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SDQBSS+MS-UIGothic"/>
      <p:regular r:id="rId19"/>
    </p:embeddedFont>
    <p:embeddedFont>
      <p:font typeface="HNIATW+WSVJCW+ArialMT"/>
      <p:regular r:id="rId20"/>
    </p:embeddedFont>
    <p:embeddedFont>
      <p:font typeface="HNFDDD+JULMCT+MicrosoftYaHei"/>
      <p:regular r:id="rId21"/>
    </p:embeddedFont>
    <p:embeddedFont>
      <p:font typeface="TTFHGQ+WEFHWT+MicrosoftYaHei-Bold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AF27FF-6A34-442E-8116-A75FE618F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6826C9-FBFE-477E-BBB8-3C77B8644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3FAB9B-E5BB-47F6-A52D-022FA3BA3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CEA3B2-C44E-4B8B-9B1C-2318BE196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3D3F4A-D1A2-44CC-9796-F4567DA3D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D4EA7E-A4C9-4708-867D-872B8F408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BCE1E8-75FB-46EA-B298-096505472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A3A30B-8F1E-45E9-BFEC-A71038E52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6F526A-BD7B-43FE-9AC1-6800C0DEC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401A38-8392-49D3-AA2B-EEE701688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66865F-C2BB-4FC3-9CDC-827E670E7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4312301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496945" y="2301759"/>
            <a:ext cx="59721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FFFDFD"/>
                </a:solidFill>
                <a:latin typeface="SDQBSS+MS-UIGothic"/>
                <a:cs typeface="SDQBSS+MS-UIGothic"/>
              </a:rPr>
              <a:t>采</a:t>
            </a:r>
            <a:r>
              <a:rPr sz="4950">
                <a:solidFill>
                  <a:srgbClr val="FFFDFD"/>
                </a:solidFill>
                <a:latin typeface="SimSun"/>
                <a:cs typeface="SimSun"/>
              </a:rPr>
              <a:t>购</a:t>
            </a:r>
            <a:r>
              <a:rPr sz="4950">
                <a:solidFill>
                  <a:srgbClr val="FFFDFD"/>
                </a:solidFill>
                <a:latin typeface="SDQBSS+MS-UIGothic"/>
                <a:cs typeface="SDQBSS+MS-UIGothic"/>
              </a:rPr>
              <a:t>管理</a:t>
            </a:r>
            <a:r>
              <a:rPr sz="4950">
                <a:solidFill>
                  <a:srgbClr val="FFFDFD"/>
                </a:solidFill>
                <a:latin typeface="SimSun"/>
                <a:cs typeface="SimSun"/>
              </a:rPr>
              <a:t>实务课</a:t>
            </a:r>
            <a:r>
              <a:rPr sz="4950">
                <a:solidFill>
                  <a:srgbClr val="FFFDFD"/>
                </a:solidFill>
                <a:latin typeface="SDQBSS+MS-UIGothic"/>
                <a:cs typeface="SDQBSS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766945" y="1888704"/>
            <a:ext cx="3119331" cy="211605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HNIATW+WSVJCW+ArialMT"/>
                <a:cs typeface="HNIATW+WSVJCW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SDQBSS+MS-UIGothic"/>
                <a:cs typeface="SDQBSS+MS-UIGothic"/>
              </a:rPr>
              <a:t>采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2700">
                <a:solidFill>
                  <a:srgbClr val="FFFFFF"/>
                </a:solidFill>
                <a:latin typeface="SDQBSS+MS-UIGothic"/>
                <a:cs typeface="SDQBSS+MS-UIGothic"/>
              </a:rPr>
              <a:t>管理概述</a:t>
            </a:r>
          </a:p>
          <a:p>
            <a:pPr marL="0" marR="0">
              <a:lnSpc>
                <a:spcPts val="2865"/>
              </a:lnSpc>
              <a:spcBef>
                <a:spcPts val="1944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HNIATW+WSVJCW+ArialMT"/>
                <a:cs typeface="HNIATW+WSVJCW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SDQBSS+MS-UIGothic"/>
                <a:cs typeface="SDQBSS+MS-UIGothic"/>
              </a:rPr>
              <a:t>采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2700">
                <a:solidFill>
                  <a:srgbClr val="FFFFFF"/>
                </a:solidFill>
                <a:latin typeface="SDQBSS+MS-UIGothic"/>
                <a:cs typeface="SDQBSS+MS-UIGothic"/>
              </a:rPr>
              <a:t>流程与策略</a:t>
            </a:r>
          </a:p>
          <a:p>
            <a:pPr marL="0" marR="0">
              <a:lnSpc>
                <a:spcPts val="2865"/>
              </a:lnSpc>
              <a:spcBef>
                <a:spcPts val="1994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HNIATW+WSVJCW+ArialMT"/>
                <a:cs typeface="HNIATW+WSVJCW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SDQBSS+MS-UIGothic"/>
                <a:cs typeface="SDQBSS+MS-UIGothic"/>
              </a:rPr>
              <a:t>采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2700">
                <a:solidFill>
                  <a:srgbClr val="FFFFFF"/>
                </a:solidFill>
                <a:latin typeface="SDQBSS+MS-UIGothic"/>
                <a:cs typeface="SDQBSS+MS-UIGothic"/>
              </a:rPr>
              <a:t>成本控制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82114" y="2744470"/>
            <a:ext cx="2133600" cy="152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800"/>
              </a:lnSpc>
              <a:spcBef>
                <a:spcPct val="0"/>
              </a:spcBef>
              <a:spcAft>
                <a:spcPct val="0"/>
              </a:spcAft>
            </a:pPr>
            <a:r>
              <a:rPr sz="4800">
                <a:solidFill>
                  <a:srgbClr val="FFFFFF"/>
                </a:solidFill>
                <a:latin typeface="SDQBSS+MS-UIGothic"/>
                <a:cs typeface="SDQBSS+MS-UIGothic"/>
              </a:rPr>
              <a:t>目</a:t>
            </a:r>
            <a:r>
              <a:rPr sz="48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66945" y="4357584"/>
            <a:ext cx="2776488" cy="881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HNIATW+WSVJCW+ArialMT"/>
                <a:cs typeface="HNIATW+WSVJCW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SDQBSS+MS-UIGothic"/>
                <a:cs typeface="SDQBSS+MS-UIGothic"/>
              </a:rPr>
              <a:t>采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购风险</a:t>
            </a:r>
            <a:r>
              <a:rPr sz="2700">
                <a:solidFill>
                  <a:srgbClr val="FFFFFF"/>
                </a:solidFill>
                <a:latin typeface="SDQBSS+MS-UIGothic"/>
                <a:cs typeface="SDQBSS+MS-UIGothic"/>
              </a:rPr>
              <a:t>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374129" y="3125628"/>
            <a:ext cx="34290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DQBSS+MS-UIGothic"/>
                <a:cs typeface="SDQBSS+MS-UIGothic"/>
              </a:rPr>
              <a:t>采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3600">
                <a:solidFill>
                  <a:srgbClr val="FFFFFF"/>
                </a:solidFill>
                <a:latin typeface="SDQBSS+MS-UIGothic"/>
                <a:cs typeface="SDQBSS+MS-UIGothic"/>
              </a:rPr>
              <a:t>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DQBSS+MS-UIGothic"/>
                <a:cs typeface="SDQBSS+MS-UIGothic"/>
              </a:rPr>
              <a:t>采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购</a:t>
            </a:r>
            <a:r>
              <a:rPr sz="3000">
                <a:solidFill>
                  <a:srgbClr val="609FFF"/>
                </a:solidFill>
                <a:latin typeface="SDQBSS+MS-UIGothic"/>
                <a:cs typeface="SDQBSS+MS-UIGothic"/>
              </a:rPr>
              <a:t>管理的定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609FFF"/>
                </a:solidFill>
                <a:latin typeface="SDQBSS+MS-UIGothic"/>
                <a:cs typeface="SDQBSS+MS-UIGothic"/>
              </a:rPr>
              <a:t>与目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62660" y="3470909"/>
            <a:ext cx="173106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DQBSS+MS-UIGothic"/>
                <a:cs typeface="SDQBSS+MS-UIGothic"/>
              </a:rPr>
              <a:t>采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1600">
                <a:solidFill>
                  <a:srgbClr val="FFFFFF"/>
                </a:solidFill>
                <a:latin typeface="SDQBSS+MS-UIGothic"/>
                <a:cs typeface="SDQBSS+MS-UIGothic"/>
              </a:rPr>
              <a:t>管理的定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06470" y="347090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DQBSS+MS-UIGothic"/>
                <a:cs typeface="SDQBSS+MS-UIGothic"/>
              </a:rPr>
              <a:t>保障供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721350" y="3470909"/>
            <a:ext cx="111942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DQBSS+MS-UIGothic"/>
                <a:cs typeface="SDQBSS+MS-UIGothic"/>
              </a:rPr>
              <a:t>降低成本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637780" y="3470909"/>
            <a:ext cx="173106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600">
                <a:solidFill>
                  <a:srgbClr val="FFFFFF"/>
                </a:solidFill>
                <a:latin typeface="SDQBSS+MS-UIGothic"/>
                <a:cs typeface="SDQBSS+MS-UIGothic"/>
              </a:rPr>
              <a:t>化供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600">
                <a:solidFill>
                  <a:srgbClr val="FFFFFF"/>
                </a:solidFill>
                <a:latin typeface="SDQBSS+MS-UIGothic"/>
                <a:cs typeface="SDQBSS+MS-UIGothic"/>
              </a:rPr>
              <a:t>商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600">
                <a:solidFill>
                  <a:srgbClr val="FFFFFF"/>
                </a:solidFill>
                <a:latin typeface="SDQBSS+MS-UIGothic"/>
                <a:cs typeface="SDQBSS+MS-UIGothic"/>
              </a:rPr>
              <a:t>源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005059" y="3470909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DQBSS+MS-UIGothic"/>
                <a:cs typeface="SDQBSS+MS-UIGothic"/>
              </a:rPr>
              <a:t>提升采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1600">
                <a:solidFill>
                  <a:srgbClr val="FFFFFF"/>
                </a:solidFill>
                <a:latin typeface="SDQBSS+MS-UIGothic"/>
                <a:cs typeface="SDQBSS+MS-UIGothic"/>
              </a:rPr>
              <a:t>效率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57555" y="4489938"/>
            <a:ext cx="2036370" cy="22802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DQBSS+MS-UIGothic"/>
                <a:cs typeface="SDQBSS+MS-UIGothic"/>
              </a:rPr>
              <a:t>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FFFFFF"/>
                </a:solidFill>
                <a:latin typeface="SDQBSS+MS-UIGothic"/>
                <a:cs typeface="SDQBSS+MS-UIGothic"/>
              </a:rPr>
              <a:t>管理是指企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业为</a:t>
            </a:r>
            <a:r>
              <a:rPr sz="1350">
                <a:solidFill>
                  <a:srgbClr val="FFFFFF"/>
                </a:solidFill>
                <a:latin typeface="SDQBSS+MS-UIGothic"/>
                <a:cs typeface="SDQBSS+MS-UIGothic"/>
              </a:rPr>
              <a:t>了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FFFFFF"/>
                </a:solidFill>
                <a:latin typeface="SDQBSS+MS-UIGothic"/>
                <a:cs typeface="SDQBSS+MS-UIGothic"/>
              </a:rPr>
              <a:t>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SDQBSS+MS-UIGothic"/>
                <a:cs typeface="SDQBSS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FFFFFF"/>
                </a:solidFill>
                <a:latin typeface="SDQBSS+MS-UIGothic"/>
                <a:cs typeface="SDQBSS+MS-UIGothic"/>
              </a:rPr>
              <a:t>售等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FFFFFF"/>
                </a:solidFill>
                <a:latin typeface="SDQBSS+MS-UIGothic"/>
                <a:cs typeface="SDQBSS+MS-UIGothic"/>
              </a:rPr>
              <a:t>略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DQBSS+MS-UIGothic"/>
                <a:cs typeface="SDQBSS+MS-UIGothic"/>
              </a:rPr>
              <a:t>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SDQBSS+MS-UIGothic"/>
                <a:cs typeface="SDQBSS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SDQBSS+MS-UIGothic"/>
                <a:cs typeface="SDQBSS+MS-UIGothic"/>
              </a:rPr>
              <a:t>所需物料、零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DQBSS+MS-UIGothic"/>
                <a:cs typeface="SDQBSS+MS-UIGothic"/>
              </a:rPr>
              <a:t>部件、固定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资产</a:t>
            </a:r>
            <a:r>
              <a:rPr sz="1350">
                <a:solidFill>
                  <a:srgbClr val="FFFFFF"/>
                </a:solidFill>
                <a:latin typeface="SDQBSS+MS-UIGothic"/>
                <a:cs typeface="SDQBSS+MS-UIGothic"/>
              </a:rPr>
              <a:t>等的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购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买</a:t>
            </a:r>
            <a:r>
              <a:rPr sz="1350">
                <a:solidFill>
                  <a:srgbClr val="FFFFFF"/>
                </a:solidFill>
                <a:latin typeface="SDQBSS+MS-UIGothic"/>
                <a:cs typeface="SDQBSS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进货</a:t>
            </a:r>
            <a:r>
              <a:rPr sz="1350">
                <a:solidFill>
                  <a:srgbClr val="FFFFFF"/>
                </a:solidFill>
                <a:latin typeface="SDQBSS+MS-UIGothic"/>
                <a:cs typeface="SDQBSS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FFFFFF"/>
                </a:solidFill>
                <a:latin typeface="SDQBSS+MS-UIGothic"/>
                <a:cs typeface="SDQBSS+MS-UIGothic"/>
              </a:rPr>
              <a:t>存、配送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DQBSS+MS-UIGothic"/>
                <a:cs typeface="SDQBSS+MS-UIGothic"/>
              </a:rPr>
              <a:t>等活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动进</a:t>
            </a:r>
            <a:r>
              <a:rPr sz="1350">
                <a:solidFill>
                  <a:srgbClr val="FFFFFF"/>
                </a:solidFill>
                <a:latin typeface="SDQBSS+MS-UIGothic"/>
                <a:cs typeface="SDQBSS+MS-UIGothic"/>
              </a:rPr>
              <a:t>行全面、系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SDQBSS+MS-UIGothic"/>
                <a:cs typeface="SDQBSS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DQBSS+MS-UIGothic"/>
                <a:cs typeface="SDQBSS+MS-UIGothic"/>
              </a:rPr>
              <a:t>科学的管理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SDQBSS+MS-UIGothic"/>
                <a:cs typeface="SDQBSS+MS-UIGothic"/>
              </a:rPr>
              <a:t>程。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034029" y="4489938"/>
            <a:ext cx="197167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DQBSS+MS-UIGothic"/>
                <a:cs typeface="SDQBSS+MS-UIGothic"/>
              </a:rPr>
              <a:t>确保企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SDQBSS+MS-UIGothic"/>
                <a:cs typeface="SDQBSS+MS-UIGothic"/>
              </a:rPr>
              <a:t>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SDQBSS+MS-UIGothic"/>
                <a:cs typeface="SDQBSS+MS-UIGothic"/>
              </a:rPr>
              <a:t>所需物料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DQBSS+MS-UIGothic"/>
                <a:cs typeface="SDQBSS+MS-UIGothic"/>
              </a:rPr>
              <a:t>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SDQBSS+MS-UIGothic"/>
                <a:cs typeface="SDQBSS+MS-UIGothic"/>
              </a:rPr>
              <a:t>、足量供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SDQBSS+MS-UIGothic"/>
                <a:cs typeface="SDQBSS+MS-UIGothic"/>
              </a:rPr>
              <a:t>，避免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DQBSS+MS-UIGothic"/>
                <a:cs typeface="SDQBSS+MS-UIGothic"/>
              </a:rPr>
              <a:t>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SDQBSS+MS-UIGothic"/>
                <a:cs typeface="SDQBSS+MS-UIGothic"/>
              </a:rPr>
              <a:t>中断。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5249545" y="4489938"/>
            <a:ext cx="197167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DQBSS+MS-UIGothic"/>
                <a:cs typeface="SDQBSS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SDQBSS+MS-UIGothic"/>
                <a:cs typeface="SDQBSS+MS-UIGothic"/>
              </a:rPr>
              <a:t>合理采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FFFFFF"/>
                </a:solidFill>
                <a:latin typeface="SDQBSS+MS-UIGothic"/>
                <a:cs typeface="SDQBSS+MS-UIGothic"/>
              </a:rPr>
              <a:t>、降低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库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DQBSS+MS-UIGothic"/>
                <a:cs typeface="SDQBSS+MS-UIGothic"/>
              </a:rPr>
              <a:t>存等方式降低企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SDQBSS+MS-UIGothic"/>
                <a:cs typeface="SDQBSS+MS-UIGothic"/>
              </a:rPr>
              <a:t>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营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DQBSS+MS-UIGothic"/>
                <a:cs typeface="SDQBSS+MS-UIGothic"/>
              </a:rPr>
              <a:t>成本。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7472044" y="4489938"/>
            <a:ext cx="2102606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DQBSS+MS-UIGothic"/>
                <a:cs typeface="SDQBSS+MS-UIGothic"/>
              </a:rPr>
              <a:t>建立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FFFFFF"/>
                </a:solidFill>
                <a:latin typeface="SDQBSS+MS-UIGothic"/>
                <a:cs typeface="SDQBSS+MS-UIGothic"/>
              </a:rPr>
              <a:t>定的供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SDQBSS+MS-UIGothic"/>
                <a:cs typeface="SDQBSS+MS-UIGothic"/>
              </a:rPr>
              <a:t>商体系，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DQBSS+MS-UIGothic"/>
                <a:cs typeface="SDQBSS+MS-UIGothic"/>
              </a:rPr>
              <a:t>提高供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SDQBSS+MS-UIGothic"/>
                <a:cs typeface="SDQBSS+MS-UIGothic"/>
              </a:rPr>
              <a:t>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SDQBSS+MS-UIGothic"/>
                <a:cs typeface="SDQBSS+MS-UIGothic"/>
              </a:rPr>
              <a:t>量和服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DQBSS+MS-UIGothic"/>
                <a:cs typeface="SDQBSS+MS-UIGothic"/>
              </a:rPr>
              <a:t>水平。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9737090" y="4489938"/>
            <a:ext cx="197167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DQBSS+MS-UIGothic"/>
                <a:cs typeface="SDQBSS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SDQBSS+MS-UIGothic"/>
                <a:cs typeface="SDQBSS+MS-UIGothic"/>
              </a:rPr>
              <a:t>信息化、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SDQBSS+MS-UIGothic"/>
                <a:cs typeface="SDQBSS+MS-UIGothic"/>
              </a:rPr>
              <a:t>准化等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DQBSS+MS-UIGothic"/>
                <a:cs typeface="SDQBSS+MS-UIGothic"/>
              </a:rPr>
              <a:t>手段提高采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FFFFFF"/>
                </a:solidFill>
                <a:latin typeface="SDQBSS+MS-UIGothic"/>
                <a:cs typeface="SDQBSS+MS-UIGothic"/>
              </a:rPr>
              <a:t>流程的效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DQBSS+MS-UIGothic"/>
                <a:cs typeface="SDQBSS+MS-UIGothic"/>
              </a:rPr>
              <a:t>率和准确性。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DQBSS+MS-UIGothic"/>
                <a:cs typeface="SDQBSS+MS-UIGothic"/>
              </a:rPr>
              <a:t>采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购</a:t>
            </a:r>
            <a:r>
              <a:rPr sz="3000">
                <a:solidFill>
                  <a:srgbClr val="609FFF"/>
                </a:solidFill>
                <a:latin typeface="SDQBSS+MS-UIGothic"/>
                <a:cs typeface="SDQBSS+MS-UIGothic"/>
              </a:rPr>
              <a:t>管理的重要性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HNFDDD+JULMCT+MicrosoftYaHei"/>
                <a:cs typeface="HNFDDD+JULMCT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HNFDDD+JULMCT+MicrosoftYaHei"/>
                <a:cs typeface="HNFDDD+JULMCT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HNFDDD+JULMCT+MicrosoftYaHei"/>
                <a:cs typeface="HNFDDD+JULMCT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HNFDDD+JULMCT+MicrosoftYaHei"/>
                <a:cs typeface="HNFDDD+JULMCT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76350" y="4788530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SDQBSS+MS-UIGothic"/>
                <a:cs typeface="SDQBSS+MS-UIGothic"/>
              </a:rPr>
              <a:t>保障生</a:t>
            </a: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产顺</a:t>
            </a:r>
            <a:r>
              <a:rPr sz="1550" spc="25">
                <a:solidFill>
                  <a:srgbClr val="609FFF"/>
                </a:solidFill>
                <a:latin typeface="SDQBSS+MS-UIGothic"/>
                <a:cs typeface="SDQBSS+MS-UIGothic"/>
              </a:rPr>
              <a:t>利</a:t>
            </a: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进</a:t>
            </a:r>
            <a:r>
              <a:rPr sz="1550">
                <a:solidFill>
                  <a:srgbClr val="609FFF"/>
                </a:solidFill>
                <a:latin typeface="SDQBSS+MS-UIGothic"/>
                <a:cs typeface="SDQBSS+MS-UIGothic"/>
              </a:rPr>
              <a:t>行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SDQBSS+MS-UIGothic"/>
                <a:cs typeface="SDQBSS+MS-UIGothic"/>
              </a:rPr>
              <a:t>控制成本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82815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优</a:t>
            </a:r>
            <a:r>
              <a:rPr sz="1550" spc="25">
                <a:solidFill>
                  <a:srgbClr val="609FFF"/>
                </a:solidFill>
                <a:latin typeface="SDQBSS+MS-UIGothic"/>
                <a:cs typeface="SDQBSS+MS-UIGothic"/>
              </a:rPr>
              <a:t>化</a:t>
            </a: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资</a:t>
            </a:r>
            <a:r>
              <a:rPr sz="1550" spc="25">
                <a:solidFill>
                  <a:srgbClr val="609FFF"/>
                </a:solidFill>
                <a:latin typeface="SDQBSS+MS-UIGothic"/>
                <a:cs typeface="SDQBSS+MS-UIGothic"/>
              </a:rPr>
              <a:t>源配置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风险</a:t>
            </a:r>
            <a:r>
              <a:rPr sz="1550" spc="25">
                <a:solidFill>
                  <a:srgbClr val="609FFF"/>
                </a:solidFill>
                <a:latin typeface="SDQBSS+MS-UIGothic"/>
                <a:cs typeface="SDQBSS+MS-UIGothic"/>
              </a:rPr>
              <a:t>管理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DQBSS+MS-UIGothic"/>
                <a:cs typeface="SDQBSS+MS-UIGothic"/>
              </a:rPr>
              <a:t>采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购</a:t>
            </a:r>
            <a:r>
              <a:rPr sz="3000">
                <a:solidFill>
                  <a:srgbClr val="609FFF"/>
                </a:solidFill>
                <a:latin typeface="SDQBSS+MS-UIGothic"/>
                <a:cs typeface="SDQBSS+MS-UIGothic"/>
              </a:rPr>
              <a:t>管理的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609FFF"/>
                </a:solidFill>
                <a:latin typeface="SDQBSS+MS-UIGothic"/>
                <a:cs typeface="SDQBSS+MS-UIGothic"/>
              </a:rPr>
              <a:t>史与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609FFF"/>
                </a:solidFill>
                <a:latin typeface="SDQBSS+MS-UIGothic"/>
                <a:cs typeface="SDQBSS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TFHGQ+WEFHWT+MicrosoftYaHei-Bold"/>
                <a:cs typeface="TTFHGQ+WEFHWT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TFHGQ+WEFHWT+MicrosoftYaHei-Bold"/>
                <a:cs typeface="TTFHGQ+WEFHWT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TFHGQ+WEFHWT+MicrosoftYaHei-Bold"/>
                <a:cs typeface="TTFHGQ+WEFHWT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09FFF"/>
                </a:solidFill>
                <a:latin typeface="SimSun"/>
                <a:cs typeface="SimSun"/>
              </a:rPr>
              <a:t>传统</a:t>
            </a:r>
            <a:r>
              <a:rPr sz="2000" spc="25">
                <a:solidFill>
                  <a:srgbClr val="609FFF"/>
                </a:solidFill>
                <a:latin typeface="SDQBSS+MS-UIGothic"/>
                <a:cs typeface="SDQBSS+MS-UIGothic"/>
              </a:rPr>
              <a:t>采</a:t>
            </a:r>
            <a:r>
              <a:rPr sz="2000" spc="23">
                <a:solidFill>
                  <a:srgbClr val="609FFF"/>
                </a:solidFill>
                <a:latin typeface="SimSun"/>
                <a:cs typeface="SimSun"/>
              </a:rPr>
              <a:t>购</a:t>
            </a:r>
            <a:r>
              <a:rPr sz="2000" spc="25">
                <a:solidFill>
                  <a:srgbClr val="609FFF"/>
                </a:solidFill>
                <a:latin typeface="SDQBSS+MS-UIGothic"/>
                <a:cs typeface="SDQBSS+MS-UIGothic"/>
              </a:rPr>
              <a:t>模式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609FFF"/>
                </a:solidFill>
                <a:latin typeface="SimSun"/>
                <a:cs typeface="SimSun"/>
              </a:rPr>
              <a:t>现</a:t>
            </a:r>
            <a:r>
              <a:rPr sz="2000" spc="25">
                <a:solidFill>
                  <a:srgbClr val="609FFF"/>
                </a:solidFill>
                <a:latin typeface="SDQBSS+MS-UIGothic"/>
                <a:cs typeface="SDQBSS+MS-UIGothic"/>
              </a:rPr>
              <a:t>代采</a:t>
            </a:r>
            <a:r>
              <a:rPr sz="2000" spc="23">
                <a:solidFill>
                  <a:srgbClr val="609FFF"/>
                </a:solidFill>
                <a:latin typeface="SimSun"/>
                <a:cs typeface="SimSun"/>
              </a:rPr>
              <a:t>购</a:t>
            </a:r>
            <a:r>
              <a:rPr sz="2000" spc="25">
                <a:solidFill>
                  <a:srgbClr val="609FFF"/>
                </a:solidFill>
                <a:latin typeface="SDQBSS+MS-UIGothic"/>
                <a:cs typeface="SDQBSS+MS-UIGothic"/>
              </a:rPr>
              <a:t>模式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09FFF"/>
                </a:solidFill>
                <a:latin typeface="SDQBSS+MS-UIGothic"/>
                <a:cs typeface="SDQBSS+MS-UIGothic"/>
              </a:rPr>
              <a:t>未来</a:t>
            </a:r>
            <a:r>
              <a:rPr sz="2000" spc="25">
                <a:solidFill>
                  <a:srgbClr val="609FFF"/>
                </a:solidFill>
                <a:latin typeface="SimSun"/>
                <a:cs typeface="SimSun"/>
              </a:rPr>
              <a:t>发</a:t>
            </a:r>
            <a:r>
              <a:rPr sz="2000" spc="23">
                <a:solidFill>
                  <a:srgbClr val="609FFF"/>
                </a:solidFill>
                <a:latin typeface="SDQBSS+MS-UIGothic"/>
                <a:cs typeface="SDQBSS+MS-UIGothic"/>
              </a:rPr>
              <a:t>展</a:t>
            </a:r>
            <a:r>
              <a:rPr sz="2000" spc="25">
                <a:solidFill>
                  <a:srgbClr val="609FFF"/>
                </a:solidFill>
                <a:latin typeface="SimSun"/>
                <a:cs typeface="SimSun"/>
              </a:rPr>
              <a:t>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145529" y="3125628"/>
            <a:ext cx="38862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DQBSS+MS-UIGothic"/>
                <a:cs typeface="SDQBSS+MS-UIGothic"/>
              </a:rPr>
              <a:t>采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3600">
                <a:solidFill>
                  <a:srgbClr val="FFFFFF"/>
                </a:solidFill>
                <a:latin typeface="SDQBSS+MS-UIGothic"/>
                <a:cs typeface="SDQBSS+MS-UIGothic"/>
              </a:rPr>
              <a:t>流程与策略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DQBSS+MS-UIGothic"/>
                <a:cs typeface="SDQBSS+MS-UIGothic"/>
              </a:rPr>
              <a:t>采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购</a:t>
            </a:r>
            <a:r>
              <a:rPr sz="3000">
                <a:solidFill>
                  <a:srgbClr val="609FFF"/>
                </a:solidFill>
                <a:latin typeface="SDQBSS+MS-UIGothic"/>
                <a:cs typeface="SDQBSS+MS-UIGothic"/>
              </a:rPr>
              <a:t>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SDQBSS+MS-UIGothic"/>
                <a:cs typeface="SDQBSS+MS-UIGothic"/>
              </a:rPr>
              <a:t>需求分析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SDQBSS+MS-UIGothic"/>
                <a:cs typeface="SDQBSS+MS-UIGothic"/>
              </a:rPr>
              <a:t>市</a:t>
            </a: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场调查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SDQBSS+MS-UIGothic"/>
                <a:cs typeface="SDQBSS+MS-UIGothic"/>
              </a:rPr>
              <a:t>供</a:t>
            </a: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应</a:t>
            </a:r>
            <a:r>
              <a:rPr sz="2300" spc="25">
                <a:solidFill>
                  <a:srgbClr val="609FFF"/>
                </a:solidFill>
                <a:latin typeface="SDQBSS+MS-UIGothic"/>
                <a:cs typeface="SDQBSS+MS-UIGothic"/>
              </a:rPr>
              <a:t>商</a:t>
            </a:r>
            <a:r>
              <a:rPr sz="2300" spc="23">
                <a:solidFill>
                  <a:srgbClr val="609FFF"/>
                </a:solidFill>
                <a:latin typeface="SimSun"/>
                <a:cs typeface="SimSun"/>
              </a:rPr>
              <a:t>筛选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DQBSS+MS-UIGothic"/>
                <a:cs typeface="SDQBSS+MS-UIGothic"/>
              </a:rPr>
              <a:t>采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购</a:t>
            </a:r>
            <a:r>
              <a:rPr sz="3000">
                <a:solidFill>
                  <a:srgbClr val="609FFF"/>
                </a:solidFill>
                <a:latin typeface="SDQBSS+MS-UIGothic"/>
                <a:cs typeface="SDQBSS+MS-UIGothic"/>
              </a:rPr>
              <a:t>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DQBSS+MS-UIGothic"/>
                <a:cs typeface="SDQBSS+MS-UIGothic"/>
              </a:rPr>
              <a:t>采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购谈</a:t>
            </a:r>
            <a:r>
              <a:rPr sz="2000">
                <a:solidFill>
                  <a:srgbClr val="FFFFFF"/>
                </a:solidFill>
                <a:latin typeface="SDQBSS+MS-UIGothic"/>
                <a:cs typeface="SDQBSS+MS-UIGothic"/>
              </a:rPr>
              <a:t>判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签订</a:t>
            </a:r>
            <a:r>
              <a:rPr sz="2000" spc="25">
                <a:solidFill>
                  <a:srgbClr val="FFFFFF"/>
                </a:solidFill>
                <a:latin typeface="SDQBSS+MS-UIGothic"/>
                <a:cs typeface="SDQBSS+MS-UIGothic"/>
              </a:rPr>
              <a:t>合同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验</a:t>
            </a:r>
            <a:r>
              <a:rPr sz="2000" spc="25">
                <a:solidFill>
                  <a:srgbClr val="FFFFFF"/>
                </a:solidFill>
                <a:latin typeface="SDQBSS+MS-UIGothic"/>
                <a:cs typeface="SDQBSS+MS-UIGothic"/>
              </a:rPr>
              <a:t>收入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库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2000" spc="25">
                <a:solidFill>
                  <a:srgbClr val="FFFFFF"/>
                </a:solidFill>
                <a:latin typeface="SDQBSS+MS-UIGothic"/>
                <a:cs typeface="SDQBSS+MS-UIGothic"/>
              </a:rPr>
              <a:t>算付款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597015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SDQBSS+MS-UIGothic"/>
                <a:cs typeface="SDQBSS+MS-UIGothic"/>
              </a:rPr>
              <a:t>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FFFDFD"/>
                </a:solidFill>
                <a:latin typeface="SDQBSS+MS-UIGothic"/>
                <a:cs typeface="SDQBSS+MS-UIGothic"/>
              </a:rPr>
              <a:t>物品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SDQBSS+MS-UIGothic"/>
                <a:cs typeface="SDQBSS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FFFDFD"/>
                </a:solidFill>
                <a:latin typeface="SDQBSS+MS-UIGothic"/>
                <a:cs typeface="SDQBSS+MS-UIGothic"/>
              </a:rPr>
              <a:t>收，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DQBSS+MS-UIGothic"/>
                <a:cs typeface="SDQBSS+MS-UIGothic"/>
              </a:rPr>
              <a:t>确保符合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SDQBSS+MS-UIGothic"/>
                <a:cs typeface="SDQBSS+MS-UIGothic"/>
              </a:rPr>
              <a:t>量要求，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办</a:t>
            </a:r>
          </a:p>
          <a:p>
            <a:pPr marL="381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DQBSS+MS-UIGothic"/>
                <a:cs typeface="SDQBSS+MS-UIGothic"/>
              </a:rPr>
              <a:t>理入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FFFDFD"/>
                </a:solidFill>
                <a:latin typeface="SDQBSS+MS-UIGothic"/>
                <a:cs typeface="SDQBSS+MS-UIGothic"/>
              </a:rPr>
              <a:t>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FFFDFD"/>
                </a:solidFill>
                <a:latin typeface="SDQBSS+MS-UIGothic"/>
                <a:cs typeface="SDQBSS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6460" y="5011158"/>
            <a:ext cx="206275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DQBSS+MS-UIGothic"/>
                <a:cs typeface="SDQBSS+MS-UIGothic"/>
              </a:rPr>
              <a:t>就采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FFFDFD"/>
                </a:solidFill>
                <a:latin typeface="SDQBSS+MS-UIGothic"/>
                <a:cs typeface="SDQBSS+MS-UIGothic"/>
              </a:rPr>
              <a:t>条件、价格、交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758565" y="5011158"/>
            <a:ext cx="212675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DQBSS+MS-UIGothic"/>
                <a:cs typeface="SDQBSS+MS-UIGothic"/>
              </a:rPr>
              <a:t>达成一致意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FFFDFD"/>
                </a:solidFill>
                <a:latin typeface="SDQBSS+MS-UIGothic"/>
                <a:cs typeface="SDQBSS+MS-UIGothic"/>
              </a:rPr>
              <a:t>后，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签订</a:t>
            </a:r>
          </a:p>
          <a:p>
            <a:pPr marL="476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DQBSS+MS-UIGothic"/>
                <a:cs typeface="SDQBSS+MS-UIGothic"/>
              </a:rPr>
              <a:t>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FFFDFD"/>
                </a:solidFill>
                <a:latin typeface="SDQBSS+MS-UIGothic"/>
                <a:cs typeface="SDQBSS+MS-UIGothic"/>
              </a:rPr>
              <a:t>合同。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5011158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DQBSS+MS-UIGothic"/>
                <a:cs typeface="SDQBSS+MS-UIGothic"/>
              </a:rPr>
              <a:t>根据合同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约</a:t>
            </a:r>
            <a:r>
              <a:rPr sz="1500">
                <a:solidFill>
                  <a:srgbClr val="FFFDFD"/>
                </a:solidFill>
                <a:latin typeface="SDQBSS+MS-UIGothic"/>
                <a:cs typeface="SDQBSS+MS-UIGothic"/>
              </a:rPr>
              <a:t>定，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SDQBSS+MS-UIGothic"/>
                <a:cs typeface="SDQBSS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95959" y="5354058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FFFDFD"/>
                </a:solidFill>
                <a:latin typeface="SDQBSS+MS-UIGothic"/>
                <a:cs typeface="SDQBSS+MS-UIGothic"/>
              </a:rPr>
              <a:t>期等与供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SDQBSS+MS-UIGothic"/>
                <a:cs typeface="SDQBSS+MS-UIGothic"/>
              </a:rPr>
              <a:t>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SDQBSS+MS-UIGothic"/>
                <a:cs typeface="SDQBSS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谈</a:t>
            </a:r>
            <a:r>
              <a:rPr sz="1500">
                <a:solidFill>
                  <a:srgbClr val="FFFDFD"/>
                </a:solidFill>
                <a:latin typeface="SDQBSS+MS-UIGothic"/>
                <a:cs typeface="SDQBSS+MS-UIGothic"/>
              </a:rPr>
              <a:t>判。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10019665" y="5354058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DQBSS+MS-UIGothic"/>
                <a:cs typeface="SDQBSS+MS-UIGothic"/>
              </a:rPr>
              <a:t>算付款。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DQBSS+MS-UIGothic"/>
                <a:cs typeface="SDQBSS+MS-UIGothic"/>
              </a:rPr>
              <a:t>供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609FFF"/>
                </a:solidFill>
                <a:latin typeface="SDQBSS+MS-UIGothic"/>
                <a:cs typeface="SDQBSS+MS-UIGothic"/>
              </a:rPr>
              <a:t>商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选择</a:t>
            </a:r>
            <a:r>
              <a:rPr sz="3000">
                <a:solidFill>
                  <a:srgbClr val="609FFF"/>
                </a:solidFill>
                <a:latin typeface="SDQBSS+MS-UIGothic"/>
                <a:cs typeface="SDQBSS+MS-UIGothic"/>
              </a:rPr>
              <a:t>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质</a:t>
            </a:r>
            <a:r>
              <a:rPr sz="1550" spc="25">
                <a:solidFill>
                  <a:srgbClr val="609FFF"/>
                </a:solidFill>
                <a:latin typeface="SDQBSS+MS-UIGothic"/>
                <a:cs typeface="SDQBSS+MS-UIGothic"/>
              </a:rPr>
              <a:t>量保</a:t>
            </a:r>
            <a:r>
              <a:rPr sz="1550">
                <a:solidFill>
                  <a:srgbClr val="609FFF"/>
                </a:solidFill>
                <a:latin typeface="SimSun"/>
                <a:cs typeface="SimSun"/>
              </a:rPr>
              <a:t>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SDQBSS+MS-UIGothic"/>
                <a:cs typeface="SDQBSS+MS-UIGothic"/>
              </a:rPr>
              <a:t>交</a:t>
            </a: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货</a:t>
            </a:r>
            <a:r>
              <a:rPr sz="1550" spc="25">
                <a:solidFill>
                  <a:srgbClr val="609FFF"/>
                </a:solidFill>
                <a:latin typeface="SDQBSS+MS-UIGothic"/>
                <a:cs typeface="SDQBSS+MS-UIGothic"/>
              </a:rPr>
              <a:t>期</a:t>
            </a: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稳</a:t>
            </a:r>
            <a:r>
              <a:rPr sz="1550">
                <a:solidFill>
                  <a:srgbClr val="609FFF"/>
                </a:solidFill>
                <a:latin typeface="SDQBSS+MS-UIGothic"/>
                <a:cs typeface="SDQBSS+MS-UIGothic"/>
              </a:rPr>
              <a:t>定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284655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DQBSS+MS-UIGothic"/>
                <a:cs typeface="SDQBSS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SDQBSS+MS-UIGothic"/>
                <a:cs typeface="SDQBSS+MS-UIGothic"/>
              </a:rPr>
              <a:t>价格比</a:t>
            </a:r>
            <a:r>
              <a:rPr sz="1550">
                <a:solidFill>
                  <a:srgbClr val="609FFF"/>
                </a:solidFill>
                <a:latin typeface="SimSun"/>
                <a:cs typeface="SimSun"/>
              </a:rPr>
              <a:t>较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507219" y="47644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SDQBSS+MS-UIGothic"/>
                <a:cs typeface="SDQBSS+MS-UIGothic"/>
              </a:rPr>
              <a:t>服</a:t>
            </a: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务</a:t>
            </a:r>
            <a:r>
              <a:rPr sz="1550" spc="25">
                <a:solidFill>
                  <a:srgbClr val="609FFF"/>
                </a:solidFill>
                <a:latin typeface="SDQBSS+MS-UIGothic"/>
                <a:cs typeface="SDQBSS+MS-UIGothic"/>
              </a:rPr>
              <a:t>支持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DQBSS+MS-UIGothic"/>
                <a:cs typeface="SDQBSS+MS-UIGothic"/>
              </a:rPr>
              <a:t>采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购谈</a:t>
            </a:r>
            <a:r>
              <a:rPr sz="3000">
                <a:solidFill>
                  <a:srgbClr val="609FFF"/>
                </a:solidFill>
                <a:latin typeface="SDQBSS+MS-UIGothic"/>
                <a:cs typeface="SDQBSS+MS-UIGothic"/>
              </a:rPr>
              <a:t>判技巧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19860" y="164000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SDQBSS+MS-UIGothic"/>
                <a:cs typeface="SDQBSS+MS-UIGothic"/>
              </a:rPr>
              <a:t>了解市</a:t>
            </a:r>
            <a:r>
              <a:rPr sz="2300" spc="23">
                <a:solidFill>
                  <a:srgbClr val="609FFF"/>
                </a:solidFill>
                <a:latin typeface="SimSun"/>
                <a:cs typeface="SimSun"/>
              </a:rPr>
              <a:t>场</a:t>
            </a:r>
            <a:r>
              <a:rPr sz="2300" spc="25">
                <a:solidFill>
                  <a:srgbClr val="609FFF"/>
                </a:solidFill>
                <a:latin typeface="SDQBSS+MS-UIGothic"/>
                <a:cs typeface="SDQBSS+MS-UIGothic"/>
              </a:rPr>
              <a:t>行情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76715" y="164000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SDQBSS+MS-UIGothic"/>
                <a:cs typeface="SDQBSS+MS-UIGothic"/>
              </a:rPr>
              <a:t>明确需求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3630" y="441178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SDQBSS+MS-UIGothic"/>
                <a:cs typeface="SDQBSS+MS-UIGothic"/>
              </a:rPr>
              <a:t>灵活运用</a:t>
            </a: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谈</a:t>
            </a:r>
            <a:r>
              <a:rPr sz="2300" spc="25">
                <a:solidFill>
                  <a:srgbClr val="609FFF"/>
                </a:solidFill>
                <a:latin typeface="SDQBSS+MS-UIGothic"/>
                <a:cs typeface="SDQBSS+MS-UIGothic"/>
              </a:rPr>
              <a:t>判技巧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81440" y="441178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SDQBSS+MS-UIGothic"/>
                <a:cs typeface="SDQBSS+MS-UIGothic"/>
              </a:rPr>
              <a:t>建立信任关系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DQBSS+MS-UIGothic"/>
                <a:cs typeface="SDQBSS+MS-UIGothic"/>
              </a:rPr>
              <a:t>合同管理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90365" y="1529079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DQBSS+MS-UIGothic"/>
                <a:cs typeface="SDQBSS+MS-UIGothic"/>
              </a:rPr>
              <a:t>合同条款明确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10550" y="1529079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DQBSS+MS-UIGothic"/>
                <a:cs typeface="SDQBSS+MS-UIGothic"/>
              </a:rPr>
              <a:t>合同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600">
                <a:solidFill>
                  <a:srgbClr val="FFFFFF"/>
                </a:solidFill>
                <a:latin typeface="SDQBSS+MS-UIGothic"/>
                <a:cs typeface="SDQBSS+MS-UIGothic"/>
              </a:rPr>
              <a:t>更管理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178300" y="2257163"/>
            <a:ext cx="3358008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DQBSS+MS-UIGothic"/>
                <a:cs typeface="SDQBSS+MS-UIGothic"/>
              </a:rPr>
              <a:t>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签订</a:t>
            </a:r>
            <a:r>
              <a:rPr sz="1500">
                <a:solidFill>
                  <a:srgbClr val="FFFFFF"/>
                </a:solidFill>
                <a:latin typeface="SDQBSS+MS-UIGothic"/>
                <a:cs typeface="SDQBSS+MS-UIGothic"/>
              </a:rPr>
              <a:t>合同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SDQBSS+MS-UIGothic"/>
                <a:cs typeface="SDQBSS+MS-UIGothic"/>
              </a:rPr>
              <a:t>，要明确各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FFF"/>
                </a:solidFill>
                <a:latin typeface="SDQBSS+MS-UIGothic"/>
                <a:cs typeface="SDQBSS+MS-UIGothic"/>
              </a:rPr>
              <a:t>条款，包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DQBSS+MS-UIGothic"/>
                <a:cs typeface="SDQBSS+MS-UIGothic"/>
              </a:rPr>
              <a:t>括采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FFFFFF"/>
                </a:solidFill>
                <a:latin typeface="SDQBSS+MS-UIGothic"/>
                <a:cs typeface="SDQBSS+MS-UIGothic"/>
              </a:rPr>
              <a:t>物品的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SDQBSS+MS-UIGothic"/>
                <a:cs typeface="SDQBSS+MS-UIGothic"/>
              </a:rPr>
              <a:t>格、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SDQBSS+MS-UIGothic"/>
                <a:cs typeface="SDQBSS+MS-UIGothic"/>
              </a:rPr>
              <a:t>量、数量、价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DQBSS+MS-UIGothic"/>
                <a:cs typeface="SDQBSS+MS-UIGothic"/>
              </a:rPr>
              <a:t>格、交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FFFFFF"/>
                </a:solidFill>
                <a:latin typeface="SDQBSS+MS-UIGothic"/>
                <a:cs typeface="SDQBSS+MS-UIGothic"/>
              </a:rPr>
              <a:t>期等。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98484" y="2257163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DQBSS+MS-UIGothic"/>
                <a:cs typeface="SDQBSS+MS-UIGothic"/>
              </a:rPr>
              <a:t>在合同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FFFFFF"/>
                </a:solidFill>
                <a:latin typeface="SDQBSS+MS-UIGothic"/>
                <a:cs typeface="SDQBSS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SDQBSS+MS-UIGothic"/>
                <a:cs typeface="SDQBSS+MS-UIGothic"/>
              </a:rPr>
              <a:t>程中，如需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SDQBSS+MS-UIGothic"/>
                <a:cs typeface="SDQBSS+MS-UIGothic"/>
              </a:rPr>
              <a:t>更合同条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DQBSS+MS-UIGothic"/>
                <a:cs typeface="SDQBSS+MS-UIGothic"/>
              </a:rPr>
              <a:t>款，要及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SDQBSS+MS-UIGothic"/>
                <a:cs typeface="SDQBSS+MS-UIGothic"/>
              </a:rPr>
              <a:t>与供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SDQBSS+MS-UIGothic"/>
                <a:cs typeface="SDQBSS+MS-UIGothic"/>
              </a:rPr>
              <a:t>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FFFFFF"/>
                </a:solidFill>
                <a:latin typeface="SDQBSS+MS-UIGothic"/>
                <a:cs typeface="SDQBSS+MS-UIGothic"/>
              </a:rPr>
              <a:t>商并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签订补</a:t>
            </a:r>
            <a:r>
              <a:rPr sz="1500">
                <a:solidFill>
                  <a:srgbClr val="FFFFFF"/>
                </a:solidFill>
                <a:latin typeface="SDQBSS+MS-UIGothic"/>
                <a:cs typeface="SDQBSS+MS-UIGothic"/>
              </a:rPr>
              <a:t>充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协议</a:t>
            </a:r>
            <a:r>
              <a:rPr sz="1500">
                <a:solidFill>
                  <a:srgbClr val="FFFFFF"/>
                </a:solidFill>
                <a:latin typeface="SDQBSS+MS-UIGothic"/>
                <a:cs typeface="SDQBSS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190365" y="4123689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DQBSS+MS-UIGothic"/>
                <a:cs typeface="SDQBSS+MS-UIGothic"/>
              </a:rPr>
              <a:t>合同履行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监</a:t>
            </a:r>
            <a:r>
              <a:rPr sz="1600">
                <a:solidFill>
                  <a:srgbClr val="FFFFFF"/>
                </a:solidFill>
                <a:latin typeface="SDQBSS+MS-UIGothic"/>
                <a:cs typeface="SDQBSS+MS-UIGothic"/>
              </a:rPr>
              <a:t>控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210550" y="4123689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DQBSS+MS-UIGothic"/>
                <a:cs typeface="SDQBSS+MS-UIGothic"/>
              </a:rPr>
              <a:t>合同档案管理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178300" y="4851138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SDQBSS+MS-UIGothic"/>
                <a:cs typeface="SDQBSS+MS-UIGothic"/>
              </a:rPr>
              <a:t>合同履行情况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SDQBSS+MS-UIGothic"/>
                <a:cs typeface="SDQBSS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FFFFFF"/>
                </a:solidFill>
                <a:latin typeface="SDQBSS+MS-UIGothic"/>
                <a:cs typeface="SDQBSS+MS-UIGothic"/>
              </a:rPr>
              <a:t>控，确保供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DQBSS+MS-UIGothic"/>
                <a:cs typeface="SDQBSS+MS-UIGothic"/>
              </a:rPr>
              <a:t>商按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SDQBSS+MS-UIGothic"/>
                <a:cs typeface="SDQBSS+MS-UIGothic"/>
              </a:rPr>
              <a:t>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FFFFFF"/>
                </a:solidFill>
                <a:latin typeface="SDQBSS+MS-UIGothic"/>
                <a:cs typeface="SDQBSS+MS-UIGothic"/>
              </a:rPr>
              <a:t>，保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FFFFFF"/>
                </a:solidFill>
                <a:latin typeface="SDQBSS+MS-UIGothic"/>
                <a:cs typeface="SDQBSS+MS-UIGothic"/>
              </a:rPr>
              <a:t>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FFFFFF"/>
                </a:solidFill>
                <a:latin typeface="SDQBSS+MS-UIGothic"/>
                <a:cs typeface="SDQBSS+MS-UIGothic"/>
              </a:rPr>
              <a:t>物品的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SDQBSS+MS-UIGothic"/>
                <a:cs typeface="SDQBSS+MS-UIGothic"/>
              </a:rPr>
              <a:t>量。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198484" y="4854313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对签订</a:t>
            </a:r>
            <a:r>
              <a:rPr sz="1500">
                <a:solidFill>
                  <a:srgbClr val="FFFFFF"/>
                </a:solidFill>
                <a:latin typeface="SDQBSS+MS-UIGothic"/>
                <a:cs typeface="SDQBSS+MS-UIGothic"/>
              </a:rPr>
              <a:t>的合同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SDQBSS+MS-UIGothic"/>
                <a:cs typeface="SDQBSS+MS-UIGothic"/>
              </a:rPr>
              <a:t>行档案管理，以便后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续查阅</a:t>
            </a:r>
            <a:r>
              <a:rPr sz="1500">
                <a:solidFill>
                  <a:srgbClr val="FFFFFF"/>
                </a:solidFill>
                <a:latin typeface="SDQBSS+MS-UIGothic"/>
                <a:cs typeface="SDQBSS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审</a:t>
            </a:r>
            <a:r>
              <a:rPr sz="1500">
                <a:solidFill>
                  <a:srgbClr val="FFFFFF"/>
                </a:solidFill>
                <a:latin typeface="SDQBSS+MS-UIGothic"/>
                <a:cs typeface="SDQBSS+MS-UIGothic"/>
              </a:rPr>
              <a:t>核。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374129" y="3125628"/>
            <a:ext cx="34290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DQBSS+MS-UIGothic"/>
                <a:cs typeface="SDQBSS+MS-UIGothic"/>
              </a:rPr>
              <a:t>采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3600">
                <a:solidFill>
                  <a:srgbClr val="FFFFFF"/>
                </a:solidFill>
                <a:latin typeface="SDQBSS+MS-UIGothic"/>
                <a:cs typeface="SDQBSS+MS-UIGothic"/>
              </a:rPr>
              <a:t>成本控制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DQBSS+MS-UIGothic"/>
                <a:cs typeface="SDQBSS+MS-UIGothic"/>
              </a:rPr>
              <a:t>采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购</a:t>
            </a:r>
            <a:r>
              <a:rPr sz="3000">
                <a:solidFill>
                  <a:srgbClr val="609FFF"/>
                </a:solidFill>
                <a:latin typeface="SDQBSS+MS-UIGothic"/>
                <a:cs typeface="SDQBSS+MS-UIGothic"/>
              </a:rPr>
              <a:t>成本分析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DQBSS+MS-UIGothic"/>
                <a:cs typeface="SDQBSS+MS-UIGothic"/>
              </a:rPr>
              <a:t>直接成本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DQBSS+MS-UIGothic"/>
                <a:cs typeface="SDQBSS+MS-UIGothic"/>
              </a:rPr>
              <a:t>机会成本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DQBSS+MS-UIGothic"/>
                <a:cs typeface="SDQBSS+MS-UIGothic"/>
              </a:rPr>
              <a:t>包括商品或服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SDQBSS+MS-UIGothic"/>
                <a:cs typeface="SDQBSS+MS-UIGothic"/>
              </a:rPr>
              <a:t>的价格、运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DFD"/>
                </a:solidFill>
                <a:latin typeface="SDQBSS+MS-UIGothic"/>
                <a:cs typeface="SDQBSS+MS-UIGothic"/>
              </a:rPr>
              <a:t>等直接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DQBSS+MS-UIGothic"/>
                <a:cs typeface="SDQBSS+MS-UIGothic"/>
              </a:rPr>
              <a:t>与采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FFFDFD"/>
                </a:solidFill>
                <a:latin typeface="SDQBSS+MS-UIGothic"/>
                <a:cs typeface="SDQBSS+MS-UIGothic"/>
              </a:rPr>
              <a:t>相关的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DFD"/>
                </a:solidFill>
                <a:latin typeface="SDQBSS+MS-UIGothic"/>
                <a:cs typeface="SDQBSS+MS-UIGothic"/>
              </a:rPr>
              <a:t>用。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5052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DQBSS+MS-UIGothic"/>
                <a:cs typeface="SDQBSS+MS-UIGothic"/>
              </a:rPr>
              <a:t>由于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SDQBSS+MS-UIGothic"/>
                <a:cs typeface="SDQBSS+MS-UIGothic"/>
              </a:rPr>
              <a:t>源投入到某一特定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DFD"/>
                </a:solidFill>
                <a:latin typeface="SDQBSS+MS-UIGothic"/>
                <a:cs typeface="SDQBSS+MS-UIGothic"/>
              </a:rPr>
              <a:t>目而放弃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999730" y="2967093"/>
            <a:ext cx="1745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DQBSS+MS-UIGothic"/>
                <a:cs typeface="SDQBSS+MS-UIGothic"/>
              </a:rPr>
              <a:t>的其他潜在收益。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2000" spc="25">
                <a:solidFill>
                  <a:srgbClr val="FFFDFD"/>
                </a:solidFill>
                <a:latin typeface="SDQBSS+MS-UIGothic"/>
                <a:cs typeface="SDQBSS+MS-UIGothic"/>
              </a:rPr>
              <a:t>接成本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604384" y="4768588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DQBSS+MS-UIGothic"/>
                <a:cs typeface="SDQBSS+MS-UIGothic"/>
              </a:rPr>
              <a:t>涉及采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购过</a:t>
            </a:r>
            <a:r>
              <a:rPr sz="1500">
                <a:solidFill>
                  <a:srgbClr val="FFFDFD"/>
                </a:solidFill>
                <a:latin typeface="SDQBSS+MS-UIGothic"/>
                <a:cs typeface="SDQBSS+MS-UIGothic"/>
              </a:rPr>
              <a:t>程中的其他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DFD"/>
                </a:solidFill>
                <a:latin typeface="SDQBSS+MS-UIGothic"/>
                <a:cs typeface="SDQBSS+MS-UIGothic"/>
              </a:rPr>
              <a:t>用，如采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购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DQBSS+MS-UIGothic"/>
                <a:cs typeface="SDQBSS+MS-UIGothic"/>
              </a:rPr>
              <a:t>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SDQBSS+MS-UIGothic"/>
                <a:cs typeface="SDQBSS+MS-UIGothic"/>
              </a:rPr>
              <a:t>的工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SDQBSS+MS-UIGothic"/>
                <a:cs typeface="SDQBSS+MS-UIGothic"/>
              </a:rPr>
              <a:t>、差旅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DFD"/>
                </a:solidFill>
                <a:latin typeface="SDQBSS+MS-UIGothic"/>
                <a:cs typeface="SDQBSS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https://d.book118.com/108043123016006047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SDQBSS+MS-UIGothic</vt:lpstr>
      <vt:lpstr>SimSun</vt:lpstr>
      <vt:lpstr>HNIATW+WSVJCW+ArialMT</vt:lpstr>
      <vt:lpstr>Times New Roman</vt:lpstr>
      <vt:lpstr>HNFDDD+JULMCT+MicrosoftYaHei</vt:lpstr>
      <vt:lpstr>TTFHGQ+WEFHWT+MicrosoftYaHei-Bold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2024-09-28T06:45:11.242</cp:lastPrinted>
  <dcterms:created xsi:type="dcterms:W3CDTF">2024-09-27T22:45:11Z</dcterms:created>
  <dcterms:modified xsi:type="dcterms:W3CDTF">2024-09-27T22:45:12Z</dcterms:modified>
</cp:coreProperties>
</file>