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TABAE+MS-UIGothic"/>
      <p:regular r:id="rId15"/>
    </p:embeddedFont>
    <p:embeddedFont>
      <p:font typeface="UIMGKJ+DFRANI+ArialMT"/>
      <p:regular r:id="rId16"/>
    </p:embeddedFont>
    <p:embeddedFont>
      <p:font typeface="RAPQVD+CWBFWH+MicrosoftYaHei"/>
      <p:regular r:id="rId17"/>
    </p:embeddedFont>
    <p:embeddedFont>
      <p:font typeface="BHONCS+GLMCRG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6CA5A-D02C-45DA-A491-FAE46D29D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E7EFE-AB9F-42DA-8DED-45DC7BED8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D79B4-643B-485A-9D4F-8D913E7C8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36CA0-3758-4E19-8D79-47A5E7E7A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33F5B0-87E8-4DBF-95E2-4B3B48470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983220-C163-4EC7-81B7-937C7790E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E60EC5-B419-4B00-807F-BBB90139B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914E4-309D-41D5-BD4A-9A0D66E46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8A853-0E1D-436B-A2CE-9D4B71947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5B25D-0C29-47C9-AABA-0EBC1AC3F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AA4C7-2762-4E3C-B91B-C9783CFA2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44076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3884" y="2841509"/>
            <a:ext cx="8675369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东</a:t>
            </a:r>
            <a:r>
              <a:rPr sz="4950">
                <a:solidFill>
                  <a:srgbClr val="00608A"/>
                </a:solidFill>
                <a:latin typeface="CTABAE+MS-UIGothic"/>
                <a:cs typeface="CTABAE+MS-UIGothic"/>
              </a:rPr>
              <a:t>莞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东</a:t>
            </a:r>
            <a:r>
              <a:rPr sz="4950">
                <a:solidFill>
                  <a:srgbClr val="00608A"/>
                </a:solidFill>
                <a:latin typeface="CTABAE+MS-UIGothic"/>
                <a:cs typeface="CTABAE+MS-UIGothic"/>
              </a:rPr>
              <a:t>江口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4950">
                <a:solidFill>
                  <a:srgbClr val="00608A"/>
                </a:solidFill>
                <a:latin typeface="CTABAE+MS-UIGothic"/>
                <a:cs typeface="CTABAE+MS-UIGothic"/>
              </a:rPr>
              <a:t>制构件厂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608A"/>
                </a:solidFill>
                <a:latin typeface="CTABAE+MS-UIGothic"/>
                <a:cs typeface="CTABA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5269" y="3226625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UIMGKJ+DFRANI+ArialMT"/>
                <a:cs typeface="UIMGKJ+DFRANI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608A"/>
                </a:solidFill>
                <a:latin typeface="CTABAE+MS-UIGothic"/>
                <a:cs typeface="CTABAE+MS-UIGothic"/>
              </a:rPr>
              <a:t>制构件厂的生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00608A"/>
                </a:solidFill>
                <a:latin typeface="CTABAE+MS-UIGothic"/>
                <a:cs typeface="CTABAE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5269" y="3786695"/>
            <a:ext cx="4790381" cy="19035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UIMGKJ+DFRANI+ArialMT"/>
                <a:cs typeface="UIMGKJ+DFRANI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608A"/>
                </a:solidFill>
                <a:latin typeface="CTABAE+MS-UIGothic"/>
                <a:cs typeface="CTABAE+MS-UIGothic"/>
              </a:rPr>
              <a:t>制构件厂的技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608A"/>
                </a:solidFill>
                <a:latin typeface="CTABAE+MS-UIGothic"/>
                <a:cs typeface="CTABAE+MS-UIGothic"/>
              </a:rPr>
              <a:t>与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UIMGKJ+DFRANI+ArialMT"/>
                <a:cs typeface="UIMGKJ+DFRANI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608A"/>
                </a:solidFill>
                <a:latin typeface="CTABAE+MS-UIGothic"/>
                <a:cs typeface="CTABAE+MS-UIGothic"/>
              </a:rPr>
              <a:t>制构件厂的市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608A"/>
                </a:solidFill>
                <a:latin typeface="CTABAE+MS-UIGothic"/>
                <a:cs typeface="CTABAE+MS-UIGothic"/>
              </a:rPr>
              <a:t>与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竞</a:t>
            </a:r>
            <a:r>
              <a:rPr sz="2400">
                <a:solidFill>
                  <a:srgbClr val="00608A"/>
                </a:solidFill>
                <a:latin typeface="CTABAE+MS-UIGothic"/>
                <a:cs typeface="CTABAE+MS-UIGothic"/>
              </a:rPr>
              <a:t>争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UIMGKJ+DFRANI+ArialMT"/>
                <a:cs typeface="UIMGKJ+DFRANI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608A"/>
                </a:solidFill>
                <a:latin typeface="CTABAE+MS-UIGothic"/>
                <a:cs typeface="CTABAE+MS-UIGothic"/>
              </a:rPr>
              <a:t>制构件厂的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608A"/>
                </a:solidFill>
                <a:latin typeface="CTABAE+MS-UIGothic"/>
                <a:cs typeface="CTABAE+MS-UIGothic"/>
              </a:rPr>
              <a:t>展前景与挑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4500">
                <a:solidFill>
                  <a:srgbClr val="00608A"/>
                </a:solidFill>
                <a:latin typeface="CTABAE+MS-UIGothic"/>
                <a:cs typeface="CTABAE+MS-UIGothic"/>
              </a:rPr>
              <a:t>制构件厂概述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608A"/>
                </a:solidFill>
                <a:latin typeface="CTABAE+MS-UIGothic"/>
                <a:cs typeface="CTABAE+MS-UIGothic"/>
              </a:rPr>
              <a:t>制构件厂的定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08A"/>
                </a:solidFill>
                <a:latin typeface="CTABAE+MS-UIGothic"/>
                <a:cs typeface="CTABAE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CTABAE+MS-UIGothic"/>
                <a:cs typeface="CTABAE+MS-UIGothic"/>
              </a:rPr>
              <a:t>定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制构件厂是指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专门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产预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制构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件的工厂，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些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制构件可用于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建筑、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桥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梁、道路等土木工程中。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CTABAE+MS-UIGothic"/>
                <a:cs typeface="CTABAE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制构件厂通常采用工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化生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方式，具有高效、快速、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准化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等特点，能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提供大量高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量的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制构件。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608A"/>
                </a:solidFill>
                <a:latin typeface="CTABAE+MS-UIGothic"/>
                <a:cs typeface="CTABAE+MS-UIGothic"/>
              </a:rPr>
              <a:t>制构件厂的重要性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TABAE+MS-UIGothic"/>
                <a:cs typeface="CTABAE+MS-UIGothic"/>
              </a:rPr>
              <a:t>提高施工效率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TABAE+MS-UIGothic"/>
                <a:cs typeface="CTABAE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CTABAE+MS-UIGothic"/>
                <a:cs typeface="CTABAE+MS-UIGothic"/>
              </a:rPr>
              <a:t>建筑工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3">
                <a:solidFill>
                  <a:srgbClr val="FFFDFD"/>
                </a:solidFill>
                <a:latin typeface="CTABAE+MS-UIGothic"/>
                <a:cs typeface="CTABAE+MS-UIGothic"/>
              </a:rPr>
              <a:t>化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CTABAE+MS-UIGothic"/>
                <a:cs typeface="CTABAE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制构件厂的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展是建筑工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的重要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成部分，能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建筑行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向更加高效、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保、可持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的方向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制构件厂生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制构件可以在施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现场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快速安装，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短了施工周期，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提高了施工效率。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TABAE+MS-UIGothic"/>
                <a:cs typeface="CTABAE+MS-UIGothic"/>
              </a:rPr>
              <a:t>保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2000" spc="25">
                <a:solidFill>
                  <a:srgbClr val="FFFDFD"/>
                </a:solidFill>
                <a:latin typeface="CTABAE+MS-UIGothic"/>
                <a:cs typeface="CTABAE+MS-UIGothic"/>
              </a:rPr>
              <a:t>工程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FFFDFD"/>
                </a:solidFill>
                <a:latin typeface="CTABAE+MS-UIGothic"/>
                <a:cs typeface="CTABAE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制构件厂采用工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化生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方式，能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证预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制构件的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量和精度，从而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提高整个工程的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608A"/>
                </a:solidFill>
                <a:latin typeface="CTABAE+MS-UIGothic"/>
                <a:cs typeface="CTABAE+MS-UIGothic"/>
              </a:rPr>
              <a:t>制构件厂的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608A"/>
                </a:solidFill>
                <a:latin typeface="CTABAE+MS-UIGothic"/>
                <a:cs typeface="CTABAE+MS-UIGothic"/>
              </a:rPr>
              <a:t>史与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608A"/>
                </a:solidFill>
                <a:latin typeface="CTABAE+MS-UIGothic"/>
                <a:cs typeface="CTABAE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608A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00608A"/>
                </a:solidFill>
                <a:latin typeface="CTABAE+MS-UIGothic"/>
                <a:cs typeface="CTABAE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94216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制构件厂的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展始于</a:t>
            </a:r>
            <a:r>
              <a:rPr sz="1350">
                <a:solidFill>
                  <a:srgbClr val="0E0E07"/>
                </a:solidFill>
                <a:latin typeface="RAPQVD+CWBFWH+MicrosoftYaHei"/>
                <a:cs typeface="RAPQVD+CWBFWH+MicrosoftYaHei"/>
              </a:rPr>
              <a:t>20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世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初，随着建筑行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展和技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步，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制构件厂逐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成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建筑行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的重要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成部分。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608A"/>
                </a:solidFill>
                <a:latin typeface="CTABAE+MS-UIGothic"/>
                <a:cs typeface="CTABAE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未来，随着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保、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能、可持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等要求的不断提高，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制构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件厂将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一步向高效、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保、智能化的方向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展。同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，随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着建筑行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的需求不断增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制构件厂的市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前景也将更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加广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阔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4500">
                <a:solidFill>
                  <a:srgbClr val="00608A"/>
                </a:solidFill>
                <a:latin typeface="CTABAE+MS-UIGothic"/>
                <a:cs typeface="CTABAE+MS-UIGothic"/>
              </a:rPr>
              <a:t>制构件厂的生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00608A"/>
                </a:solidFill>
                <a:latin typeface="CTABAE+MS-UIGothic"/>
                <a:cs typeface="CTABAE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608A"/>
                </a:solidFill>
                <a:latin typeface="CTABAE+MS-UIGothic"/>
                <a:cs typeface="CTABAE+MS-UIGothic"/>
              </a:rPr>
              <a:t>制构件的种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608A"/>
                </a:solidFill>
                <a:latin typeface="CTABAE+MS-UIGothic"/>
                <a:cs typeface="CTABAE+MS-UIGothic"/>
              </a:rPr>
              <a:t>与用途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桥</a:t>
            </a:r>
            <a:r>
              <a:rPr sz="2000" spc="25">
                <a:solidFill>
                  <a:srgbClr val="FFFFFF"/>
                </a:solidFill>
                <a:latin typeface="CTABAE+MS-UIGothic"/>
                <a:cs typeface="CTABAE+MS-UIGothic"/>
              </a:rPr>
              <a:t>梁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FFF"/>
                </a:solidFill>
                <a:latin typeface="CTABAE+MS-UIGothic"/>
                <a:cs typeface="CTABAE+MS-UIGothic"/>
              </a:rPr>
              <a:t>制构件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TABAE+MS-UIGothic"/>
                <a:cs typeface="CTABAE+MS-UIGothic"/>
              </a:rPr>
              <a:t>建筑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FFF"/>
                </a:solidFill>
                <a:latin typeface="CTABAE+MS-UIGothic"/>
                <a:cs typeface="CTABAE+MS-UIGothic"/>
              </a:rPr>
              <a:t>制构件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TABAE+MS-UIGothic"/>
                <a:cs typeface="CTABAE+MS-UIGothic"/>
              </a:rPr>
              <a:t>水利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FFF"/>
                </a:solidFill>
                <a:latin typeface="CTABAE+MS-UIGothic"/>
                <a:cs typeface="CTABAE+MS-UIGothic"/>
              </a:rPr>
              <a:t>制构件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TABAE+MS-UIGothic"/>
                <a:cs typeface="CTABAE+MS-UIGothic"/>
              </a:rPr>
              <a:t>其他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FFF"/>
                </a:solidFill>
                <a:latin typeface="CTABAE+MS-UIGothic"/>
                <a:cs typeface="CTABAE+MS-UIGothic"/>
              </a:rPr>
              <a:t>制构件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梁建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，包括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桥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面、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桥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墩、梁板等。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用于房屋建筑，包括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用于水利工程，如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混凝土管、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包括交通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施、园林景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制构件。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853815" y="5354058"/>
            <a:ext cx="180826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TABAE+MS-UIGothic"/>
                <a:cs typeface="CTABAE+MS-UIGothic"/>
              </a:rPr>
              <a:t>板、楼板、楼梯等。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608A"/>
                </a:solidFill>
                <a:latin typeface="CTABAE+MS-UIGothic"/>
                <a:cs typeface="CTABAE+MS-UIGothic"/>
              </a:rPr>
              <a:t>制构件的生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608A"/>
                </a:solidFill>
                <a:latin typeface="CTABAE+MS-UIGothic"/>
                <a:cs typeface="CTABAE+MS-UIGothic"/>
              </a:rPr>
              <a:t>工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CTABAE+MS-UIGothic"/>
                <a:cs typeface="CTABAE+MS-UIGothic"/>
              </a:rPr>
              <a:t>材料</a:t>
            </a:r>
            <a:r>
              <a:rPr sz="2300" spc="23">
                <a:solidFill>
                  <a:srgbClr val="00608A"/>
                </a:solidFill>
                <a:latin typeface="SimSun"/>
                <a:cs typeface="SimSun"/>
              </a:rPr>
              <a:t>选择</a:t>
            </a:r>
            <a:r>
              <a:rPr sz="2300" spc="25">
                <a:solidFill>
                  <a:srgbClr val="00608A"/>
                </a:solidFill>
                <a:latin typeface="CTABAE+MS-UIGothic"/>
                <a:cs typeface="CTABAE+MS-UIGothic"/>
              </a:rPr>
              <a:t>与制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CTABAE+MS-UIGothic"/>
                <a:cs typeface="CTABAE+MS-UIGothic"/>
              </a:rPr>
              <a:t>构件成型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7007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合适的混凝土、骨料、添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加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等原材料。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搅</a:t>
            </a: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拌好的混凝土倒入模具中，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行振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捣</a:t>
            </a: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、抹平、养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等操作。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7209" y="4416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CTABAE+MS-UIGothic"/>
                <a:cs typeface="CTABAE+MS-UIGothic"/>
              </a:rPr>
              <a:t>模具</a:t>
            </a:r>
            <a:r>
              <a:rPr sz="2300" spc="23">
                <a:solidFill>
                  <a:srgbClr val="00608A"/>
                </a:solidFill>
                <a:latin typeface="SimSun"/>
                <a:cs typeface="SimSun"/>
              </a:rPr>
              <a:t>设计</a:t>
            </a:r>
            <a:r>
              <a:rPr sz="2300" spc="25">
                <a:solidFill>
                  <a:srgbClr val="00608A"/>
                </a:solidFill>
                <a:latin typeface="CTABAE+MS-UIGothic"/>
                <a:cs typeface="CTABAE+MS-UIGothic"/>
              </a:rPr>
              <a:t>与制作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0915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CTABAE+MS-UIGothic"/>
                <a:cs typeface="CTABAE+MS-UIGothic"/>
              </a:rPr>
              <a:t>配料与</a:t>
            </a:r>
            <a:r>
              <a:rPr sz="2300" spc="23">
                <a:solidFill>
                  <a:srgbClr val="00608A"/>
                </a:solidFill>
                <a:latin typeface="SimSun"/>
                <a:cs typeface="SimSun"/>
              </a:rPr>
              <a:t>搅</a:t>
            </a:r>
            <a:r>
              <a:rPr sz="2300">
                <a:solidFill>
                  <a:srgbClr val="00608A"/>
                </a:solidFill>
                <a:latin typeface="CTABAE+MS-UIGothic"/>
                <a:cs typeface="CTABAE+MS-UIGothic"/>
              </a:rPr>
              <a:t>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0810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CTABAE+MS-UIGothic"/>
                <a:cs typeface="CTABAE+MS-UIGothic"/>
              </a:rPr>
              <a:t>脱模与存放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903208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待构件硬化后脱模，并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量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，合格品存放在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定的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位置。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37209" y="4929243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根据构件的形状和尺寸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制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709159" y="4929243"/>
            <a:ext cx="284797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按照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定的配合比将原材料混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搅</a:t>
            </a: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拌。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37209" y="520356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CTABAE+MS-UIGothic"/>
                <a:cs typeface="CTABAE+MS-UIGothic"/>
              </a:rPr>
              <a:t>作模具。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608A"/>
                </a:solidFill>
                <a:latin typeface="CTABAE+MS-UIGothic"/>
                <a:cs typeface="CTABAE+MS-UIGothic"/>
              </a:rPr>
              <a:t>制构件的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608A"/>
                </a:solidFill>
                <a:latin typeface="CTABAE+MS-UIGothic"/>
                <a:cs typeface="CTABAE+MS-UIGothic"/>
              </a:rPr>
              <a:t>量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检测</a:t>
            </a:r>
            <a:r>
              <a:rPr sz="3000">
                <a:solidFill>
                  <a:srgbClr val="00608A"/>
                </a:solidFill>
                <a:latin typeface="CTABAE+MS-UIGothic"/>
                <a:cs typeface="CTABAE+MS-UIGothic"/>
              </a:rPr>
              <a:t>与控制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APQVD+CWBFWH+MicrosoftYaHei"/>
                <a:cs typeface="RAPQVD+CWBFW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APQVD+CWBFWH+MicrosoftYaHei"/>
                <a:cs typeface="RAPQVD+CWBFW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APQVD+CWBFWH+MicrosoftYaHei"/>
                <a:cs typeface="RAPQVD+CWBFW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APQVD+CWBFWH+MicrosoftYaHei"/>
                <a:cs typeface="RAPQVD+CWBFWH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CTABAE+MS-UIGothic"/>
                <a:cs typeface="CTABAE+MS-UIGothic"/>
              </a:rPr>
              <a:t>外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观质</a:t>
            </a:r>
            <a:r>
              <a:rPr sz="1550" spc="25">
                <a:solidFill>
                  <a:srgbClr val="00608A"/>
                </a:solidFill>
                <a:latin typeface="CTABAE+MS-UIGothic"/>
                <a:cs typeface="CTABAE+MS-UIGothic"/>
              </a:rPr>
              <a:t>量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CTABAE+MS-UIGothic"/>
                <a:cs typeface="CTABAE+MS-UIGothic"/>
              </a:rPr>
              <a:t>尺寸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00608A"/>
                </a:solidFill>
                <a:latin typeface="CTABAE+MS-UIGothic"/>
                <a:cs typeface="CTABAE+MS-UIGothic"/>
              </a:rPr>
              <a:t>度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CTABAE+MS-UIGothic"/>
                <a:cs typeface="CTABAE+MS-UIGothic"/>
              </a:rPr>
              <a:t>耐久性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构件的外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是否平整、无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纹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、无气泡等缺陷。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使用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量工具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构件的尺寸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量，确保符合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要求。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过试验检测预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制构件的抗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、</a:t>
            </a:r>
          </a:p>
          <a:p>
            <a:pPr marL="25717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抗拉、抗弯等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度指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模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拟环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境条件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对预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制构件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老化、耐腐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等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，以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估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CTABAE+MS-UIGothic"/>
                <a:cs typeface="CTABAE+MS-UIGothic"/>
              </a:rPr>
              <a:t>其使用寿命。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https://d.book118.com/108044076140006037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SimSun</vt:lpstr>
      <vt:lpstr>CTABAE+MS-UIGothic</vt:lpstr>
      <vt:lpstr>UIMGKJ+DFRANI+ArialMT</vt:lpstr>
      <vt:lpstr>Times New Roman</vt:lpstr>
      <vt:lpstr>RAPQVD+CWBFWH+MicrosoftYaHei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2024-09-18T00:53:53.596</cp:lastPrinted>
  <dcterms:created xsi:type="dcterms:W3CDTF">2024-09-17T16:53:53Z</dcterms:created>
  <dcterms:modified xsi:type="dcterms:W3CDTF">2024-09-17T16:53:54Z</dcterms:modified>
</cp:coreProperties>
</file>