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" ContentType="application/vnd.ms-excel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fill>
          <a:solidFill>
            <a:schemeClr val="accent2">
              <a:tint val="40000"/>
            </a:schemeClr>
          </a:solidFill>
        </a:fill>
      </a:tcStyle>
    </a:band1H>
    <a:band1V>
      <a:tcStyle>
        <a:fill>
          <a:solidFill>
            <a:schemeClr val="accent2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D7D579DD-F147-4FB1-A623-DEF4429AB39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4CC3D089-5FEE-4376-B1BD-4577756AFCBE}" type="parTrans" cxnId="{A18096E1-0FF7-49A6-88B6-C0FD8B61630A}">
      <dgm:prSet custT="1"/>
      <dgm:spPr/>
      <dgm:t>
        <a:bodyPr/>
        <a:lstStyle/>
        <a:p>
          <a:endParaRPr lang="zh-CN" altLang="en-US" sz="1400"/>
        </a:p>
      </dgm:t>
    </dgm:pt>
    <dgm:pt modelId="{D437A09D-3286-4CF8-AEA4-AB265BEF328F}">
      <dgm:prSet phldrT="[文本]" custT="1"/>
      <dgm:spPr>
        <a:solidFill>
          <a:srgbClr val="C00000"/>
        </a:soli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时    间</a:t>
          </a:r>
          <a:endParaRPr lang="zh-CN" altLang="en-US" sz="1400" b="1"/>
        </a:p>
      </dgm:t>
    </dgm:pt>
    <dgm:pt modelId="{02F66BD9-3D34-41C4-941C-25CB3982C573}" type="parTrans" cxnId="{384232E5-BB8E-4268-8DF2-FF63C8E43B1E}">
      <dgm:prSet custT="1"/>
      <dgm:spPr/>
      <dgm:t>
        <a:bodyPr/>
        <a:lstStyle/>
        <a:p>
          <a:endParaRPr lang="zh-CN" altLang="en-US" sz="1400"/>
        </a:p>
      </dgm:t>
    </dgm:pt>
    <dgm:pt modelId="{8849D7DA-BBAA-4767-B7F9-11BBA0385F77}">
      <dgm:prSet phldrT="[文本]" custT="1"/>
      <dgm:spPr>
        <a:noFill/>
      </dgm:spPr>
      <dgm:t>
        <a:bodyPr/>
        <a:lstStyle/>
        <a:p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在有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适应症、无禁忌症</a:t>
          </a:r>
          <a:r>
            <a:rPr lang="zh-CN" altLang="en-US" sz="1400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有通过</a:t>
          </a:r>
          <a:r>
            <a:rPr lang="en-US" altLang="zh-CN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改善生活质量的主观意愿的前提下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尽早开始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 [</a:t>
          </a:r>
          <a:r>
            <a:rPr lang="zh-CN" altLang="en-US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/>
        </a:p>
      </dgm:t>
    </dgm:pt>
    <dgm:pt modelId="{2EB2645F-0449-4F52-852F-83C0D46FB5C6}" type="sibTrans" cxnId="{384232E5-BB8E-4268-8DF2-FF63C8E43B1E}">
      <dgm:prSet custT="1"/>
      <dgm:spPr/>
      <dgm:t>
        <a:bodyPr/>
        <a:lstStyle/>
        <a:p>
          <a:endParaRPr lang="zh-CN" altLang="en-US" sz="1400"/>
        </a:p>
      </dgm:t>
    </dgm:pt>
    <dgm:pt modelId="{670DC4AC-C52F-4A8C-8A5D-8CCF7D36E9CB}" type="parTrans" cxnId="{BEB2FB5C-F24F-4A6E-865C-4BD398BF8C6C}">
      <dgm:prSet custT="1"/>
      <dgm:spPr/>
      <dgm:t>
        <a:bodyPr/>
        <a:lstStyle/>
        <a:p>
          <a:endParaRPr lang="zh-CN" altLang="en-US" sz="1400"/>
        </a:p>
      </dgm:t>
    </dgm:pt>
    <dgm:pt modelId="{784EB82A-4878-4284-8207-3CCBF06BA4B2}">
      <dgm:prSet custT="1"/>
      <dgm:spPr>
        <a:noFill/>
      </dgm:spPr>
      <dgm:t>
        <a:bodyPr/>
        <a:lstStyle/>
        <a:p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窗口期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 [</a:t>
          </a:r>
          <a:r>
            <a:rPr lang="zh-CN" altLang="en-US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</a:p>
      </dgm:t>
    </dgm:pt>
    <dgm:pt modelId="{CF78B111-7BB9-40B0-B6B5-F1FFD5164841}" type="sibTrans" cxnId="{BEB2FB5C-F24F-4A6E-865C-4BD398BF8C6C}">
      <dgm:prSet custT="1"/>
      <dgm:spPr/>
      <dgm:t>
        <a:bodyPr/>
        <a:lstStyle/>
        <a:p>
          <a:endParaRPr lang="zh-CN" altLang="en-US" sz="1400"/>
        </a:p>
      </dgm:t>
    </dgm:pt>
    <dgm:pt modelId="{337EB42F-231E-4A81-BB3B-D4A70C7AD409}" type="parTrans" cxnId="{E9553EF6-0671-4EB4-9A83-ABA122EC02C1}">
      <dgm:prSet custT="1"/>
      <dgm:spPr/>
      <dgm:t>
        <a:bodyPr/>
        <a:lstStyle/>
        <a:p>
          <a:endParaRPr lang="zh-CN" altLang="en-US" sz="1400"/>
        </a:p>
      </dgm:t>
    </dgm:pt>
    <dgm:pt modelId="{DD700E9C-84B1-43CA-8AAE-21121D7FF9C7}">
      <dgm:prSet custT="1"/>
      <dgm:spPr>
        <a:noFill/>
      </dgm:spPr>
      <dgm:t>
        <a:bodyPr/>
        <a:lstStyle/>
        <a:p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每年至少接受一次全面获益</a:t>
          </a:r>
          <a:r>
            <a:rPr lang="en-US" altLang="zh-CN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/ 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风险评估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，只要获益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/ 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风险评估结果提示获益大于风险则可继续使用 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MHT[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2C85EA2-FC22-4B13-B891-5FD93D1C419F}" type="sibTrans" cxnId="{E9553EF6-0671-4EB4-9A83-ABA122EC02C1}">
      <dgm:prSet custT="1"/>
      <dgm:spPr/>
      <dgm:t>
        <a:bodyPr/>
        <a:lstStyle/>
        <a:p>
          <a:endParaRPr lang="zh-CN" altLang="en-US" sz="1400"/>
        </a:p>
      </dgm:t>
    </dgm:pt>
    <dgm:pt modelId="{00BC2611-53DD-4C22-A80D-8D47CA21F949}" type="sibTrans" cxnId="{A18096E1-0FF7-49A6-88B6-C0FD8B61630A}">
      <dgm:prSet custT="1"/>
      <dgm:spPr/>
      <dgm:t>
        <a:bodyPr/>
        <a:lstStyle/>
        <a:p>
          <a:endParaRPr lang="zh-CN" altLang="en-US" sz="1400"/>
        </a:p>
      </dgm:t>
    </dgm:pt>
    <dgm:pt modelId="{E183DB42-78E7-4DE5-86CA-CD9396ECD81A}" type="parTrans" cxnId="{6F808AF9-C467-4C5C-9D5E-76A089562703}">
      <dgm:prSet custT="1"/>
      <dgm:spPr/>
      <dgm:t>
        <a:bodyPr/>
        <a:lstStyle/>
        <a:p>
          <a:endParaRPr lang="zh-CN" altLang="en-US" sz="1400"/>
        </a:p>
      </dgm:t>
    </dgm:pt>
    <dgm:pt modelId="{B2FE5AD0-4D6A-465F-8E55-729CF5BE1F00}">
      <dgm:prSet phldrT="[文本]" custT="1"/>
      <dgm:spPr>
        <a:solidFill>
          <a:srgbClr val="C00000"/>
        </a:soli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方    案</a:t>
          </a:r>
          <a:endParaRPr lang="zh-CN" altLang="en-US" sz="1400" b="1"/>
        </a:p>
      </dgm:t>
    </dgm:pt>
    <dgm:pt modelId="{56CE1A73-67AD-4E0A-9DB1-062276C7F787}" type="parTrans" cxnId="{8CEAD56E-4F4F-4BE1-838B-746780657739}">
      <dgm:prSet custT="1"/>
      <dgm:spPr/>
      <dgm:t>
        <a:bodyPr/>
        <a:lstStyle/>
        <a:p>
          <a:endParaRPr lang="zh-CN" altLang="en-US" sz="1400"/>
        </a:p>
      </dgm:t>
    </dgm:pt>
    <dgm:pt modelId="{2E30BAB1-DD7C-4C83-B231-27E85945630B}">
      <dgm:prSet phldrT="[文本]" custT="1"/>
      <dgm:spPr>
        <a:noFill/>
      </dgm:spPr>
      <dgm:t>
        <a:bodyPr/>
        <a:lstStyle/>
        <a:p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有子宫需联合孕激素 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/>
        </a:p>
      </dgm:t>
    </dgm:pt>
    <dgm:pt modelId="{ABC2A324-1A1A-4860-8D02-8C7599370D88}" type="sibTrans" cxnId="{8CEAD56E-4F4F-4BE1-838B-746780657739}">
      <dgm:prSet custT="1"/>
      <dgm:spPr/>
      <dgm:t>
        <a:bodyPr/>
        <a:lstStyle/>
        <a:p>
          <a:endParaRPr lang="zh-CN" altLang="en-US" sz="1400"/>
        </a:p>
      </dgm:t>
    </dgm:pt>
    <dgm:pt modelId="{1BB2E877-5804-4816-BE62-035126D00261}" type="parTrans" cxnId="{FC77FE49-30A2-4FBE-99B0-33E4A2BD41F5}">
      <dgm:prSet custT="1"/>
      <dgm:spPr/>
      <dgm:t>
        <a:bodyPr/>
        <a:lstStyle/>
        <a:p>
          <a:endParaRPr lang="zh-CN" altLang="en-US" sz="1400"/>
        </a:p>
      </dgm:t>
    </dgm:pt>
    <dgm:pt modelId="{B7EF2F60-2E6D-43BB-8CD1-7606DDCDB2A8}">
      <dgm:prSet custT="1"/>
      <dgm:spPr>
        <a:noFill/>
      </dgm:spPr>
      <dgm:t>
        <a:bodyPr/>
        <a:lstStyle/>
        <a:p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方案个体化 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</a:p>
      </dgm:t>
    </dgm:pt>
    <dgm:pt modelId="{8A82DB9E-419B-40F8-BD23-767571AAFE05}" type="sibTrans" cxnId="{FC77FE49-30A2-4FBE-99B0-33E4A2BD41F5}">
      <dgm:prSet custT="1"/>
      <dgm:spPr/>
      <dgm:t>
        <a:bodyPr/>
        <a:lstStyle/>
        <a:p>
          <a:endParaRPr lang="zh-CN" altLang="en-US" sz="1400"/>
        </a:p>
      </dgm:t>
    </dgm:pt>
    <dgm:pt modelId="{46D13719-525D-46E0-8F37-59713362BF93}" type="parTrans" cxnId="{3CDA0424-5B0C-46F2-B082-E3D8FD930516}">
      <dgm:prSet custT="1"/>
      <dgm:spPr/>
      <dgm:t>
        <a:bodyPr/>
        <a:lstStyle/>
        <a:p>
          <a:endParaRPr lang="zh-CN" altLang="en-US" sz="1400"/>
        </a:p>
      </dgm:t>
    </dgm:pt>
    <dgm:pt modelId="{183948ED-DDC5-45E5-9F41-A976B42117B4}">
      <dgm:prSet custT="1"/>
      <dgm:spPr>
        <a:noFill/>
      </dgm:spPr>
      <dgm:t>
        <a:bodyPr/>
        <a:lstStyle/>
        <a:p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仅为改善绝经生殖泌尿综合征 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(GSM) 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时建议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首选阴道局部雌激素治疗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2CBBDD0-15AC-46A5-995B-E7E78EB0A9DA}" type="sibTrans" cxnId="{3CDA0424-5B0C-46F2-B082-E3D8FD930516}">
      <dgm:prSet custT="1"/>
      <dgm:spPr/>
      <dgm:t>
        <a:bodyPr/>
        <a:lstStyle/>
        <a:p>
          <a:endParaRPr lang="zh-CN" altLang="en-US" sz="1400"/>
        </a:p>
      </dgm:t>
    </dgm:pt>
    <dgm:pt modelId="{6D8BA017-C919-4C9B-9BFE-96286416CA01}" type="parTrans" cxnId="{F850CEBF-5E80-46D0-A964-95C6B2E09AFF}">
      <dgm:prSet custT="1"/>
      <dgm:spPr/>
      <dgm:t>
        <a:bodyPr/>
        <a:lstStyle/>
        <a:p>
          <a:endParaRPr lang="zh-CN" altLang="en-US" sz="1400"/>
        </a:p>
      </dgm:t>
    </dgm:pt>
    <dgm:pt modelId="{D3212BC8-EBA6-4284-86F7-5FCC6C279636}">
      <dgm:prSet custT="1"/>
      <dgm:spPr>
        <a:noFill/>
      </dgm:spPr>
      <dgm:t>
        <a:bodyPr/>
        <a:lstStyle/>
        <a:p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不推荐仅为预防心血管疾病和阿尔兹海默病目的而采用 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MHT[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33AA5C68-3F7F-4E49-BB1A-AE786321A897}" type="sibTrans" cxnId="{F850CEBF-5E80-46D0-A964-95C6B2E09AFF}">
      <dgm:prSet custT="1"/>
      <dgm:spPr/>
      <dgm:t>
        <a:bodyPr/>
        <a:lstStyle/>
        <a:p>
          <a:endParaRPr lang="zh-CN" altLang="en-US" sz="1400"/>
        </a:p>
      </dgm:t>
    </dgm:pt>
    <dgm:pt modelId="{7F34E328-6284-4490-A0A8-B6AB27D7ABB7}" type="parTrans" cxnId="{6F39EB70-388E-4566-97F1-2BB7CE9CC8C8}">
      <dgm:prSet custT="1"/>
      <dgm:spPr/>
      <dgm:t>
        <a:bodyPr/>
        <a:lstStyle/>
        <a:p>
          <a:endParaRPr lang="zh-CN" altLang="en-US" sz="1400"/>
        </a:p>
      </dgm:t>
    </dgm:pt>
    <dgm:pt modelId="{E38FF44F-5F02-4D0D-A273-A48676642D8D}">
      <dgm:prSet custT="1"/>
      <dgm:spPr>
        <a:noFill/>
      </dgm:spPr>
      <dgm:t>
        <a:bodyPr/>
        <a:lstStyle/>
        <a:p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不推荐乳腺癌术后患者使用 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</a:t>
          </a:r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 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Ｂ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 b="0">
            <a:solidFill>
              <a:schemeClr val="tx1"/>
            </a:solidFill>
          </a:endParaRPr>
        </a:p>
      </dgm:t>
    </dgm:pt>
    <dgm:pt modelId="{68CC3B90-369F-4024-8086-9DA817CC33F9}" type="sibTrans" cxnId="{6F39EB70-388E-4566-97F1-2BB7CE9CC8C8}">
      <dgm:prSet custT="1"/>
      <dgm:spPr/>
      <dgm:t>
        <a:bodyPr/>
        <a:lstStyle/>
        <a:p>
          <a:endParaRPr lang="zh-CN" altLang="en-US" sz="1400"/>
        </a:p>
      </dgm:t>
    </dgm:pt>
    <dgm:pt modelId="{DE876C8D-0D2A-43FA-8FBE-FB238302FA98}" type="sibTrans" cxnId="{6F808AF9-C467-4C5C-9D5E-76A089562703}">
      <dgm:prSet custT="1"/>
      <dgm:spPr/>
      <dgm:t>
        <a:bodyPr/>
        <a:lstStyle/>
        <a:p>
          <a:endParaRPr lang="zh-CN" altLang="en-US" sz="1400"/>
        </a:p>
      </dgm:t>
    </dgm:pt>
    <dgm:pt modelId="{8A88B6C0-8641-4246-964C-1B0E17628DB0}" type="parTrans" cxnId="{02AE1058-3D36-4CB8-9913-4BD3CF72B387}">
      <dgm:prSet custT="1"/>
      <dgm:spPr/>
      <dgm:t>
        <a:bodyPr/>
        <a:lstStyle/>
        <a:p>
          <a:endParaRPr lang="zh-CN" altLang="en-US" sz="1400"/>
        </a:p>
      </dgm:t>
    </dgm:pt>
    <dgm:pt modelId="{8EC966BD-A38E-474C-A83B-D900493B7329}">
      <dgm:prSet phldrT="[文本]" custT="1"/>
      <dgm:spPr>
        <a:solidFill>
          <a:srgbClr val="C00000"/>
        </a:solidFill>
        <a:ln>
          <a:noFill/>
        </a:ln>
      </dgm:spPr>
      <dgm:t>
        <a:bodyPr/>
        <a:lstStyle/>
        <a:p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消除疑虑</a:t>
          </a:r>
          <a:endParaRPr lang="zh-CN" altLang="en-US" sz="1400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8F18FE64-84E3-437B-A0B7-1271D219C1D2}" type="parTrans" cxnId="{713ADD18-BD9C-4510-BC36-CE72CACBE515}">
      <dgm:prSet custT="1"/>
      <dgm:spPr/>
      <dgm:t>
        <a:bodyPr/>
        <a:lstStyle/>
        <a:p>
          <a:endParaRPr lang="zh-CN" altLang="en-US" sz="1400"/>
        </a:p>
      </dgm:t>
    </dgm:pt>
    <dgm:pt modelId="{1071B75B-0D73-4912-A661-F1527A0E7FF3}">
      <dgm:prSet phldrT="[文本]" custT="1"/>
      <dgm:spPr>
        <a:noFill/>
      </dgm:spPr>
      <dgm:t>
        <a:bodyPr/>
        <a:lstStyle/>
        <a:p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绝经后腹部脂肪增加与雌激素水平降低有关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Ｂ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，雌激素治疗可减少绝经后腹部脂肪堆积，减少总体脂肪量， 改善胰岛素敏感度，降低 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Ⅱ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型糖尿病的发病率 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/>
        </a:p>
      </dgm:t>
    </dgm:pt>
    <dgm:pt modelId="{7A3468EB-2FD6-4E69-9F1E-C375163F35FA}" type="sibTrans" cxnId="{713ADD18-BD9C-4510-BC36-CE72CACBE515}">
      <dgm:prSet custT="1"/>
      <dgm:spPr/>
      <dgm:t>
        <a:bodyPr/>
        <a:lstStyle/>
        <a:p>
          <a:endParaRPr lang="zh-CN" altLang="en-US" sz="1400"/>
        </a:p>
      </dgm:t>
    </dgm:pt>
    <dgm:pt modelId="{2C3BB137-CB74-4C26-B9D8-F911DC949CEC}" type="sibTrans" cxnId="{02AE1058-3D36-4CB8-9913-4BD3CF72B387}">
      <dgm:prSet custT="1"/>
      <dgm:spPr/>
      <dgm:t>
        <a:bodyPr/>
        <a:lstStyle/>
        <a:p>
          <a:endParaRPr lang="zh-CN" altLang="en-US" sz="1400"/>
        </a:p>
      </dgm:t>
    </dgm:pt>
    <dgm:pt modelId="{6D898A8F-A3B4-40BA-A0EE-29EFBD4A631B}" type="pres">
      <dgm:prSet presAssocID="{D7D579DD-F147-4FB1-A623-DEF4429AB395}" presName="Name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087FFCE1-D7F7-4316-BE87-D2927EFE5A6C}" type="pres">
      <dgm:prSet presAssocID="{D437A09D-3286-4CF8-AEA4-AB265BEF328F}" presName="composite"/>
      <dgm:spPr/>
      <dgm:t>
        <a:bodyPr/>
        <a:lstStyle/>
        <a:p/>
      </dgm:t>
    </dgm:pt>
    <dgm:pt modelId="{709D6E80-28D1-4069-9359-6002E2551548}" type="pres">
      <dgm:prSet presAssocID="{D437A09D-3286-4CF8-AEA4-AB265BEF328F}" presName="parTx" presStyleLbl="alignNode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62BBD43-3543-4F75-BC9D-EE2A550075A9}" type="pres">
      <dgm:prSet presAssocID="{D437A09D-3286-4CF8-AEA4-AB265BEF328F}" presName="desTx" presStyleLbl="alignAccFollow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B56DF17-93A5-471F-8025-AF45D31270CB}" type="pres">
      <dgm:prSet presAssocID="{00BC2611-53DD-4C22-A80D-8D47CA21F949}" presName="space"/>
      <dgm:spPr/>
      <dgm:t>
        <a:bodyPr/>
        <a:lstStyle/>
        <a:p/>
      </dgm:t>
    </dgm:pt>
    <dgm:pt modelId="{0818DE8A-E063-4C02-A18C-0B3242B12556}" type="pres">
      <dgm:prSet presAssocID="{B2FE5AD0-4D6A-465F-8E55-729CF5BE1F00}" presName="composite"/>
      <dgm:spPr/>
      <dgm:t>
        <a:bodyPr/>
        <a:lstStyle/>
        <a:p/>
      </dgm:t>
    </dgm:pt>
    <dgm:pt modelId="{E9AC1003-292B-4F06-9FB0-1904294C42BF}" type="pres">
      <dgm:prSet presAssocID="{B2FE5AD0-4D6A-465F-8E55-729CF5BE1F00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CB432AA-738B-40C7-AB21-9482C3CF7522}" type="pres">
      <dgm:prSet presAssocID="{B2FE5AD0-4D6A-465F-8E55-729CF5BE1F00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C8F0EA9-7120-4BF1-BAE3-382C44E2BB78}" type="pres">
      <dgm:prSet presAssocID="{DE876C8D-0D2A-43FA-8FBE-FB238302FA98}" presName="space"/>
      <dgm:spPr/>
      <dgm:t>
        <a:bodyPr/>
        <a:lstStyle/>
        <a:p/>
      </dgm:t>
    </dgm:pt>
    <dgm:pt modelId="{C35BB6C6-DCB8-4C65-B75D-7424CA12A327}" type="pres">
      <dgm:prSet presAssocID="{8EC966BD-A38E-474C-A83B-D900493B7329}" presName="composite"/>
      <dgm:spPr/>
      <dgm:t>
        <a:bodyPr/>
        <a:lstStyle/>
        <a:p/>
      </dgm:t>
    </dgm:pt>
    <dgm:pt modelId="{B668BA04-2C1C-44CA-8C43-B5894919FE57}" type="pres">
      <dgm:prSet presAssocID="{8EC966BD-A38E-474C-A83B-D900493B732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7FF5BC0D-238A-46EF-9182-46D10CB06A5E}" type="pres">
      <dgm:prSet presAssocID="{8EC966BD-A38E-474C-A83B-D900493B7329}" presName="desTx" presStyleLbl="alignAccFollowNode1" presStyleIdx="2" presStyleCnt="3" custLinFactNeighborX="1394" custLinFactNeighborY="-14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A18096E1-0FF7-49A6-88B6-C0FD8B61630A}" srcId="{D7D579DD-F147-4FB1-A623-DEF4429AB395}" destId="{D437A09D-3286-4CF8-AEA4-AB265BEF328F}" srcOrd="0" destOrd="0" parTransId="{4CC3D089-5FEE-4376-B1BD-4577756AFCBE}" sibTransId="{00BC2611-53DD-4C22-A80D-8D47CA21F949}"/>
    <dgm:cxn modelId="{384232E5-BB8E-4268-8DF2-FF63C8E43B1E}" srcId="{D437A09D-3286-4CF8-AEA4-AB265BEF328F}" destId="{8849D7DA-BBAA-4767-B7F9-11BBA0385F77}" srcOrd="0" destOrd="0" parTransId="{02F66BD9-3D34-41C4-941C-25CB3982C573}" sibTransId="{2EB2645F-0449-4F52-852F-83C0D46FB5C6}"/>
    <dgm:cxn modelId="{BEB2FB5C-F24F-4A6E-865C-4BD398BF8C6C}" srcId="{D437A09D-3286-4CF8-AEA4-AB265BEF328F}" destId="{784EB82A-4878-4284-8207-3CCBF06BA4B2}" srcOrd="1" destOrd="0" parTransId="{670DC4AC-C52F-4A8C-8A5D-8CCF7D36E9CB}" sibTransId="{CF78B111-7BB9-40B0-B6B5-F1FFD5164841}"/>
    <dgm:cxn modelId="{E9553EF6-0671-4EB4-9A83-ABA122EC02C1}" srcId="{D437A09D-3286-4CF8-AEA4-AB265BEF328F}" destId="{DD700E9C-84B1-43CA-8AAE-21121D7FF9C7}" srcOrd="2" destOrd="0" parTransId="{337EB42F-231E-4A81-BB3B-D4A70C7AD409}" sibTransId="{02C85EA2-FC22-4B13-B891-5FD93D1C419F}"/>
    <dgm:cxn modelId="{6F808AF9-C467-4C5C-9D5E-76A089562703}" srcId="{D7D579DD-F147-4FB1-A623-DEF4429AB395}" destId="{B2FE5AD0-4D6A-465F-8E55-729CF5BE1F00}" srcOrd="1" destOrd="0" parTransId="{E183DB42-78E7-4DE5-86CA-CD9396ECD81A}" sibTransId="{DE876C8D-0D2A-43FA-8FBE-FB238302FA98}"/>
    <dgm:cxn modelId="{8CEAD56E-4F4F-4BE1-838B-746780657739}" srcId="{B2FE5AD0-4D6A-465F-8E55-729CF5BE1F00}" destId="{2E30BAB1-DD7C-4C83-B231-27E85945630B}" srcOrd="0" destOrd="0" parTransId="{56CE1A73-67AD-4E0A-9DB1-062276C7F787}" sibTransId="{ABC2A324-1A1A-4860-8D02-8C7599370D88}"/>
    <dgm:cxn modelId="{FC77FE49-30A2-4FBE-99B0-33E4A2BD41F5}" srcId="{B2FE5AD0-4D6A-465F-8E55-729CF5BE1F00}" destId="{B7EF2F60-2E6D-43BB-8CD1-7606DDCDB2A8}" srcOrd="1" destOrd="0" parTransId="{1BB2E877-5804-4816-BE62-035126D00261}" sibTransId="{8A82DB9E-419B-40F8-BD23-767571AAFE05}"/>
    <dgm:cxn modelId="{3CDA0424-5B0C-46F2-B082-E3D8FD930516}" srcId="{B2FE5AD0-4D6A-465F-8E55-729CF5BE1F00}" destId="{183948ED-DDC5-45E5-9F41-A976B42117B4}" srcOrd="2" destOrd="0" parTransId="{46D13719-525D-46E0-8F37-59713362BF93}" sibTransId="{82CBBDD0-15AC-46A5-995B-E7E78EB0A9DA}"/>
    <dgm:cxn modelId="{F850CEBF-5E80-46D0-A964-95C6B2E09AFF}" srcId="{B2FE5AD0-4D6A-465F-8E55-729CF5BE1F00}" destId="{D3212BC8-EBA6-4284-86F7-5FCC6C279636}" srcOrd="3" destOrd="0" parTransId="{6D8BA017-C919-4C9B-9BFE-96286416CA01}" sibTransId="{33AA5C68-3F7F-4E49-BB1A-AE786321A897}"/>
    <dgm:cxn modelId="{6F39EB70-388E-4566-97F1-2BB7CE9CC8C8}" srcId="{B2FE5AD0-4D6A-465F-8E55-729CF5BE1F00}" destId="{E38FF44F-5F02-4D0D-A273-A48676642D8D}" srcOrd="4" destOrd="0" parTransId="{7F34E328-6284-4490-A0A8-B6AB27D7ABB7}" sibTransId="{68CC3B90-369F-4024-8086-9DA817CC33F9}"/>
    <dgm:cxn modelId="{02AE1058-3D36-4CB8-9913-4BD3CF72B387}" srcId="{D7D579DD-F147-4FB1-A623-DEF4429AB395}" destId="{8EC966BD-A38E-474C-A83B-D900493B7329}" srcOrd="2" destOrd="0" parTransId="{8A88B6C0-8641-4246-964C-1B0E17628DB0}" sibTransId="{2C3BB137-CB74-4C26-B9D8-F911DC949CEC}"/>
    <dgm:cxn modelId="{713ADD18-BD9C-4510-BC36-CE72CACBE515}" srcId="{8EC966BD-A38E-474C-A83B-D900493B7329}" destId="{1071B75B-0D73-4912-A661-F1527A0E7FF3}" srcOrd="0" destOrd="0" parTransId="{8F18FE64-84E3-437B-A0B7-1271D219C1D2}" sibTransId="{7A3468EB-2FD6-4E69-9F1E-C375163F35FA}"/>
    <dgm:cxn modelId="{41F03973-F975-4D36-825A-94C34CA64017}" type="presOf" srcId="{D7D579DD-F147-4FB1-A623-DEF4429AB395}" destId="{6D898A8F-A3B4-40BA-A0EE-29EFBD4A631B}" srcOrd="0" destOrd="0" presId="urn:microsoft.com/office/officeart/2005/8/layout/hList1"/>
    <dgm:cxn modelId="{117C5A0B-74C8-4B55-BD2A-41C8339AB3CA}" type="presParOf" srcId="{6D898A8F-A3B4-40BA-A0EE-29EFBD4A631B}" destId="{087FFCE1-D7F7-4316-BE87-D2927EFE5A6C}" srcOrd="0" destOrd="0" presId="urn:microsoft.com/office/officeart/2005/8/layout/hList1"/>
    <dgm:cxn modelId="{BA172EAE-00B6-430D-9792-54953D95D584}" type="presParOf" srcId="{087FFCE1-D7F7-4316-BE87-D2927EFE5A6C}" destId="{709D6E80-28D1-4069-9359-6002E2551548}" srcOrd="0" destOrd="0" presId="urn:microsoft.com/office/officeart/2005/8/layout/hList1"/>
    <dgm:cxn modelId="{25B25826-D8C5-41ED-9452-D10AC1FC56B7}" type="presOf" srcId="{D437A09D-3286-4CF8-AEA4-AB265BEF328F}" destId="{709D6E80-28D1-4069-9359-6002E2551548}" srcOrd="0" destOrd="0" presId="urn:microsoft.com/office/officeart/2005/8/layout/hList1"/>
    <dgm:cxn modelId="{16AC31F5-4DA9-4825-AF9B-44CDB51DBACE}" type="presParOf" srcId="{087FFCE1-D7F7-4316-BE87-D2927EFE5A6C}" destId="{062BBD43-3543-4F75-BC9D-EE2A550075A9}" srcOrd="1" destOrd="0" presId="urn:microsoft.com/office/officeart/2005/8/layout/hList1"/>
    <dgm:cxn modelId="{9DC79074-8AB8-4523-98F4-CCA5493877C2}" type="presOf" srcId="{8849D7DA-BBAA-4767-B7F9-11BBA0385F77}" destId="{062BBD43-3543-4F75-BC9D-EE2A550075A9}" srcOrd="0" destOrd="0" presId="urn:microsoft.com/office/officeart/2005/8/layout/hList1"/>
    <dgm:cxn modelId="{8AA11852-4C71-41D0-AE50-3EDE461C4A6C}" type="presOf" srcId="{784EB82A-4878-4284-8207-3CCBF06BA4B2}" destId="{062BBD43-3543-4F75-BC9D-EE2A550075A9}" srcOrd="0" destOrd="1" presId="urn:microsoft.com/office/officeart/2005/8/layout/hList1"/>
    <dgm:cxn modelId="{3AB8B0A1-D555-40D3-A017-C8492E7AAF1C}" type="presOf" srcId="{DD700E9C-84B1-43CA-8AAE-21121D7FF9C7}" destId="{062BBD43-3543-4F75-BC9D-EE2A550075A9}" srcOrd="0" destOrd="2" presId="urn:microsoft.com/office/officeart/2005/8/layout/hList1"/>
    <dgm:cxn modelId="{2B8327B9-D948-4C7F-8F93-1837809232C0}" type="presParOf" srcId="{6D898A8F-A3B4-40BA-A0EE-29EFBD4A631B}" destId="{AB56DF17-93A5-471F-8025-AF45D31270CB}" srcOrd="1" destOrd="0" presId="urn:microsoft.com/office/officeart/2005/8/layout/hList1"/>
    <dgm:cxn modelId="{63F62320-3160-4373-9C7B-C3EE837CA3C2}" type="presParOf" srcId="{6D898A8F-A3B4-40BA-A0EE-29EFBD4A631B}" destId="{0818DE8A-E063-4C02-A18C-0B3242B12556}" srcOrd="2" destOrd="0" presId="urn:microsoft.com/office/officeart/2005/8/layout/hList1"/>
    <dgm:cxn modelId="{78BD5D99-B967-4A5B-80D3-78723FD43473}" type="presParOf" srcId="{0818DE8A-E063-4C02-A18C-0B3242B12556}" destId="{E9AC1003-292B-4F06-9FB0-1904294C42BF}" srcOrd="0" destOrd="0" presId="urn:microsoft.com/office/officeart/2005/8/layout/hList1"/>
    <dgm:cxn modelId="{45BBB1BD-1B02-4A03-9B05-D341A9E3F9A4}" type="presOf" srcId="{B2FE5AD0-4D6A-465F-8E55-729CF5BE1F00}" destId="{E9AC1003-292B-4F06-9FB0-1904294C42BF}" srcOrd="0" destOrd="0" presId="urn:microsoft.com/office/officeart/2005/8/layout/hList1"/>
    <dgm:cxn modelId="{41C69BCF-8909-45FB-A3E1-555814E2DE1A}" type="presParOf" srcId="{0818DE8A-E063-4C02-A18C-0B3242B12556}" destId="{BCB432AA-738B-40C7-AB21-9482C3CF7522}" srcOrd="1" destOrd="0" presId="urn:microsoft.com/office/officeart/2005/8/layout/hList1"/>
    <dgm:cxn modelId="{157BEBCC-7FD9-4A00-A949-B1786352BD17}" type="presOf" srcId="{2E30BAB1-DD7C-4C83-B231-27E85945630B}" destId="{BCB432AA-738B-40C7-AB21-9482C3CF7522}" srcOrd="0" destOrd="0" presId="urn:microsoft.com/office/officeart/2005/8/layout/hList1"/>
    <dgm:cxn modelId="{208ABE2C-E94A-4E8F-B26C-9C43C6FED668}" type="presOf" srcId="{B7EF2F60-2E6D-43BB-8CD1-7606DDCDB2A8}" destId="{BCB432AA-738B-40C7-AB21-9482C3CF7522}" srcOrd="0" destOrd="1" presId="urn:microsoft.com/office/officeart/2005/8/layout/hList1"/>
    <dgm:cxn modelId="{CB1F153A-5B48-4D34-88D5-A32039CD401E}" type="presOf" srcId="{183948ED-DDC5-45E5-9F41-A976B42117B4}" destId="{BCB432AA-738B-40C7-AB21-9482C3CF7522}" srcOrd="0" destOrd="2" presId="urn:microsoft.com/office/officeart/2005/8/layout/hList1"/>
    <dgm:cxn modelId="{393BDC6A-94C8-431A-8C75-EC981E90FCF6}" type="presOf" srcId="{D3212BC8-EBA6-4284-86F7-5FCC6C279636}" destId="{BCB432AA-738B-40C7-AB21-9482C3CF7522}" srcOrd="0" destOrd="3" presId="urn:microsoft.com/office/officeart/2005/8/layout/hList1"/>
    <dgm:cxn modelId="{90BE8A91-1201-48CD-A8CB-771EF04B6ABF}" type="presOf" srcId="{E38FF44F-5F02-4D0D-A273-A48676642D8D}" destId="{BCB432AA-738B-40C7-AB21-9482C3CF7522}" srcOrd="0" destOrd="4" presId="urn:microsoft.com/office/officeart/2005/8/layout/hList1"/>
    <dgm:cxn modelId="{EACDC2A6-B28C-4604-AA53-E0918DF11F4A}" type="presParOf" srcId="{6D898A8F-A3B4-40BA-A0EE-29EFBD4A631B}" destId="{DC8F0EA9-7120-4BF1-BAE3-382C44E2BB78}" srcOrd="3" destOrd="0" presId="urn:microsoft.com/office/officeart/2005/8/layout/hList1"/>
    <dgm:cxn modelId="{DC8E0EA8-2896-4814-B4A3-F9D3130D42A7}" type="presParOf" srcId="{6D898A8F-A3B4-40BA-A0EE-29EFBD4A631B}" destId="{C35BB6C6-DCB8-4C65-B75D-7424CA12A327}" srcOrd="4" destOrd="0" presId="urn:microsoft.com/office/officeart/2005/8/layout/hList1"/>
    <dgm:cxn modelId="{DB8210AC-7D82-465A-95F3-01C37FCE8107}" type="presParOf" srcId="{C35BB6C6-DCB8-4C65-B75D-7424CA12A327}" destId="{B668BA04-2C1C-44CA-8C43-B5894919FE57}" srcOrd="0" destOrd="0" presId="urn:microsoft.com/office/officeart/2005/8/layout/hList1"/>
    <dgm:cxn modelId="{7D084F33-2A34-4E83-BC34-038D281CC38B}" type="presOf" srcId="{8EC966BD-A38E-474C-A83B-D900493B7329}" destId="{B668BA04-2C1C-44CA-8C43-B5894919FE57}" srcOrd="0" destOrd="0" presId="urn:microsoft.com/office/officeart/2005/8/layout/hList1"/>
    <dgm:cxn modelId="{BA42FC7C-02E5-4DD3-BBB0-118FE5C72092}" type="presParOf" srcId="{C35BB6C6-DCB8-4C65-B75D-7424CA12A327}" destId="{7FF5BC0D-238A-46EF-9182-46D10CB06A5E}" srcOrd="1" destOrd="0" presId="urn:microsoft.com/office/officeart/2005/8/layout/hList1"/>
    <dgm:cxn modelId="{B6BC3ED5-7D74-40E0-83BA-EB2EB8D5AC77}" type="presOf" srcId="{1071B75B-0D73-4912-A661-F1527A0E7FF3}" destId="{7FF5BC0D-238A-46EF-9182-46D10CB06A5E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7388247" cy="3777923"/>
        <a:chExt cx="7388247" cy="3777923"/>
      </a:xfrm>
    </dsp:grpSpPr>
    <dsp:sp modelId="{709D6E80-28D1-4069-9359-6002E2551548}">
      <dsp:nvSpPr>
        <dsp:cNvPr id="3" name="矩形 2"/>
        <dsp:cNvSpPr/>
      </dsp:nvSpPr>
      <dsp:spPr bwMode="white">
        <a:xfrm>
          <a:off x="0" y="11059"/>
          <a:ext cx="2252514" cy="901006"/>
        </a:xfrm>
        <a:prstGeom prst="rect">
          <a:avLst/>
        </a:prstGeom>
        <a:solidFill>
          <a:srgbClr val="C00000"/>
        </a:solidFill>
        <a:ln>
          <a:noFill/>
        </a:ln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9568" tIns="56896" rIns="99568" bIns="5689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时    间</a:t>
          </a:r>
          <a:endParaRPr lang="zh-CN" altLang="en-US" sz="1400" b="1"/>
        </a:p>
      </dsp:txBody>
      <dsp:txXfrm>
        <a:off x="0" y="11059"/>
        <a:ext cx="2252514" cy="901006"/>
      </dsp:txXfrm>
    </dsp:sp>
    <dsp:sp modelId="{062BBD43-3543-4F75-BC9D-EE2A550075A9}">
      <dsp:nvSpPr>
        <dsp:cNvPr id="4" name="矩形 3"/>
        <dsp:cNvSpPr/>
      </dsp:nvSpPr>
      <dsp:spPr bwMode="white">
        <a:xfrm>
          <a:off x="0" y="912064"/>
          <a:ext cx="2252514" cy="2854800"/>
        </a:xfrm>
        <a:prstGeom prst="rect">
          <a:avLst/>
        </a:prstGeom>
        <a:noFill/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74676" tIns="74676" rIns="99568" bIns="112014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在有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适应症、无禁忌症</a:t>
          </a:r>
          <a:r>
            <a:rPr lang="zh-CN" altLang="en-US" sz="1400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有通过</a:t>
          </a:r>
          <a:r>
            <a:rPr lang="en-US" altLang="zh-CN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改善生活质量的主观意愿的前提下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尽早开始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 [</a:t>
          </a:r>
          <a:r>
            <a:rPr lang="zh-CN" altLang="en-US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>
            <a:solidFill>
              <a:schemeClr val="dk1"/>
            </a:solidFill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窗口期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 [</a:t>
          </a:r>
          <a:r>
            <a:rPr lang="zh-CN" altLang="en-US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每年至少接受一次全面获益</a:t>
          </a:r>
          <a:r>
            <a:rPr lang="en-US" altLang="zh-CN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/ </a:t>
          </a: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风险评估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，只要获益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/ 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风险评估结果提示获益大于风险则可继续使用 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MHT[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0" y="912064"/>
        <a:ext cx="2252514" cy="2854800"/>
      </dsp:txXfrm>
    </dsp:sp>
    <dsp:sp modelId="{E9AC1003-292B-4F06-9FB0-1904294C42BF}">
      <dsp:nvSpPr>
        <dsp:cNvPr id="11270" name="矩形 4"/>
        <dsp:cNvSpPr/>
      </dsp:nvSpPr>
      <dsp:spPr bwMode="white">
        <a:xfrm>
          <a:off x="2567866" y="11059"/>
          <a:ext cx="2252514" cy="901006"/>
        </a:xfrm>
        <a:prstGeom prst="rect">
          <a:avLst/>
        </a:prstGeom>
        <a:solidFill>
          <a:srgbClr val="C00000"/>
        </a:solidFill>
        <a:ln>
          <a:noFill/>
        </a:ln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9568" tIns="56896" rIns="99568" bIns="5689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方    案</a:t>
          </a:r>
          <a:endParaRPr lang="zh-CN" altLang="en-US" sz="1400" b="1"/>
        </a:p>
      </dsp:txBody>
      <dsp:txXfrm>
        <a:off x="2567866" y="11059"/>
        <a:ext cx="2252514" cy="901006"/>
      </dsp:txXfrm>
    </dsp:sp>
    <dsp:sp modelId="{BCB432AA-738B-40C7-AB21-9482C3CF7522}">
      <dsp:nvSpPr>
        <dsp:cNvPr id="6" name="矩形 5"/>
        <dsp:cNvSpPr/>
      </dsp:nvSpPr>
      <dsp:spPr bwMode="white">
        <a:xfrm>
          <a:off x="2567866" y="912064"/>
          <a:ext cx="2252514" cy="2854800"/>
        </a:xfrm>
        <a:prstGeom prst="rect">
          <a:avLst/>
        </a:prstGeom>
        <a:noFill/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74676" tIns="74676" rIns="99568" bIns="112014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有子宫需联合孕激素 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>
            <a:solidFill>
              <a:schemeClr val="dk1"/>
            </a:solidFill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b="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方案个体化 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b="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仅为改善绝经生殖泌尿综合征 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(GSM) 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时建议</a:t>
          </a:r>
          <a:r>
            <a:rPr lang="zh-CN" altLang="en-US" sz="140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首选阴道局部雌激素治疗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不推荐仅为预防心血管疾病和阿尔兹海默病目的而采用 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MHT[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en-US" altLang="zh-CN" sz="1400" b="0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不推荐乳腺癌术后患者使用 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MHT</a:t>
          </a:r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 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Ｂ</a:t>
          </a:r>
          <a:r>
            <a:rPr lang="en-US" altLang="zh-CN" sz="1400" b="0" smtClean="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 b="0">
            <a:solidFill>
              <a:schemeClr val="tx1"/>
            </a:solidFill>
          </a:endParaRPr>
        </a:p>
      </dsp:txBody>
      <dsp:txXfrm>
        <a:off x="2567866" y="912064"/>
        <a:ext cx="2252514" cy="2854800"/>
      </dsp:txXfrm>
    </dsp:sp>
    <dsp:sp modelId="{B668BA04-2C1C-44CA-8C43-B5894919FE57}">
      <dsp:nvSpPr>
        <dsp:cNvPr id="7" name="矩形 6"/>
        <dsp:cNvSpPr/>
      </dsp:nvSpPr>
      <dsp:spPr bwMode="white">
        <a:xfrm>
          <a:off x="5135733" y="11059"/>
          <a:ext cx="2252514" cy="901006"/>
        </a:xfrm>
        <a:prstGeom prst="rect">
          <a:avLst/>
        </a:prstGeom>
        <a:solidFill>
          <a:srgbClr val="C00000"/>
        </a:solidFill>
        <a:ln>
          <a:noFill/>
        </a:ln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99568" tIns="56896" rIns="99568" bIns="5689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smtClean="0">
              <a:latin typeface="微软雅黑" panose="020b0503020204020204" pitchFamily="34" charset="-122"/>
              <a:ea typeface="微软雅黑" panose="020b0503020204020204" pitchFamily="34" charset="-122"/>
            </a:rPr>
            <a:t>消除疑虑</a:t>
          </a:r>
          <a:endParaRPr lang="zh-CN" altLang="en-US" sz="1400" b="1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135733" y="11059"/>
        <a:ext cx="2252514" cy="901006"/>
      </dsp:txXfrm>
    </dsp:sp>
    <dsp:sp modelId="{7FF5BC0D-238A-46EF-9182-46D10CB06A5E}">
      <dsp:nvSpPr>
        <dsp:cNvPr id="8" name="矩形 7"/>
        <dsp:cNvSpPr/>
      </dsp:nvSpPr>
      <dsp:spPr bwMode="white">
        <a:xfrm>
          <a:off x="5135733" y="907925"/>
          <a:ext cx="2252514" cy="2854800"/>
        </a:xfrm>
        <a:prstGeom prst="rect">
          <a:avLst/>
        </a:prstGeom>
        <a:noFill/>
      </dsp:spPr>
      <dsp:style>
        <a:lnRef idx="2">
          <a:schemeClr val="accent1">
            <a:alpha val="90000"/>
            <a:tint val="40000"/>
          </a:schemeClr>
        </a:lnRef>
        <a:fillRef idx="1">
          <a:schemeClr val="accent1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74676" tIns="74676" rIns="99568" bIns="112014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marL="114300" lvl="1" indent="-1143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绝经后腹部脂肪增加与雌激素水平降低有关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Ｂ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，雌激素治疗可减少绝经后腹部脂肪堆积，减少总体脂肪量， 改善胰岛素敏感度，降低 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Ⅱ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型糖尿病的发病率 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[</a:t>
          </a:r>
          <a:r>
            <a:rPr lang="zh-CN" altLang="en-US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Ａ</a:t>
          </a:r>
          <a:r>
            <a:rPr lang="en-US" altLang="zh-CN" sz="1400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]</a:t>
          </a:r>
          <a:endParaRPr lang="zh-CN" altLang="en-US" sz="1400">
            <a:solidFill>
              <a:schemeClr val="dk1"/>
            </a:solidFill>
          </a:endParaRPr>
        </a:p>
      </dsp:txBody>
      <dsp:txXfrm>
        <a:off x="5135733" y="907925"/>
        <a:ext cx="2252514" cy="285480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/>
      <dgm:rule type="primFontSz" for="des" forName="parTx" val="5"/>
    </dgm:ruleLst>
    <dgm:forEach name="Name4" axis="ch" ptType="node">
      <dgm:layoutNode name="composite">
        <dgm:alg type="composite"/>
        <dgm:shape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/>
          </dgm:ruleLst>
        </dgm:layoutNode>
      </dgm:layoutNode>
      <dgm:forEach name="Name5" axis="followSib" ptType="sibTrans" cnt="1">
        <dgm:layoutNode name="space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</a:defRPr>
            </a:lvl1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E2A52D6-02AD-48F6-B992-5006D92585C9}" type="datetimeFigureOut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9156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3317" name="备注占位符 4"/>
          <p:cNvSpPr>
            <a:spLocks noGrp="1" noChangeArrowheads="1"/>
          </p:cNvSpPr>
          <p:nvPr>
            <p:ph type="body" sz="quarter" idx="4294967295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en-US" altLang="en-US" sz="1200">
                <a:latin typeface="等线" panose="02010600030101010101" pitchFamily="2" charset="-122"/>
                <a:ea typeface="等线" panose="02010600030101010101" pitchFamily="2" charset="-122"/>
              </a:rPr>
              <a:t/>
            </a:fld>
            <a:endParaRPr lang="en-US" altLang="en-US" sz="120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50179" name="备注占位符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/>
            <a:endParaRPr lang="zh-CN" altLang="en-US">
              <a:ea typeface="等线" panose="02010600030101010101" pitchFamily="2" charset="-122"/>
            </a:endParaRPr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en-US" altLang="zh-CN" sz="1200">
                <a:latin typeface="等线" panose="02010600030101010101" pitchFamily="2" charset="-122"/>
                <a:ea typeface="等线" panose="02010600030101010101" pitchFamily="2" charset="-122"/>
              </a:rPr>
              <a:t>3</a:t>
            </a:fld>
            <a:endParaRPr lang="en-US" altLang="zh-CN" sz="1200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miter lim="800000"/>
          </a:ln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r>
              <a:rPr lang="zh-CN" altLang="en-US">
                <a:ea typeface="宋体" panose="02010600030101010101" pitchFamily="2" charset="-122"/>
              </a:rPr>
              <a:t>了解需要在围绝经期内尽早使用</a:t>
            </a:r>
            <a:r>
              <a:rPr lang="en-US" altLang="zh-CN">
                <a:ea typeface="宋体" panose="02010600030101010101" pitchFamily="2" charset="-122"/>
              </a:rPr>
              <a:t>HRT</a:t>
            </a:r>
            <a:r>
              <a:rPr lang="zh-CN" altLang="en-US">
                <a:ea typeface="宋体" panose="02010600030101010101" pitchFamily="2" charset="-122"/>
              </a:rPr>
              <a:t>后，下面介绍一下：对于不同的患者，</a:t>
            </a:r>
            <a:r>
              <a:rPr lang="en-US" altLang="zh-CN">
                <a:ea typeface="宋体" panose="02010600030101010101" pitchFamily="2" charset="-122"/>
              </a:rPr>
              <a:t>HRT</a:t>
            </a:r>
            <a:r>
              <a:rPr lang="zh-CN" altLang="en-US">
                <a:ea typeface="宋体" panose="02010600030101010101" pitchFamily="2" charset="-122"/>
              </a:rPr>
              <a:t>治疗的几种不同方案；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zh-CN" altLang="en-US">
                <a:ea typeface="宋体" panose="02010600030101010101" pitchFamily="2" charset="-122"/>
              </a:rPr>
              <a:t>对无子宫的妇女，持续给予雌激素，不需要加用孕激素。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zh-CN" altLang="en-US">
                <a:ea typeface="宋体" panose="02010600030101010101" pitchFamily="2" charset="-122"/>
              </a:rPr>
              <a:t>对有子宫的妇女，需要使用雌孕激素的组合，分为序贯和联合两种方法：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en-US" altLang="zh-CN">
                <a:ea typeface="宋体" panose="02010600030101010101" pitchFamily="2" charset="-122"/>
              </a:rPr>
              <a:t>1.</a:t>
            </a:r>
            <a:r>
              <a:rPr lang="zh-CN" altLang="en-US">
                <a:ea typeface="宋体" panose="02010600030101010101" pitchFamily="2" charset="-122"/>
              </a:rPr>
              <a:t>序贯治疗分为周期序贯和连续序贯：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zh-CN" altLang="en-US">
                <a:ea typeface="宋体" panose="02010600030101010101" pitchFamily="2" charset="-122"/>
              </a:rPr>
              <a:t>（</a:t>
            </a:r>
            <a:r>
              <a:rPr lang="en-US" altLang="zh-CN">
                <a:ea typeface="宋体" panose="02010600030101010101" pitchFamily="2" charset="-122"/>
              </a:rPr>
              <a:t>1</a:t>
            </a:r>
            <a:r>
              <a:rPr lang="zh-CN" altLang="en-US">
                <a:ea typeface="宋体" panose="02010600030101010101" pitchFamily="2" charset="-122"/>
              </a:rPr>
              <a:t>）连续序贯：是指在一个用药周期中，前一段时间用雌激素，后一段时间用雌孕激素，而且在任何两个用药周期之间，无停药间隙。通常以</a:t>
            </a:r>
            <a:r>
              <a:rPr lang="en-US" altLang="zh-CN">
                <a:ea typeface="宋体" panose="02010600030101010101" pitchFamily="2" charset="-122"/>
              </a:rPr>
              <a:t>28</a:t>
            </a:r>
            <a:r>
              <a:rPr lang="zh-CN" altLang="en-US">
                <a:ea typeface="宋体" panose="02010600030101010101" pitchFamily="2" charset="-122"/>
              </a:rPr>
              <a:t>天为</a:t>
            </a:r>
            <a:r>
              <a:rPr lang="en-US" altLang="zh-CN">
                <a:ea typeface="宋体" panose="02010600030101010101" pitchFamily="2" charset="-122"/>
              </a:rPr>
              <a:t>1</a:t>
            </a:r>
            <a:r>
              <a:rPr lang="zh-CN" altLang="en-US">
                <a:ea typeface="宋体" panose="02010600030101010101" pitchFamily="2" charset="-122"/>
              </a:rPr>
              <a:t>个治疗周期，前</a:t>
            </a:r>
            <a:r>
              <a:rPr lang="en-US" altLang="zh-CN">
                <a:ea typeface="宋体" panose="02010600030101010101" pitchFamily="2" charset="-122"/>
              </a:rPr>
              <a:t>14</a:t>
            </a:r>
            <a:r>
              <a:rPr lang="zh-CN" altLang="en-US">
                <a:ea typeface="宋体" panose="02010600030101010101" pitchFamily="2" charset="-122"/>
              </a:rPr>
              <a:t>～</a:t>
            </a:r>
            <a:r>
              <a:rPr lang="en-US" altLang="zh-CN">
                <a:ea typeface="宋体" panose="02010600030101010101" pitchFamily="2" charset="-122"/>
              </a:rPr>
              <a:t>16</a:t>
            </a:r>
            <a:r>
              <a:rPr lang="zh-CN" altLang="en-US">
                <a:ea typeface="宋体" panose="02010600030101010101" pitchFamily="2" charset="-122"/>
              </a:rPr>
              <a:t>天用雌激素，后</a:t>
            </a:r>
            <a:r>
              <a:rPr lang="en-US" altLang="zh-CN">
                <a:ea typeface="宋体" panose="02010600030101010101" pitchFamily="2" charset="-122"/>
              </a:rPr>
              <a:t>12</a:t>
            </a:r>
            <a:r>
              <a:rPr lang="zh-CN" altLang="en-US">
                <a:ea typeface="宋体" panose="02010600030101010101" pitchFamily="2" charset="-122"/>
              </a:rPr>
              <a:t>～</a:t>
            </a:r>
            <a:r>
              <a:rPr lang="en-US" altLang="zh-CN">
                <a:ea typeface="宋体" panose="02010600030101010101" pitchFamily="2" charset="-122"/>
              </a:rPr>
              <a:t>14</a:t>
            </a:r>
            <a:r>
              <a:rPr lang="zh-CN" altLang="en-US">
                <a:ea typeface="宋体" panose="02010600030101010101" pitchFamily="2" charset="-122"/>
              </a:rPr>
              <a:t>天用雌孕激素。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zh-CN" altLang="en-US">
                <a:ea typeface="宋体" panose="02010600030101010101" pitchFamily="2" charset="-122"/>
              </a:rPr>
              <a:t>（</a:t>
            </a:r>
            <a:r>
              <a:rPr lang="en-US" altLang="zh-CN">
                <a:ea typeface="宋体" panose="02010600030101010101" pitchFamily="2" charset="-122"/>
              </a:rPr>
              <a:t>2</a:t>
            </a:r>
            <a:r>
              <a:rPr lang="zh-CN" altLang="en-US">
                <a:ea typeface="宋体" panose="02010600030101010101" pitchFamily="2" charset="-122"/>
              </a:rPr>
              <a:t>）周期序贯：与连续序贯的区别就在于每个周期只用药</a:t>
            </a:r>
            <a:r>
              <a:rPr lang="en-US" altLang="zh-CN">
                <a:ea typeface="宋体" panose="02010600030101010101" pitchFamily="2" charset="-122"/>
              </a:rPr>
              <a:t>21</a:t>
            </a:r>
            <a:r>
              <a:rPr lang="zh-CN" altLang="en-US">
                <a:ea typeface="宋体" panose="02010600030101010101" pitchFamily="2" charset="-122"/>
              </a:rPr>
              <a:t>天，停药</a:t>
            </a:r>
            <a:r>
              <a:rPr lang="en-US" altLang="zh-CN">
                <a:ea typeface="宋体" panose="02010600030101010101" pitchFamily="2" charset="-122"/>
              </a:rPr>
              <a:t>7</a:t>
            </a:r>
            <a:r>
              <a:rPr lang="zh-CN" altLang="en-US">
                <a:ea typeface="宋体" panose="02010600030101010101" pitchFamily="2" charset="-122"/>
              </a:rPr>
              <a:t>天后再继续下一个周期。</a:t>
            </a:r>
            <a:endParaRPr lang="en-US" altLang="zh-CN">
              <a:ea typeface="宋体" panose="02010600030101010101" pitchFamily="2" charset="-122"/>
            </a:endParaRPr>
          </a:p>
          <a:p>
            <a:pPr lvl="0" eaLnBrk="1" hangingPunct="1"/>
            <a:r>
              <a:rPr lang="en-US" altLang="zh-CN">
                <a:ea typeface="宋体" panose="02010600030101010101" pitchFamily="2" charset="-122"/>
              </a:rPr>
              <a:t>2. </a:t>
            </a:r>
            <a:r>
              <a:rPr lang="zh-CN" altLang="en-US">
                <a:ea typeface="宋体" panose="02010600030101010101" pitchFamily="2" charset="-122"/>
              </a:rPr>
              <a:t>连续联合治疗是指雌激素和孕激素均每日给予，周期</a:t>
            </a:r>
            <a:r>
              <a:rPr lang="en-US" altLang="zh-CN">
                <a:ea typeface="宋体" panose="02010600030101010101" pitchFamily="2" charset="-122"/>
              </a:rPr>
              <a:t>28</a:t>
            </a:r>
            <a:r>
              <a:rPr lang="zh-CN" altLang="en-US">
                <a:ea typeface="宋体" panose="02010600030101010101" pitchFamily="2" charset="-122"/>
              </a:rPr>
              <a:t>天。</a:t>
            </a: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1204" name="Slide Number Placeholder 3"/>
          <p:cNvSpPr txBox="1">
            <a:spLocks noGrp="1"/>
          </p:cNvSpPr>
          <p:nvPr/>
        </p:nvSpPr>
        <p:spPr>
          <a:xfrm>
            <a:off x="3884613" y="8686800"/>
            <a:ext cx="2973387" cy="457200"/>
          </a:xfrm>
          <a:prstGeom prst="rect">
            <a:avLst/>
          </a:prstGeom>
          <a:noFill/>
          <a:ln w="9525">
            <a:noFill/>
          </a:ln>
        </p:spPr>
        <p:txBody>
          <a:bodyPr lIns="92458" tIns="46230" rIns="92458" bIns="46230" anchor="b" anchorCtr="0"/>
          <a:lstStyle/>
          <a:p>
            <a:pPr lvl="0" algn="r" defTabSz="923925" eaLnBrk="1" hangingPunct="1"/>
            <a:fld id="{9A0DB2DC-4C9A-4742-B13C-FB6460FD3503}" type="slidenum">
              <a:rPr lang="en-US" altLang="zh-CN" sz="1200">
                <a:solidFill>
                  <a:srgbClr val="000000"/>
                </a:solidFill>
                <a:ea typeface="宋体" panose="02010600030101010101" pitchFamily="2" charset="-122"/>
              </a:rPr>
              <a:t>12</a:t>
            </a:fld>
            <a:endParaRPr lang="en-US" altLang="zh-CN" sz="120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7EC63-2FC6-4D3E-A36D-898F758D7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BC0E0-76CF-4665-ABFF-69DA5062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E9C2F-2824-4B98-99FB-7E5826EB6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61A88-BC67-4FEB-ADCD-CB7E54C8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98625-A02E-442D-B46A-620B0F16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699F6-5CD8-4487-91E3-16F7DC31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90C154-551B-4405-9196-C1AEB860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9F115-F81C-4FCC-8E34-3676A4DE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A1175-B63E-476D-9300-22344A383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13C23-6189-456A-876D-1351F620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27529-8563-4781-9C9F-3BC0B7CDF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1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3787775" y="4364038"/>
            <a:ext cx="1568450" cy="1108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41772"/>
            <a:ext cx="7772400" cy="17907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  <a:endParaRPr lang="en-US" noProof="1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93125" y="4862513"/>
            <a:ext cx="727075" cy="2730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lvl="0" algn="ctr" eaLnBrk="1" hangingPunct="1">
              <a:buNone/>
            </a:pPr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/>
            </a:fld>
            <a:endParaRPr lang="en-US" altLang="zh-CN" sz="1200"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616744"/>
          </a:xfrm>
          <a:prstGeom prst="rect">
            <a:avLst/>
          </a:prstGeo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  <a:endParaRPr lang="zh-CN" altLang="en-US" noProof="1"/>
          </a:p>
          <a:p>
            <a:pPr lvl="1"/>
            <a:r>
              <a:rPr lang="zh-CN" altLang="en-US" noProof="1"/>
              <a:t>第二级</a:t>
            </a:r>
            <a:endParaRPr lang="zh-CN" altLang="en-US" noProof="1"/>
          </a:p>
          <a:p>
            <a:pPr lvl="2"/>
            <a:r>
              <a:rPr lang="zh-CN" altLang="en-US" noProof="1"/>
              <a:t>第三级</a:t>
            </a:r>
            <a:endParaRPr lang="zh-CN" altLang="en-US" noProof="1"/>
          </a:p>
          <a:p>
            <a:pPr lvl="3"/>
            <a:r>
              <a:rPr lang="zh-CN" altLang="en-US" noProof="1"/>
              <a:t>第四级</a:t>
            </a:r>
            <a:endParaRPr lang="zh-CN" altLang="en-US" noProof="1"/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2650" y="4851400"/>
            <a:ext cx="685800" cy="2730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lvl="0" algn="ctr" eaLnBrk="1" hangingPunct="1">
              <a:buNone/>
            </a:pPr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/>
            </a:fld>
            <a:endParaRPr lang="en-US" altLang="zh-CN" sz="1200"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8513763" y="4862513"/>
            <a:ext cx="706438" cy="2730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lvl="0" algn="ctr" eaLnBrk="1" hangingPunct="1">
              <a:buNone/>
            </a:pPr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/>
            </a:fld>
            <a:endParaRPr lang="en-US" altLang="zh-CN" sz="1200"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5526" y="151978"/>
            <a:ext cx="8229600" cy="475556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2"/>
          </p:nvPr>
        </p:nvSpPr>
        <p:spPr>
          <a:xfrm>
            <a:off x="304800" y="4767263"/>
            <a:ext cx="8480425" cy="274638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4C470BC-77F1-441C-86CC-C054048964F7}" type="datetimeFigureOut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/>
            </a:fld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4638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8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>
                <a:ea typeface="等线" panose="02010600030101010101" pitchFamily="2" charset="-122"/>
              </a:rPr>
              <a:t/>
            </a:fld>
            <a:endParaRPr lang="zh-CN" altLang="en-US"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 spd="slow">
    <p:cover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3.jpeg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1026" name="图片 9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Relationship Id="rId7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Workbook1.xls" TargetMode="Internal" /><Relationship Id="rId3" Type="http://schemas.openxmlformats.org/officeDocument/2006/relationships/image" Target="../media/image7.png" /><Relationship Id="rId4" Type="http://schemas.openxmlformats.org/officeDocument/2006/relationships/image" Target="../media/image4.jpeg" /><Relationship Id="rId5" Type="http://schemas.openxmlformats.org/officeDocument/2006/relationships/vmlDrawing" Target="../drawings/vmlDrawing1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50031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1"/>
          <p:cNvSpPr>
            <a:spLocks noGrp="1"/>
          </p:cNvSpPr>
          <p:nvPr>
            <p:ph type="ctrTitle"/>
          </p:nvPr>
        </p:nvSpPr>
        <p:spPr>
          <a:xfrm>
            <a:off x="1454150" y="425450"/>
            <a:ext cx="6235700" cy="3073400"/>
          </a:xfrm>
          <a:noFill/>
          <a:ln>
            <a:noFill/>
          </a:ln>
        </p:spPr>
        <p:txBody>
          <a:bodyPr anchor="b" anchorCtr="0"/>
          <a:lstStyle/>
          <a:p>
            <a:pPr eaLnBrk="1" hangingPunct="1">
              <a:lnSpc>
                <a:spcPct val="150000"/>
              </a:lnSpc>
              <a:buClrTx/>
              <a:buSzTx/>
              <a:buFontTx/>
            </a:pPr>
            <a:r>
              <a:rPr lang="zh-CN" altLang="en-US" sz="2400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绝经管理与绝经激素治疗临床应用指南解读</a:t>
            </a:r>
            <a:br>
              <a:rPr lang="zh-CN" altLang="en-US" sz="2400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</a:br>
            <a:r>
              <a:rPr lang="en-US" altLang="zh-CN" sz="2400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                                        </a:t>
            </a:r>
            <a:endParaRPr lang="zh-CN" altLang="zh-CN" sz="2400" kern="1200"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6147" name="灯片编号占位符 6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pPr algn="ctr" eaLnBrk="1" hangingPunct="1"/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>1</a:t>
            </a:fld>
            <a:endParaRPr lang="en-US" altLang="zh-CN" sz="1200">
              <a:ea typeface="等线" panose="0201060003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879215" y="4693285"/>
            <a:ext cx="1564005" cy="3816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474663" y="977900"/>
            <a:ext cx="8194675" cy="3328988"/>
          </a:xfrm>
          <a:prstGeom prst="roundRect">
            <a:avLst/>
          </a:prstGeom>
          <a:gradFill flip="none" rotWithShape="1">
            <a:gsLst>
              <a:gs pos="48000">
                <a:schemeClr val="bg1"/>
              </a:gs>
              <a:gs pos="100000">
                <a:schemeClr val="accent2">
                  <a:lumMod val="20000"/>
                  <a:lumOff val="80000"/>
                </a:schemeClr>
              </a:gs>
              <a:gs pos="100000">
                <a:srgbClr val="C00000"/>
              </a:gs>
            </a:gsLst>
            <a:lin ang="5400000" scaled="1"/>
          </a:gradFill>
          <a:ln>
            <a:solidFill>
              <a:schemeClr val="bg1">
                <a:lumMod val="85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171" name="标题 1"/>
          <p:cNvSpPr>
            <a:spLocks noGrp="1"/>
          </p:cNvSpPr>
          <p:nvPr>
            <p:ph type="title"/>
          </p:nvPr>
        </p:nvSpPr>
        <p:spPr>
          <a:xfrm>
            <a:off x="465138" y="268288"/>
            <a:ext cx="8507412" cy="61595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3200"/>
              <a:t>前言</a:t>
            </a:r>
            <a:endParaRPr lang="zh-CN" altLang="en-US" sz="3200"/>
          </a:p>
        </p:txBody>
      </p:sp>
      <p:sp>
        <p:nvSpPr>
          <p:cNvPr id="4" name="文本框 3"/>
          <p:cNvSpPr txBox="1"/>
          <p:nvPr/>
        </p:nvSpPr>
        <p:spPr>
          <a:xfrm>
            <a:off x="606425" y="1095375"/>
            <a:ext cx="7931150" cy="320040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defTabSz="457200" eaLnBrk="1" fontAlgn="auto" hangingPunct="1">
              <a:lnSpc>
                <a:spcPct val="150000"/>
              </a:lnSpc>
              <a:spcBef>
                <a:spcPts val="2400"/>
              </a:spcBef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      绝经</a:t>
            </a:r>
            <a:r>
              <a:rPr kumimoji="0" lang="zh-TW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围绝经期和绝经后期已成为女性整个生命周期中最长的一个阶段</a:t>
            </a:r>
            <a:r>
              <a:rPr kumimoji="0" lang="zh-CN" altLang="en-US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，需对这一阶段的女性进行合理的健康管理。</a:t>
            </a:r>
            <a:endParaRPr kumimoji="0" lang="en-US" altLang="zh-CN" b="1" kern="1200" cap="none" spc="0" normalizeH="0" baseline="0" noProof="1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R="0" indent="457200" defTabSz="457200" eaLnBrk="1" fontAlgn="auto" hangingPunct="1">
              <a:lnSpc>
                <a:spcPct val="150000"/>
              </a:lnSpc>
              <a:spcBef>
                <a:spcPts val="2400"/>
              </a:spcBef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经过多年实践证实：科学应用</a:t>
            </a:r>
            <a:r>
              <a:rPr kumimoji="0" lang="en-US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MHT</a:t>
            </a:r>
            <a:r>
              <a:rPr kumimoji="0" lang="zh-CN" altLang="en-US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可以有效缓解绝经相关症状；绝经早期使用，还可以在一定程度上预防老年慢性疾病的发生。</a:t>
            </a:r>
            <a:endParaRPr kumimoji="0" lang="en-US" altLang="zh-CN" kern="1200" cap="none" spc="0" normalizeH="0" baseline="0" noProof="1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R="0" indent="457200" defTabSz="457200" eaLnBrk="1" fontAlgn="auto" hangingPunct="1">
              <a:lnSpc>
                <a:spcPct val="150000"/>
              </a:lnSpc>
              <a:spcBef>
                <a:spcPts val="2400"/>
              </a:spcBef>
              <a:buClrTx/>
              <a:buSzTx/>
              <a:buFontTx/>
              <a:buNone/>
              <a:defRPr/>
            </a:pPr>
            <a:r>
              <a:rPr kumimoji="0" lang="zh-CN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本指南中应用的证据水平和建议等级来自英国皇家学院</a:t>
            </a:r>
            <a:r>
              <a:rPr kumimoji="0" lang="zh-TW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UK Green</a:t>
            </a:r>
            <a:r>
              <a:rPr kumimoji="0" lang="en-US" altLang="zh-TW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kumimoji="0" lang="zh-TW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TOP </a:t>
            </a:r>
            <a:r>
              <a:rPr kumimoji="0" lang="zh-CN" altLang="zh-CN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指南</a:t>
            </a:r>
            <a:r>
              <a:rPr kumimoji="0" lang="zh-CN" altLang="en-US" kern="1200" cap="none" spc="0" normalizeH="0" baseline="0" noProof="1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。</a:t>
            </a:r>
            <a:endParaRPr kumimoji="0" lang="zh-CN" altLang="en-US" kern="1200" cap="none" spc="0" normalizeH="0" baseline="0" noProof="1"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7173" name="灯片编号占位符 1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>2</a:t>
            </a:fld>
            <a:endParaRPr lang="en-US" altLang="zh-CN" sz="1200"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五边形 6"/>
          <p:cNvSpPr/>
          <p:nvPr/>
        </p:nvSpPr>
        <p:spPr>
          <a:xfrm>
            <a:off x="95250" y="169863"/>
            <a:ext cx="1808163" cy="466725"/>
          </a:xfrm>
          <a:prstGeom prst="homePlate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195" name="标题 1"/>
          <p:cNvSpPr>
            <a:spLocks noGrp="1"/>
          </p:cNvSpPr>
          <p:nvPr>
            <p:ph type="title"/>
          </p:nvPr>
        </p:nvSpPr>
        <p:spPr>
          <a:xfrm>
            <a:off x="401638" y="141288"/>
            <a:ext cx="8505825" cy="61595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3200">
                <a:solidFill>
                  <a:schemeClr val="bg1"/>
                </a:solidFill>
              </a:rPr>
              <a:t>目录</a:t>
            </a:r>
            <a:endParaRPr lang="zh-CN" altLang="en-US" sz="3200">
              <a:solidFill>
                <a:schemeClr val="bg1"/>
              </a:solidFill>
            </a:endParaRPr>
          </a:p>
        </p:txBody>
      </p:sp>
      <p:sp>
        <p:nvSpPr>
          <p:cNvPr id="8196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>3</a:t>
            </a:fld>
            <a:endParaRPr lang="en-US" altLang="zh-CN" sz="1200">
              <a:ea typeface="等线" panose="02010600030101010101" pitchFamily="2" charset="-122"/>
            </a:endParaRPr>
          </a:p>
        </p:txBody>
      </p:sp>
      <p:grpSp>
        <p:nvGrpSpPr>
          <p:cNvPr id="8197" name="组合 4"/>
          <p:cNvGrpSpPr/>
          <p:nvPr/>
        </p:nvGrpSpPr>
        <p:grpSpPr>
          <a:xfrm>
            <a:off x="496888" y="1089025"/>
            <a:ext cx="8594725" cy="2862263"/>
            <a:chOff x="355621" y="1203553"/>
            <a:chExt cx="8172074" cy="2862322"/>
          </a:xfrm>
        </p:grpSpPr>
        <p:sp>
          <p:nvSpPr>
            <p:cNvPr id="8198" name="文本框 3"/>
            <p:cNvSpPr txBox="1"/>
            <p:nvPr/>
          </p:nvSpPr>
          <p:spPr>
            <a:xfrm>
              <a:off x="355621" y="1203553"/>
              <a:ext cx="4228983" cy="286232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1.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绝经诊断与分期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2.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绝经健康管理策略和</a:t>
              </a: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MHT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指导原则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3.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绝经激素治疗的适应症、禁忌症和慎用情况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4.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绝经激素治疗常用药物和方案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199" name="矩形 3"/>
            <p:cNvSpPr/>
            <p:nvPr/>
          </p:nvSpPr>
          <p:spPr>
            <a:xfrm>
              <a:off x="4697532" y="1203553"/>
              <a:ext cx="3830163" cy="173076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5.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规范绝经激素治疗诊疗流程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6.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绝经激素治疗的长期获益与风险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eaLnBrk="1" hangingPunct="1">
                <a:lnSpc>
                  <a:spcPct val="150000"/>
                </a:lnSpc>
                <a:spcBef>
                  <a:spcPts val="1200"/>
                </a:spcBef>
              </a:pPr>
              <a:r>
                <a:rPr lang="en-US" altLang="zh-CN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7. </a:t>
              </a:r>
              <a:r>
                <a:rPr lang="zh-CN" altLang="en-US" sz="2000">
                  <a:latin typeface="微软雅黑" panose="020b0503020204020204" pitchFamily="34" charset="-122"/>
                  <a:ea typeface="微软雅黑" panose="020b0503020204020204" pitchFamily="34" charset="-122"/>
                </a:rPr>
                <a:t>绝经相关症状的治疗策略</a:t>
              </a:r>
              <a:endPara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8213" y="1684338"/>
            <a:ext cx="5106987" cy="3089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9" name="标题 1"/>
          <p:cNvSpPr>
            <a:spLocks noGrp="1"/>
          </p:cNvSpPr>
          <p:nvPr>
            <p:ph type="title"/>
          </p:nvPr>
        </p:nvSpPr>
        <p:spPr>
          <a:xfrm>
            <a:off x="319088" y="77788"/>
            <a:ext cx="8505825" cy="517525"/>
          </a:xfrm>
          <a:noFill/>
          <a:ln>
            <a:noFill/>
          </a:ln>
        </p:spPr>
        <p:txBody>
          <a:bodyPr/>
          <a:lstStyle/>
          <a:p>
            <a:pPr eaLnBrk="1" hangingPunct="1">
              <a:lnSpc>
                <a:spcPct val="100000"/>
              </a:lnSpc>
            </a:pPr>
            <a:r>
              <a:rPr lang="zh-CN" altLang="en-US" sz="2400"/>
              <a:t>绝经的诊断与分期</a:t>
            </a:r>
            <a:endParaRPr lang="zh-CN" altLang="en-US" sz="2400"/>
          </a:p>
        </p:txBody>
      </p:sp>
      <p:sp>
        <p:nvSpPr>
          <p:cNvPr id="9220" name="文本框 4"/>
          <p:cNvSpPr txBox="1"/>
          <p:nvPr/>
        </p:nvSpPr>
        <p:spPr>
          <a:xfrm>
            <a:off x="0" y="4924425"/>
            <a:ext cx="5619750" cy="23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221" name="文本框 6"/>
          <p:cNvSpPr txBox="1"/>
          <p:nvPr/>
        </p:nvSpPr>
        <p:spPr>
          <a:xfrm>
            <a:off x="398463" y="557213"/>
            <a:ext cx="8509000" cy="11271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285750" indent="-285750" algn="just" eaLnBrk="1" hangingPunct="1">
              <a:lnSpc>
                <a:spcPct val="120000"/>
              </a:lnSpc>
              <a:buFont typeface="Arial" pitchFamily="34" charset="0"/>
              <a:buChar char="•"/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绝经是指月经永久性停止，属回顾性临床诊断。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40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岁以上女性、末次月经后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12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个月仍未出现月经，排除妊娠后则可临床诊断为绝经。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285750" indent="-285750" algn="just" eaLnBrk="1" hangingPunct="1">
              <a:lnSpc>
                <a:spcPct val="120000"/>
              </a:lnSpc>
              <a:buFont typeface="Arial" pitchFamily="34" charset="0"/>
              <a:buChar char="•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目前公认的生殖衰老分期金标准“生殖衰老研讨会分期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+10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将女性的生殖衰老分为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个大阶段：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生育期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绝经过渡期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和</a:t>
            </a: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绝经后期</a:t>
            </a:r>
            <a:r>
              <a:rPr lang="zh-CN" altLang="en-US" sz="1400" b="1">
                <a:solidFill>
                  <a:srgbClr val="5F3A9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zh-CN" altLang="en-US" sz="1400" b="1">
              <a:solidFill>
                <a:srgbClr val="5F3A9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222" name="灯片编号占位符 3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4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"/>
          <p:cNvSpPr>
            <a:spLocks noGrp="1"/>
          </p:cNvSpPr>
          <p:nvPr>
            <p:ph type="title"/>
          </p:nvPr>
        </p:nvSpPr>
        <p:spPr>
          <a:xfrm>
            <a:off x="315913" y="55563"/>
            <a:ext cx="8507412" cy="617537"/>
          </a:xfrm>
          <a:noFill/>
          <a:ln>
            <a:noFill/>
          </a:ln>
        </p:spPr>
        <p:txBody>
          <a:bodyPr/>
          <a:lstStyle/>
          <a:p>
            <a:pPr eaLnBrk="1" hangingPunct="1">
              <a:lnSpc>
                <a:spcPct val="100000"/>
              </a:lnSpc>
            </a:pPr>
            <a:r>
              <a:rPr lang="zh-CN" altLang="en-US" sz="2400"/>
              <a:t>绝经健康管理策略</a:t>
            </a:r>
            <a:endParaRPr lang="zh-CN" altLang="en-US" sz="2400"/>
          </a:p>
        </p:txBody>
      </p:sp>
      <p:sp>
        <p:nvSpPr>
          <p:cNvPr id="10243" name="文本框 3"/>
          <p:cNvSpPr txBox="1"/>
          <p:nvPr/>
        </p:nvSpPr>
        <p:spPr>
          <a:xfrm>
            <a:off x="0" y="4913313"/>
            <a:ext cx="5619750" cy="230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0244" name="组合 11"/>
          <p:cNvGrpSpPr/>
          <p:nvPr/>
        </p:nvGrpSpPr>
        <p:grpSpPr>
          <a:xfrm>
            <a:off x="890588" y="869950"/>
            <a:ext cx="7358062" cy="1017588"/>
            <a:chOff x="890094" y="1418465"/>
            <a:chExt cx="7358963" cy="1499834"/>
          </a:xfrm>
        </p:grpSpPr>
        <p:sp>
          <p:nvSpPr>
            <p:cNvPr id="6" name="矩形 5"/>
            <p:cNvSpPr/>
            <p:nvPr/>
          </p:nvSpPr>
          <p:spPr>
            <a:xfrm>
              <a:off x="1323534" y="1785820"/>
              <a:ext cx="6925523" cy="1132479"/>
            </a:xfrm>
            <a:prstGeom prst="rect">
              <a:avLst/>
            </a:prstGeom>
            <a:noFill/>
            <a:ln w="28575">
              <a:solidFill>
                <a:srgbClr val="A9D18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        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结合各地的饮食习惯，建议全谷物纤维、足量蔬菜和水果、每周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次鱼类食品、控糖（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≤50 g/d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）、少油（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25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～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30 g/d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）、限盐（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≤</a:t>
              </a: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6 g/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d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）、限酒（酒精量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 ≤15 </a:t>
              </a: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g/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d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）、戒烟，足量饮水（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1500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～</a:t>
              </a:r>
              <a:r>
                <a:rPr kumimoji="0" lang="zh-TW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1700 ml/d</a:t>
              </a:r>
              <a:r>
                <a:rPr kumimoji="0" lang="zh-CN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）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。</a:t>
              </a:r>
              <a:endPara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" name="矩形: 圆角 4"/>
            <p:cNvSpPr/>
            <p:nvPr/>
          </p:nvSpPr>
          <p:spPr>
            <a:xfrm>
              <a:off x="890094" y="1418465"/>
              <a:ext cx="1295559" cy="514763"/>
            </a:xfrm>
            <a:prstGeom prst="round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合理饮食</a:t>
              </a: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0245" name="组合 12"/>
          <p:cNvGrpSpPr/>
          <p:nvPr/>
        </p:nvGrpSpPr>
        <p:grpSpPr>
          <a:xfrm>
            <a:off x="879475" y="2046288"/>
            <a:ext cx="7369175" cy="942975"/>
            <a:chOff x="879775" y="3462418"/>
            <a:chExt cx="7369281" cy="1255503"/>
          </a:xfrm>
        </p:grpSpPr>
        <p:sp>
          <p:nvSpPr>
            <p:cNvPr id="8" name="矩形 7"/>
            <p:cNvSpPr/>
            <p:nvPr/>
          </p:nvSpPr>
          <p:spPr>
            <a:xfrm>
              <a:off x="1322694" y="3840759"/>
              <a:ext cx="6926362" cy="877162"/>
            </a:xfrm>
            <a:prstGeom prst="rect">
              <a:avLst/>
            </a:prstGeom>
            <a:noFill/>
            <a:ln w="2857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每日规律有氧运动，每周累计</a:t>
              </a: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150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分钟，另加</a:t>
              </a: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2-3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次抗阻运动，以增加肌肉量和肌力</a:t>
              </a: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[B]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。</a:t>
              </a:r>
              <a:endPara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9" name="矩形: 圆角 8"/>
            <p:cNvSpPr/>
            <p:nvPr/>
          </p:nvSpPr>
          <p:spPr>
            <a:xfrm>
              <a:off x="879775" y="3462418"/>
              <a:ext cx="1295419" cy="515729"/>
            </a:xfrm>
            <a:prstGeom prst="round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健康锻炼</a:t>
              </a: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0246" name="组合 2"/>
          <p:cNvGrpSpPr/>
          <p:nvPr/>
        </p:nvGrpSpPr>
        <p:grpSpPr>
          <a:xfrm>
            <a:off x="890588" y="3216275"/>
            <a:ext cx="7358062" cy="717550"/>
            <a:chOff x="890093" y="4288537"/>
            <a:chExt cx="7358963" cy="957197"/>
          </a:xfrm>
        </p:grpSpPr>
        <p:sp>
          <p:nvSpPr>
            <p:cNvPr id="10" name="矩形 9"/>
            <p:cNvSpPr/>
            <p:nvPr/>
          </p:nvSpPr>
          <p:spPr>
            <a:xfrm>
              <a:off x="1323533" y="4654898"/>
              <a:ext cx="6925523" cy="590836"/>
            </a:xfrm>
            <a:prstGeom prst="rect">
              <a:avLst/>
            </a:prstGeom>
            <a:noFill/>
            <a:ln w="28575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       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宋体" panose="02010600030101010101" pitchFamily="2" charset="-122"/>
                </a:rPr>
                <a:t>每年进行健康体检。</a:t>
              </a:r>
              <a:endParaRPr kumimoji="0" lang="zh-CN" altLang="en-US" sz="16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1" name="矩形: 圆角 10"/>
            <p:cNvSpPr/>
            <p:nvPr/>
          </p:nvSpPr>
          <p:spPr>
            <a:xfrm>
              <a:off x="890093" y="4288537"/>
              <a:ext cx="1295559" cy="516717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800" b="0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定期体检</a:t>
              </a: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10247" name="灯片编号占位符 6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5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617538"/>
          </a:xfrm>
          <a:noFill/>
          <a:ln>
            <a:noFill/>
          </a:ln>
        </p:spPr>
        <p:txBody>
          <a:bodyPr/>
          <a:lstStyle/>
          <a:p>
            <a:r>
              <a:rPr lang="en-US" altLang="zh-CN" sz="2400"/>
              <a:t>MHT</a:t>
            </a:r>
            <a:r>
              <a:rPr lang="zh-CN" altLang="en-US" sz="2400"/>
              <a:t>指导原则</a:t>
            </a:r>
            <a:endParaRPr lang="zh-CN" altLang="en-US" sz="2400"/>
          </a:p>
        </p:txBody>
      </p:sp>
      <p:sp>
        <p:nvSpPr>
          <p:cNvPr id="11267" name="灯片编号占位符 3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pPr algn="ctr" eaLnBrk="1" hangingPunct="1"/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>6</a:t>
            </a:fld>
            <a:endParaRPr lang="en-US" altLang="zh-CN" sz="1200">
              <a:ea typeface="等线" panose="02010600030101010101" pitchFamily="2" charset="-122"/>
            </a:endParaRPr>
          </a:p>
        </p:txBody>
      </p:sp>
      <p:graphicFrame>
        <p:nvGraphicFramePr>
          <p:cNvPr id="5" name="图示 4"/>
          <p:cNvGraphicFramePr/>
          <p:nvPr/>
        </p:nvGraphicFramePr>
        <p:xfrm>
          <a:off x="962937" y="772813"/>
          <a:ext cx="7388247" cy="3777923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11269" name="文本框 3"/>
          <p:cNvSpPr txBox="1"/>
          <p:nvPr/>
        </p:nvSpPr>
        <p:spPr>
          <a:xfrm>
            <a:off x="0" y="4913313"/>
            <a:ext cx="5619750" cy="230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617538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zh-CN" sz="2400"/>
              <a:t>MHT</a:t>
            </a:r>
            <a:r>
              <a:rPr lang="zh-CN" altLang="en-US" sz="2400"/>
              <a:t>的适应证</a:t>
            </a:r>
            <a:endParaRPr lang="zh-CN" altLang="en-US" sz="2400"/>
          </a:p>
        </p:txBody>
      </p:sp>
      <p:sp>
        <p:nvSpPr>
          <p:cNvPr id="12291" name="文本框 3"/>
          <p:cNvSpPr txBox="1"/>
          <p:nvPr/>
        </p:nvSpPr>
        <p:spPr>
          <a:xfrm>
            <a:off x="0" y="4902200"/>
            <a:ext cx="5619750" cy="23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292" name="Group 10"/>
          <p:cNvGrpSpPr/>
          <p:nvPr/>
        </p:nvGrpSpPr>
        <p:grpSpPr>
          <a:xfrm>
            <a:off x="727075" y="1033463"/>
            <a:ext cx="2417763" cy="3163887"/>
            <a:chOff x="1675552" y="1932101"/>
            <a:chExt cx="1386626" cy="1839494"/>
          </a:xfrm>
        </p:grpSpPr>
        <p:sp>
          <p:nvSpPr>
            <p:cNvPr id="22" name="Rectangle 11"/>
            <p:cNvSpPr/>
            <p:nvPr/>
          </p:nvSpPr>
          <p:spPr>
            <a:xfrm>
              <a:off x="1675552" y="2135156"/>
              <a:ext cx="1386626" cy="1636439"/>
            </a:xfrm>
            <a:prstGeom prst="rect">
              <a:avLst/>
            </a:prstGeom>
            <a:solidFill>
              <a:srgbClr val="0287B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3" name="Oval 12"/>
            <p:cNvSpPr>
              <a:spLocks noChangeAspect="1"/>
            </p:cNvSpPr>
            <p:nvPr/>
          </p:nvSpPr>
          <p:spPr>
            <a:xfrm>
              <a:off x="2153542" y="1932101"/>
              <a:ext cx="417899" cy="417186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0187B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1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2293" name="Group 13"/>
          <p:cNvGrpSpPr/>
          <p:nvPr/>
        </p:nvGrpSpPr>
        <p:grpSpPr>
          <a:xfrm>
            <a:off x="3338513" y="1020763"/>
            <a:ext cx="2416175" cy="3181350"/>
            <a:chOff x="1675552" y="1922576"/>
            <a:chExt cx="1386626" cy="1849019"/>
          </a:xfrm>
        </p:grpSpPr>
        <p:sp>
          <p:nvSpPr>
            <p:cNvPr id="20" name="Rectangle 14"/>
            <p:cNvSpPr/>
            <p:nvPr/>
          </p:nvSpPr>
          <p:spPr>
            <a:xfrm>
              <a:off x="1675552" y="2134789"/>
              <a:ext cx="1386626" cy="1636806"/>
            </a:xfrm>
            <a:prstGeom prst="rect">
              <a:avLst/>
            </a:prstGeom>
            <a:solidFill>
              <a:srgbClr val="A1BD3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21" name="Oval 15"/>
            <p:cNvSpPr>
              <a:spLocks noChangeAspect="1"/>
            </p:cNvSpPr>
            <p:nvPr/>
          </p:nvSpPr>
          <p:spPr>
            <a:xfrm>
              <a:off x="2160233" y="1922576"/>
              <a:ext cx="417263" cy="41704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A1BD3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2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grpSp>
        <p:nvGrpSpPr>
          <p:cNvPr id="12294" name="Group 16"/>
          <p:cNvGrpSpPr/>
          <p:nvPr/>
        </p:nvGrpSpPr>
        <p:grpSpPr>
          <a:xfrm>
            <a:off x="5945188" y="992188"/>
            <a:ext cx="2417762" cy="3217862"/>
            <a:chOff x="1675552" y="1928383"/>
            <a:chExt cx="1386626" cy="1618716"/>
          </a:xfrm>
        </p:grpSpPr>
        <p:sp>
          <p:nvSpPr>
            <p:cNvPr id="18" name="Rectangle 17"/>
            <p:cNvSpPr/>
            <p:nvPr/>
          </p:nvSpPr>
          <p:spPr>
            <a:xfrm>
              <a:off x="1675552" y="2135214"/>
              <a:ext cx="1386626" cy="1411885"/>
            </a:xfrm>
            <a:prstGeom prst="rect">
              <a:avLst/>
            </a:prstGeom>
            <a:solidFill>
              <a:srgbClr val="FD863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19" name="Oval 18"/>
            <p:cNvSpPr>
              <a:spLocks noChangeAspect="1"/>
            </p:cNvSpPr>
            <p:nvPr/>
          </p:nvSpPr>
          <p:spPr>
            <a:xfrm>
              <a:off x="2161736" y="1928383"/>
              <a:ext cx="420631" cy="36095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D863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6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3</a:t>
              </a:r>
              <a:endPara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12295" name="Rectangle 23"/>
          <p:cNvSpPr/>
          <p:nvPr/>
        </p:nvSpPr>
        <p:spPr>
          <a:xfrm>
            <a:off x="727075" y="1649413"/>
            <a:ext cx="2447925" cy="18161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ts val="600"/>
              </a:spcBef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绝经相关症状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月经紊乱、潮热、多汗、睡眠障碍、疲倦、情绪障碍（如：易激动、烦躁、焦虑、紧张、低落）等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推荐等级：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96" name="Rectangle 23"/>
          <p:cNvSpPr/>
          <p:nvPr/>
        </p:nvSpPr>
        <p:spPr>
          <a:xfrm>
            <a:off x="3321050" y="1649413"/>
            <a:ext cx="2447925" cy="21224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ts val="600"/>
              </a:spcBef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生殖泌尿道萎缩相关问题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阴道干涩、外阴阴道疼痛、瘙痒、性交痛、反复发作的萎缩性阴道炎、反复下尿路感染、夜尿、尿频、尿急等</a:t>
            </a:r>
            <a:endParaRPr lang="en-US" altLang="zh-CN" sz="1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推荐等级：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97" name="Rectangle 23"/>
          <p:cNvSpPr/>
          <p:nvPr/>
        </p:nvSpPr>
        <p:spPr>
          <a:xfrm>
            <a:off x="5959475" y="1612900"/>
            <a:ext cx="2403475" cy="23701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ts val="600"/>
              </a:spcBef>
            </a:pPr>
            <a:r>
              <a:rPr lang="zh-CN" altLang="en-US" sz="2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低骨量及骨质     疏松症</a:t>
            </a:r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有骨质疏松症的危险因素及绝经后骨质疏松症。对于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60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岁以下和绝经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年以内的女性，</a:t>
            </a:r>
            <a:r>
              <a:rPr lang="en-US" altLang="zh-CN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MHT</a:t>
            </a:r>
            <a:r>
              <a:rPr lang="zh-CN" altLang="en-US" sz="1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可作为预防骨质疏松性骨折的</a:t>
            </a: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一线选择</a:t>
            </a:r>
            <a:endParaRPr lang="en-US" altLang="zh-CN" sz="1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eaLnBrk="1" hangingPunct="1">
              <a:spcBef>
                <a:spcPts val="1200"/>
              </a:spcBef>
            </a:pPr>
            <a:r>
              <a:rPr lang="zh-CN" altLang="en-US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推荐等级：</a:t>
            </a:r>
            <a:r>
              <a: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</a:t>
            </a:r>
            <a:endParaRPr lang="en-US" altLang="zh-CN" sz="1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298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7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TextBox 1"/>
          <p:cNvSpPr txBox="1"/>
          <p:nvPr/>
        </p:nvSpPr>
        <p:spPr>
          <a:xfrm>
            <a:off x="1035050" y="628650"/>
            <a:ext cx="3613150" cy="34623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</a:pPr>
            <a:r>
              <a:rPr lang="zh-CN" altLang="zh-CN" sz="2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禁忌证</a:t>
            </a:r>
            <a:endParaRPr lang="zh-CN" altLang="zh-CN" sz="20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）已知或怀疑妊娠；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）原因不明的阴道出血；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）已知或可疑患乳腺癌；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）已知或可疑患性激素依赖性恶性肿瘤；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）最近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个月内患活动性静脉或动脉血栓栓塞性疾病；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）严重肝肾功能不全；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）血卟啉症、耳硬化症；</a:t>
            </a:r>
            <a:endParaRPr lang="zh-CN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 eaLnBrk="1" hangingPunct="1">
              <a:lnSpc>
                <a:spcPct val="150000"/>
              </a:lnSpc>
            </a:pPr>
            <a:r>
              <a:rPr lang="zh-TW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（8）现患脑膜瘤（禁用孕激素）。</a:t>
            </a:r>
            <a:endParaRPr lang="zh-CN" altLang="en-US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967288" y="628650"/>
            <a:ext cx="3371850" cy="346233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000" b="1" i="0" u="none" strike="noStrike" kern="1200" cap="none" spc="0" normalizeH="0" baseline="0" noProof="1">
                <a:ln>
                  <a:noFill/>
                </a:ln>
                <a:solidFill>
                  <a:srgbClr val="C0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慎用情况</a:t>
            </a:r>
            <a:endParaRPr kumimoji="0" lang="zh-CN" altLang="zh-CN" sz="1800" b="1" i="0" u="none" strike="noStrike" kern="1200" cap="none" spc="0" normalizeH="0" baseline="0" noProof="1">
              <a:ln>
                <a:noFill/>
              </a:ln>
              <a:solidFill>
                <a:srgbClr val="C00000"/>
              </a:solidFill>
              <a:effectLst/>
              <a:uLnTx/>
              <a:uFill>
                <a:solidFill>
                  <a:srgbClr val="000000"/>
                </a:solidFill>
              </a:u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子宫肌瘤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2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子宫内膜异位症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3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子宫内膜增生症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4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）未控的糖尿病及严重高血压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5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血栓形成倾向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6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胆囊疾病</a:t>
            </a:r>
            <a:endParaRPr kumimoji="0" lang="en-US" alt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7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TW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系统性红斑狼疮</a:t>
            </a:r>
            <a:endParaRPr kumimoji="0" lang="en-US" altLang="zh-TW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8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TW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乳腺良性疾病及乳腺癌家族史</a:t>
            </a:r>
            <a:endParaRPr kumimoji="0" lang="en-US" altLang="zh-TW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marR="0" lvl="0" indent="0" algn="just" defTabSz="457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（</a:t>
            </a:r>
            <a:r>
              <a:rPr kumimoji="0" lang="en-US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</a:t>
            </a:r>
            <a:r>
              <a: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）</a:t>
            </a:r>
            <a:r>
              <a:rPr kumimoji="0" lang="zh-CN" altLang="zh-CN" sz="14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癫痫、偏头痛、哮喘</a:t>
            </a:r>
            <a:r>
              <a:rPr kumimoji="0" lang="en-US" altLang="zh-TW" sz="1400" b="1" i="0" u="none" strike="noStrike" kern="1200" cap="none" spc="0" normalizeH="0" baseline="0" noProof="1">
                <a:ln>
                  <a:noFill/>
                </a:ln>
                <a:solidFill>
                  <a:srgbClr val="5F3A95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宋体" panose="02010600030101010101" pitchFamily="2" charset="-122"/>
              </a:rPr>
              <a:t>  </a:t>
            </a: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rgbClr val="5F3A95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3556" name="标题 1"/>
          <p:cNvSpPr txBox="1">
            <a:spLocks noChangeArrowheads="1"/>
          </p:cNvSpPr>
          <p:nvPr/>
        </p:nvSpPr>
        <p:spPr bwMode="auto">
          <a:xfrm>
            <a:off x="315913" y="161925"/>
            <a:ext cx="8507413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MHT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的禁忌证和慎用情况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pSp>
        <p:nvGrpSpPr>
          <p:cNvPr id="13317" name="组合 3"/>
          <p:cNvGrpSpPr/>
          <p:nvPr/>
        </p:nvGrpSpPr>
        <p:grpSpPr>
          <a:xfrm>
            <a:off x="314325" y="4008438"/>
            <a:ext cx="8707438" cy="830262"/>
            <a:chOff x="452917" y="3912126"/>
            <a:chExt cx="8708065" cy="830997"/>
          </a:xfrm>
        </p:grpSpPr>
        <p:sp>
          <p:nvSpPr>
            <p:cNvPr id="6" name="Rectangle: Rounded Corners 5"/>
            <p:cNvSpPr/>
            <p:nvPr/>
          </p:nvSpPr>
          <p:spPr>
            <a:xfrm>
              <a:off x="452917" y="4020172"/>
              <a:ext cx="8708065" cy="673696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321" name="Rectangle 4"/>
            <p:cNvSpPr/>
            <p:nvPr/>
          </p:nvSpPr>
          <p:spPr>
            <a:xfrm>
              <a:off x="452918" y="3912126"/>
              <a:ext cx="8563492" cy="83099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algn="ctr" eaLnBrk="1" hangingPunct="1">
                <a:lnSpc>
                  <a:spcPct val="150000"/>
                </a:lnSpc>
                <a:buNone/>
              </a:pPr>
              <a:r>
                <a:rPr lang="en-US" altLang="zh-CN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慎用并非禁用，在应用前和应用过程中应咨询相应专业医生，共同确定应用MHT的时机和方式，同时采取比常规随诊更为严密的措施，监测病情的进展</a:t>
              </a:r>
              <a:r>
                <a:rPr lang="en-US" altLang="en-US" sz="16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。</a:t>
              </a:r>
              <a:endParaRPr lang="en-US" altLang="zh-CN" sz="1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9" name="直接连接符 8"/>
          <p:cNvCxnSpPr/>
          <p:nvPr/>
        </p:nvCxnSpPr>
        <p:spPr>
          <a:xfrm flipH="1">
            <a:off x="4806950" y="658813"/>
            <a:ext cx="0" cy="3317875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9" name="灯片编号占位符 7"/>
          <p:cNvSpPr txBox="1">
            <a:spLocks noGrp="1"/>
          </p:cNvSpPr>
          <p:nvPr>
            <p:ph type="sldNum" sz="quarter" idx="4"/>
          </p:nvPr>
        </p:nvSpPr>
        <p:spPr>
          <a:xfrm>
            <a:off x="8513763" y="4862513"/>
            <a:ext cx="706437" cy="273050"/>
          </a:xfrm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8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title"/>
          </p:nvPr>
        </p:nvSpPr>
        <p:spPr>
          <a:xfrm>
            <a:off x="268288" y="150813"/>
            <a:ext cx="8507412" cy="61595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常用药物</a:t>
            </a:r>
            <a:endParaRPr lang="zh-CN" altLang="en-US" sz="2400"/>
          </a:p>
        </p:txBody>
      </p:sp>
      <p:sp>
        <p:nvSpPr>
          <p:cNvPr id="14339" name="文本框 3"/>
          <p:cNvSpPr txBox="1"/>
          <p:nvPr/>
        </p:nvSpPr>
        <p:spPr>
          <a:xfrm>
            <a:off x="0" y="4913313"/>
            <a:ext cx="5619750" cy="230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8" name="矩形: 圆角 147"/>
          <p:cNvSpPr/>
          <p:nvPr/>
        </p:nvSpPr>
        <p:spPr bwMode="auto">
          <a:xfrm>
            <a:off x="260350" y="622300"/>
            <a:ext cx="8705850" cy="311308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圆角矩形 3"/>
          <p:cNvSpPr/>
          <p:nvPr/>
        </p:nvSpPr>
        <p:spPr bwMode="auto">
          <a:xfrm>
            <a:off x="543420" y="798153"/>
            <a:ext cx="1276980" cy="244156"/>
          </a:xfrm>
          <a:prstGeom prst="roundRect">
            <a:avLst/>
          </a:prstGeom>
          <a:solidFill>
            <a:srgbClr val="FC7A6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雌激素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6" name="圆角矩形 27"/>
          <p:cNvSpPr/>
          <p:nvPr/>
        </p:nvSpPr>
        <p:spPr bwMode="auto">
          <a:xfrm>
            <a:off x="2513013" y="776288"/>
            <a:ext cx="1476375" cy="265113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27" name="圆角矩形 4"/>
          <p:cNvSpPr txBox="1"/>
          <p:nvPr/>
        </p:nvSpPr>
        <p:spPr bwMode="auto">
          <a:xfrm>
            <a:off x="2763838" y="782638"/>
            <a:ext cx="1009650" cy="250825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algn="ctr" defTabSz="457200" eaLnBrk="1" fontAlgn="auto" hangingPunct="1">
              <a:buClrTx/>
              <a:buSzTx/>
              <a:buFontTx/>
              <a:buNone/>
              <a:defRPr/>
            </a:pPr>
            <a:r>
              <a:rPr kumimoji="0" lang="zh-CN" altLang="en-US" sz="1400" b="1" kern="1200" cap="none" spc="0" normalizeH="0" baseline="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天然雌激素</a:t>
            </a:r>
            <a:endParaRPr kumimoji="0" lang="zh-CN" altLang="en-US" sz="1400" b="1" kern="1200" cap="none" spc="0" normalizeH="0" baseline="0" noProof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346" name="圆角矩形 38"/>
          <p:cNvSpPr/>
          <p:nvPr/>
        </p:nvSpPr>
        <p:spPr>
          <a:xfrm>
            <a:off x="4519613" y="784225"/>
            <a:ext cx="3300412" cy="257175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戊酸雌二醇、</a:t>
            </a:r>
            <a:r>
              <a:rPr lang="en-US" altLang="zh-CN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 17β-</a:t>
            </a:r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雌二醇、结合雌激素</a:t>
            </a:r>
            <a:endParaRPr lang="zh-CN" altLang="en-US" sz="1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2" name="圆角矩形 3"/>
          <p:cNvSpPr/>
          <p:nvPr/>
        </p:nvSpPr>
        <p:spPr bwMode="auto">
          <a:xfrm>
            <a:off x="543420" y="1461852"/>
            <a:ext cx="1262890" cy="241462"/>
          </a:xfrm>
          <a:prstGeom prst="roundRect">
            <a:avLst/>
          </a:prstGeom>
          <a:solidFill>
            <a:srgbClr val="FC7A6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孕激素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3" name="圆角矩形 27"/>
          <p:cNvSpPr/>
          <p:nvPr/>
        </p:nvSpPr>
        <p:spPr bwMode="auto">
          <a:xfrm>
            <a:off x="2513013" y="1214438"/>
            <a:ext cx="1458913" cy="261938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34" name="圆角矩形 4"/>
          <p:cNvSpPr txBox="1"/>
          <p:nvPr/>
        </p:nvSpPr>
        <p:spPr bwMode="auto">
          <a:xfrm>
            <a:off x="2806700" y="1220788"/>
            <a:ext cx="1000125" cy="247650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algn="ctr" defTabSz="457200" eaLnBrk="1" fontAlgn="auto" hangingPunct="1">
              <a:buClrTx/>
              <a:buSzTx/>
              <a:buFontTx/>
              <a:buNone/>
              <a:defRPr/>
            </a:pPr>
            <a:r>
              <a:rPr kumimoji="0" lang="zh-CN" altLang="en-US" sz="1400" b="1" kern="1200" cap="none" spc="0" normalizeH="0" baseline="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天然孕激素</a:t>
            </a:r>
            <a:endParaRPr kumimoji="0" lang="zh-CN" altLang="en-US" sz="1400" b="1" kern="1200" cap="none" spc="0" normalizeH="0" baseline="0" noProof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7" name="圆角矩形 3"/>
          <p:cNvSpPr/>
          <p:nvPr/>
        </p:nvSpPr>
        <p:spPr bwMode="auto">
          <a:xfrm>
            <a:off x="543422" y="2535323"/>
            <a:ext cx="2134001" cy="253038"/>
          </a:xfrm>
          <a:prstGeom prst="roundRect">
            <a:avLst/>
          </a:prstGeom>
          <a:solidFill>
            <a:srgbClr val="FC7A6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雌孕激素复方制剂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8" name="圆角矩形 27"/>
          <p:cNvSpPr/>
          <p:nvPr/>
        </p:nvSpPr>
        <p:spPr bwMode="auto">
          <a:xfrm>
            <a:off x="3159125" y="2249488"/>
            <a:ext cx="1458913" cy="263525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9" name="圆角矩形 4"/>
          <p:cNvSpPr txBox="1"/>
          <p:nvPr/>
        </p:nvSpPr>
        <p:spPr bwMode="auto">
          <a:xfrm>
            <a:off x="3409950" y="2257425"/>
            <a:ext cx="998538" cy="247650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序贯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357" name="圆角矩形 38"/>
          <p:cNvSpPr/>
          <p:nvPr/>
        </p:nvSpPr>
        <p:spPr>
          <a:xfrm>
            <a:off x="5238750" y="2157413"/>
            <a:ext cx="3222625" cy="190500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雌二醇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雌二醇地屈孕酮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1" name="圆角矩形 27"/>
          <p:cNvSpPr/>
          <p:nvPr/>
        </p:nvSpPr>
        <p:spPr bwMode="auto">
          <a:xfrm>
            <a:off x="3154363" y="2820988"/>
            <a:ext cx="1458913" cy="261938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圆角矩形 4"/>
          <p:cNvSpPr txBox="1"/>
          <p:nvPr/>
        </p:nvSpPr>
        <p:spPr bwMode="auto">
          <a:xfrm>
            <a:off x="3403600" y="2827338"/>
            <a:ext cx="1000125" cy="247650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连续联合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360" name="圆角矩形 38"/>
          <p:cNvSpPr/>
          <p:nvPr/>
        </p:nvSpPr>
        <p:spPr>
          <a:xfrm>
            <a:off x="5181600" y="2843213"/>
            <a:ext cx="1804988" cy="239712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雌二醇屈螺酮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4" name="圆角矩形 3"/>
          <p:cNvSpPr/>
          <p:nvPr/>
        </p:nvSpPr>
        <p:spPr bwMode="auto">
          <a:xfrm>
            <a:off x="543420" y="3244941"/>
            <a:ext cx="3224346" cy="241462"/>
          </a:xfrm>
          <a:prstGeom prst="roundRect">
            <a:avLst/>
          </a:prstGeom>
          <a:solidFill>
            <a:srgbClr val="FC7A6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组织选择性雌激素活性调节剂</a:t>
            </a:r>
            <a:endParaRPr kumimoji="0" lang="zh-CN" altLang="en-US" sz="16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5" name="圆角矩形 27"/>
          <p:cNvSpPr/>
          <p:nvPr/>
        </p:nvSpPr>
        <p:spPr bwMode="auto">
          <a:xfrm>
            <a:off x="4292600" y="3219450"/>
            <a:ext cx="1458913" cy="261938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6" name="圆角矩形 4"/>
          <p:cNvSpPr txBox="1"/>
          <p:nvPr/>
        </p:nvSpPr>
        <p:spPr bwMode="auto">
          <a:xfrm>
            <a:off x="4506913" y="3224213"/>
            <a:ext cx="1000125" cy="247650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400" b="1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替勃龙</a:t>
            </a:r>
            <a:endParaRPr kumimoji="0" lang="zh-CN" altLang="en-US" sz="1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4366" name="圆角矩形 38"/>
          <p:cNvSpPr/>
          <p:nvPr/>
        </p:nvSpPr>
        <p:spPr>
          <a:xfrm>
            <a:off x="4519613" y="1220788"/>
            <a:ext cx="1258887" cy="255587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微粒化黄体酮</a:t>
            </a:r>
            <a:endParaRPr lang="zh-CN" altLang="en-US" sz="1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367" name="圆角矩形 38"/>
          <p:cNvSpPr/>
          <p:nvPr/>
        </p:nvSpPr>
        <p:spPr>
          <a:xfrm>
            <a:off x="5249863" y="2486025"/>
            <a:ext cx="3221037" cy="190500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戊酸雌二醇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戊酸雌二醇醋酸环丙孕酮</a:t>
            </a:r>
            <a:endParaRPr lang="zh-CN" altLang="en-US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4368" name="直接箭头连接符 51"/>
          <p:cNvCxnSpPr/>
          <p:nvPr/>
        </p:nvCxnSpPr>
        <p:spPr>
          <a:xfrm flipV="1">
            <a:off x="1831975" y="911225"/>
            <a:ext cx="671513" cy="9525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69" name="直接箭头连接符 4"/>
          <p:cNvCxnSpPr/>
          <p:nvPr/>
        </p:nvCxnSpPr>
        <p:spPr>
          <a:xfrm flipV="1">
            <a:off x="4046538" y="908050"/>
            <a:ext cx="430212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0" name="直接连接符 41"/>
          <p:cNvCxnSpPr/>
          <p:nvPr/>
        </p:nvCxnSpPr>
        <p:spPr>
          <a:xfrm flipH="1">
            <a:off x="2179638" y="1341438"/>
            <a:ext cx="4762" cy="479425"/>
          </a:xfrm>
          <a:prstGeom prst="line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57" name="直接连接符 56"/>
          <p:cNvCxnSpPr/>
          <p:nvPr/>
        </p:nvCxnSpPr>
        <p:spPr bwMode="auto">
          <a:xfrm flipH="1">
            <a:off x="2171700" y="1741488"/>
            <a:ext cx="17463" cy="0"/>
          </a:xfrm>
          <a:prstGeom prst="line">
            <a:avLst/>
          </a:prstGeom>
          <a:ln w="28575">
            <a:solidFill>
              <a:srgbClr val="8064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72" name="直接箭头连接符 57"/>
          <p:cNvCxnSpPr/>
          <p:nvPr/>
        </p:nvCxnSpPr>
        <p:spPr>
          <a:xfrm flipV="1">
            <a:off x="2184400" y="1338263"/>
            <a:ext cx="328613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3" name="直接箭头连接符 58"/>
          <p:cNvCxnSpPr/>
          <p:nvPr/>
        </p:nvCxnSpPr>
        <p:spPr>
          <a:xfrm>
            <a:off x="2168525" y="1841500"/>
            <a:ext cx="344488" cy="11113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4" name="直接箭头连接符 4"/>
          <p:cNvCxnSpPr/>
          <p:nvPr/>
        </p:nvCxnSpPr>
        <p:spPr>
          <a:xfrm flipV="1">
            <a:off x="4046538" y="1331913"/>
            <a:ext cx="42545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5" name="直接箭头连接符 60"/>
          <p:cNvCxnSpPr/>
          <p:nvPr/>
        </p:nvCxnSpPr>
        <p:spPr>
          <a:xfrm flipV="1">
            <a:off x="4046538" y="1841500"/>
            <a:ext cx="42545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6" name="直接连接符 41"/>
          <p:cNvCxnSpPr/>
          <p:nvPr/>
        </p:nvCxnSpPr>
        <p:spPr>
          <a:xfrm flipH="1">
            <a:off x="2911475" y="2373313"/>
            <a:ext cx="0" cy="584200"/>
          </a:xfrm>
          <a:prstGeom prst="line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63" name="直接连接符 62"/>
          <p:cNvCxnSpPr/>
          <p:nvPr/>
        </p:nvCxnSpPr>
        <p:spPr bwMode="auto">
          <a:xfrm flipH="1">
            <a:off x="2684463" y="2678113"/>
            <a:ext cx="214313" cy="0"/>
          </a:xfrm>
          <a:prstGeom prst="line">
            <a:avLst/>
          </a:prstGeom>
          <a:ln w="28575">
            <a:solidFill>
              <a:srgbClr val="FC7A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78" name="直接箭头连接符 63"/>
          <p:cNvCxnSpPr/>
          <p:nvPr/>
        </p:nvCxnSpPr>
        <p:spPr>
          <a:xfrm flipV="1">
            <a:off x="2898775" y="2379663"/>
            <a:ext cx="23495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79" name="直接箭头连接符 64"/>
          <p:cNvCxnSpPr/>
          <p:nvPr/>
        </p:nvCxnSpPr>
        <p:spPr>
          <a:xfrm>
            <a:off x="2898775" y="2952750"/>
            <a:ext cx="23495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80" name="直接箭头连接符 65"/>
          <p:cNvCxnSpPr/>
          <p:nvPr/>
        </p:nvCxnSpPr>
        <p:spPr>
          <a:xfrm flipV="1">
            <a:off x="3798888" y="3344863"/>
            <a:ext cx="42545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81" name="直接箭头连接符 66"/>
          <p:cNvCxnSpPr/>
          <p:nvPr/>
        </p:nvCxnSpPr>
        <p:spPr>
          <a:xfrm flipV="1">
            <a:off x="4654550" y="2960688"/>
            <a:ext cx="461963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82" name="直接连接符 41"/>
          <p:cNvCxnSpPr/>
          <p:nvPr/>
        </p:nvCxnSpPr>
        <p:spPr>
          <a:xfrm flipH="1">
            <a:off x="4870450" y="2211388"/>
            <a:ext cx="0" cy="392112"/>
          </a:xfrm>
          <a:prstGeom prst="line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69" name="直接连接符 68"/>
          <p:cNvCxnSpPr/>
          <p:nvPr/>
        </p:nvCxnSpPr>
        <p:spPr bwMode="auto">
          <a:xfrm flipH="1">
            <a:off x="4643438" y="2408238"/>
            <a:ext cx="212725" cy="0"/>
          </a:xfrm>
          <a:prstGeom prst="line">
            <a:avLst/>
          </a:prstGeom>
          <a:ln w="28575">
            <a:solidFill>
              <a:srgbClr val="FC7A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84" name="直接箭头连接符 69"/>
          <p:cNvCxnSpPr/>
          <p:nvPr/>
        </p:nvCxnSpPr>
        <p:spPr>
          <a:xfrm flipV="1">
            <a:off x="4856163" y="2219325"/>
            <a:ext cx="35560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14385" name="直接箭头连接符 70"/>
          <p:cNvCxnSpPr/>
          <p:nvPr/>
        </p:nvCxnSpPr>
        <p:spPr>
          <a:xfrm flipV="1">
            <a:off x="4857750" y="2601913"/>
            <a:ext cx="355600" cy="0"/>
          </a:xfrm>
          <a:prstGeom prst="straightConnector1">
            <a:avLst/>
          </a:prstGeom>
          <a:ln w="28575" cap="flat" cmpd="sng">
            <a:solidFill>
              <a:srgbClr val="FC7A6C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14386" name="圆角矩形 38"/>
          <p:cNvSpPr/>
          <p:nvPr/>
        </p:nvSpPr>
        <p:spPr>
          <a:xfrm>
            <a:off x="4519613" y="1706563"/>
            <a:ext cx="3371850" cy="263525"/>
          </a:xfrm>
          <a:prstGeom prst="roundRect">
            <a:avLst>
              <a:gd name="adj" fmla="val 7991"/>
            </a:avLst>
          </a:prstGeom>
          <a:solidFill>
            <a:srgbClr val="FFFFFF"/>
          </a:solidFill>
          <a:ln w="25400" cap="flat" cmpd="sng">
            <a:solidFill>
              <a:srgbClr val="8064A2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200" b="1">
                <a:latin typeface="微软雅黑" panose="020b0503020204020204" pitchFamily="34" charset="-122"/>
                <a:ea typeface="微软雅黑" panose="020b0503020204020204" pitchFamily="34" charset="-122"/>
              </a:rPr>
              <a:t>地屈孕酮、甲羟孕酮、炔诺酮、屈螺酮等。</a:t>
            </a:r>
            <a:endParaRPr lang="zh-CN" altLang="en-US" sz="1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3" name="圆角矩形 27"/>
          <p:cNvSpPr/>
          <p:nvPr/>
        </p:nvSpPr>
        <p:spPr bwMode="auto">
          <a:xfrm>
            <a:off x="2513013" y="1716088"/>
            <a:ext cx="1458913" cy="261938"/>
          </a:xfrm>
          <a:prstGeom prst="roundRect">
            <a:avLst>
              <a:gd name="adj" fmla="val 10000"/>
            </a:avLst>
          </a:prstGeom>
          <a:solidFill>
            <a:srgbClr val="FC7A6C"/>
          </a:solidFill>
          <a:ln w="38100" cap="flat" cmpd="sng" algn="ctr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6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  <p:sp>
        <p:nvSpPr>
          <p:cNvPr id="74" name="圆角矩形 4"/>
          <p:cNvSpPr txBox="1"/>
          <p:nvPr/>
        </p:nvSpPr>
        <p:spPr bwMode="auto">
          <a:xfrm>
            <a:off x="2806700" y="1703388"/>
            <a:ext cx="1000125" cy="246063"/>
          </a:xfrm>
          <a:prstGeom prst="rect">
            <a:avLst/>
          </a:prstGeom>
          <a:noFill/>
          <a:ln>
            <a:noFill/>
          </a:ln>
          <a:effectLst/>
        </p:spPr>
        <p:txBody>
          <a:bodyPr lIns="24130" tIns="24130" rIns="24130" bIns="24130"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R="0" algn="ctr" defTabSz="457200" eaLnBrk="1" fontAlgn="auto" hangingPunct="1">
              <a:buClrTx/>
              <a:buSzTx/>
              <a:buFontTx/>
              <a:buNone/>
              <a:defRPr/>
            </a:pPr>
            <a:r>
              <a:rPr kumimoji="0" lang="zh-CN" altLang="en-US" sz="1400" b="1" kern="1200" cap="none" spc="0" normalizeH="0" baseline="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合成孕激素</a:t>
            </a:r>
            <a:endParaRPr kumimoji="0" lang="zh-CN" altLang="en-US" sz="1400" b="1" kern="1200" cap="none" spc="0" normalizeH="0" baseline="0" noProof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14389" name="组合 155"/>
          <p:cNvGrpSpPr/>
          <p:nvPr/>
        </p:nvGrpSpPr>
        <p:grpSpPr>
          <a:xfrm>
            <a:off x="547688" y="3833813"/>
            <a:ext cx="6313487" cy="947737"/>
            <a:chOff x="548245" y="5111169"/>
            <a:chExt cx="6312554" cy="1264152"/>
          </a:xfrm>
        </p:grpSpPr>
        <p:sp>
          <p:nvSpPr>
            <p:cNvPr id="51" name="圆角矩形 3"/>
            <p:cNvSpPr/>
            <p:nvPr/>
          </p:nvSpPr>
          <p:spPr>
            <a:xfrm>
              <a:off x="548245" y="5623707"/>
              <a:ext cx="1624578" cy="389445"/>
            </a:xfrm>
            <a:prstGeom prst="roundRect">
              <a:avLst/>
            </a:prstGeom>
            <a:solidFill>
              <a:srgbClr val="FC7A6C"/>
            </a:solidFill>
            <a:ln w="12700" cap="flat" cmpd="sng" algn="ctr">
              <a:noFill/>
              <a:prstDash val="solid"/>
              <a:miter lim="800000"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139700" h="139700"/>
            </a:sp3d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600" b="1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非口服给药</a:t>
              </a:r>
              <a:endParaRPr kumimoji="0" lang="zh-CN" altLang="en-US" sz="1600" b="1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3" name="圆角矩形 27"/>
            <p:cNvSpPr/>
            <p:nvPr/>
          </p:nvSpPr>
          <p:spPr>
            <a:xfrm>
              <a:off x="3205327" y="5168341"/>
              <a:ext cx="1826942" cy="285864"/>
            </a:xfrm>
            <a:prstGeom prst="roundRect">
              <a:avLst>
                <a:gd name="adj" fmla="val 10000"/>
              </a:avLst>
            </a:prstGeom>
            <a:solidFill>
              <a:srgbClr val="8064A2">
                <a:hueOff val="0"/>
                <a:satOff val="0"/>
                <a:lumOff val="0"/>
                <a:alphaOff val="0"/>
              </a:srgbClr>
            </a:solidFill>
            <a:ln w="381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55" name="圆角矩形 4"/>
            <p:cNvSpPr txBox="1"/>
            <p:nvPr/>
          </p:nvSpPr>
          <p:spPr>
            <a:xfrm>
              <a:off x="3232310" y="5111169"/>
              <a:ext cx="1787261" cy="417149"/>
            </a:xfrm>
            <a:prstGeom prst="rect">
              <a:avLst/>
            </a:prstGeom>
            <a:solidFill>
              <a:srgbClr val="FC7A6C"/>
            </a:solidFill>
            <a:ln>
              <a:noFill/>
            </a:ln>
            <a:effectLst/>
          </p:spPr>
          <p:txBody>
            <a:bodyPr lIns="24130" tIns="24130" rIns="24130" bIns="24130"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R="0" algn="ctr" defTabSz="457200" eaLnBrk="1" fontAlgn="auto" hangingPunct="1">
                <a:buClrTx/>
                <a:buSzTx/>
                <a:buFontTx/>
                <a:buNone/>
                <a:defRPr/>
              </a:pPr>
              <a:r>
                <a:rPr kumimoji="0" lang="zh-CN" altLang="en-US" sz="1400" b="1" kern="1200" cap="none" spc="0" normalizeH="0" baseline="0" noProof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经皮雌激素</a:t>
              </a:r>
              <a:endParaRPr kumimoji="0" lang="zh-CN" altLang="en-US" sz="1400" b="1" kern="1200" cap="none" spc="0" normalizeH="0" baseline="0" noProof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7" name="圆角矩形 27"/>
            <p:cNvSpPr/>
            <p:nvPr/>
          </p:nvSpPr>
          <p:spPr>
            <a:xfrm>
              <a:off x="3218025" y="6072518"/>
              <a:ext cx="1841228" cy="302803"/>
            </a:xfrm>
            <a:prstGeom prst="roundRect">
              <a:avLst>
                <a:gd name="adj" fmla="val 10000"/>
              </a:avLst>
            </a:prstGeom>
            <a:solidFill>
              <a:srgbClr val="FC7A6C"/>
            </a:solidFill>
            <a:ln w="381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78" name="圆角矩形 4"/>
            <p:cNvSpPr txBox="1"/>
            <p:nvPr/>
          </p:nvSpPr>
          <p:spPr>
            <a:xfrm>
              <a:off x="3218025" y="6131808"/>
              <a:ext cx="1826942" cy="171518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lIns="24130" tIns="24130" rIns="24130" bIns="24130"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R="0" algn="ctr" defTabSz="457200" eaLnBrk="1" fontAlgn="auto" hangingPunct="1">
                <a:buClrTx/>
                <a:buSzTx/>
                <a:buFontTx/>
                <a:buNone/>
                <a:defRPr/>
              </a:pPr>
              <a:r>
                <a:rPr kumimoji="0" lang="zh-CN" altLang="en-US" sz="1400" b="1" kern="1200" cap="none" spc="0" normalizeH="0" baseline="0" noProof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左炔诺孕酮宫内系统</a:t>
              </a:r>
              <a:endParaRPr kumimoji="0" lang="zh-CN" altLang="en-US" sz="1400" b="1" kern="1200" cap="none" spc="0" normalizeH="0" baseline="0" noProof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4399" name="直接连接符 41"/>
            <p:cNvCxnSpPr/>
            <p:nvPr/>
          </p:nvCxnSpPr>
          <p:spPr>
            <a:xfrm flipH="1">
              <a:off x="2740558" y="5321770"/>
              <a:ext cx="0" cy="897761"/>
            </a:xfrm>
            <a:prstGeom prst="line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4400" name="直接箭头连接符 4"/>
            <p:cNvCxnSpPr/>
            <p:nvPr/>
          </p:nvCxnSpPr>
          <p:spPr>
            <a:xfrm flipV="1">
              <a:off x="2727306" y="5321770"/>
              <a:ext cx="468001" cy="1"/>
            </a:xfrm>
            <a:prstGeom prst="straightConnector1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4401" name="直接箭头连接符 4"/>
            <p:cNvCxnSpPr/>
            <p:nvPr/>
          </p:nvCxnSpPr>
          <p:spPr>
            <a:xfrm flipV="1">
              <a:off x="2740558" y="6227355"/>
              <a:ext cx="468001" cy="1"/>
            </a:xfrm>
            <a:prstGeom prst="straightConnector1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4402" name="直接箭头连接符 4"/>
            <p:cNvCxnSpPr/>
            <p:nvPr/>
          </p:nvCxnSpPr>
          <p:spPr>
            <a:xfrm>
              <a:off x="2204669" y="5817438"/>
              <a:ext cx="1011161" cy="1"/>
            </a:xfrm>
            <a:prstGeom prst="straightConnector1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83" name="圆角矩形 27"/>
            <p:cNvSpPr/>
            <p:nvPr/>
          </p:nvSpPr>
          <p:spPr>
            <a:xfrm>
              <a:off x="3218025" y="5629958"/>
              <a:ext cx="1826942" cy="330331"/>
            </a:xfrm>
            <a:prstGeom prst="roundRect">
              <a:avLst>
                <a:gd name="adj" fmla="val 10000"/>
              </a:avLst>
            </a:prstGeom>
            <a:solidFill>
              <a:srgbClr val="FC7A6C"/>
            </a:solidFill>
            <a:ln w="38100" cap="flat" cmpd="sng" algn="ctr">
              <a:solidFill>
                <a:sysClr val="window" lastClr="FFFFFF">
                  <a:hueOff val="0"/>
                  <a:satOff val="0"/>
                  <a:lumOff val="0"/>
                  <a:alphaOff val="0"/>
                </a:sysClr>
              </a:solidFill>
              <a:prstDash val="solid"/>
            </a:ln>
            <a:effectLst>
              <a:outerShdw blurRad="40000" dist="20000" dir="5400000" rotWithShape="0">
                <a:srgbClr val="000000">
                  <a:alpha val="38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4" name="圆角矩形 4"/>
            <p:cNvSpPr txBox="1"/>
            <p:nvPr/>
          </p:nvSpPr>
          <p:spPr>
            <a:xfrm>
              <a:off x="3368815" y="5659603"/>
              <a:ext cx="1539647" cy="300686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lIns="24130" tIns="24130" rIns="24130" bIns="24130"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R="0" algn="ctr" defTabSz="457200" eaLnBrk="1" fontAlgn="auto" hangingPunct="1">
                <a:buClrTx/>
                <a:buSzTx/>
                <a:buFontTx/>
                <a:buNone/>
                <a:defRPr/>
              </a:pPr>
              <a:r>
                <a:rPr kumimoji="0" lang="zh-CN" altLang="en-US" sz="1400" b="1" kern="1200" cap="none" spc="0" normalizeH="0" baseline="0" noProof="1">
                  <a:solidFill>
                    <a:prstClr val="white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经阴道雌激素</a:t>
              </a:r>
              <a:endParaRPr kumimoji="0" lang="zh-CN" altLang="en-US" sz="1400" b="1" kern="1200" cap="none" spc="0" normalizeH="0" baseline="0" noProof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sp>
          <p:nvSpPr>
            <p:cNvPr id="85" name="圆角矩形 38"/>
            <p:cNvSpPr/>
            <p:nvPr/>
          </p:nvSpPr>
          <p:spPr>
            <a:xfrm>
              <a:off x="5490989" y="5197986"/>
              <a:ext cx="1369810" cy="323979"/>
            </a:xfrm>
            <a:prstGeom prst="roundRect">
              <a:avLst>
                <a:gd name="adj" fmla="val 7993"/>
              </a:avLst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雌二醇凝胶</a:t>
              </a:r>
              <a:endParaRPr kumimoji="0" lang="zh-CN" altLang="en-US" sz="12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4406" name="直接箭头连接符 4"/>
            <p:cNvCxnSpPr/>
            <p:nvPr/>
          </p:nvCxnSpPr>
          <p:spPr>
            <a:xfrm flipV="1">
              <a:off x="5015720" y="5374649"/>
              <a:ext cx="462589" cy="1"/>
            </a:xfrm>
            <a:prstGeom prst="straightConnector1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triangle" w="med" len="med"/>
            </a:ln>
          </p:spPr>
        </p:cxnSp>
        <p:sp>
          <p:nvSpPr>
            <p:cNvPr id="87" name="圆角矩形 38"/>
            <p:cNvSpPr/>
            <p:nvPr/>
          </p:nvSpPr>
          <p:spPr>
            <a:xfrm>
              <a:off x="5500513" y="5629958"/>
              <a:ext cx="1347588" cy="321861"/>
            </a:xfrm>
            <a:prstGeom prst="roundRect">
              <a:avLst>
                <a:gd name="adj" fmla="val 7993"/>
              </a:avLst>
            </a:prstGeom>
            <a:solidFill>
              <a:sysClr val="window" lastClr="FFFFFF"/>
            </a:solidFill>
            <a:ln w="25400" cap="flat" cmpd="sng" algn="ctr">
              <a:solidFill>
                <a:srgbClr val="8064A2"/>
              </a:solidFill>
              <a:prstDash val="solid"/>
            </a:ln>
            <a:effectLst/>
          </p:spPr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1200" cap="none" spc="0" normalizeH="0" baseline="0" noProof="1">
                  <a:ln>
                    <a:noFill/>
                  </a:ln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雌三醇乳膏</a:t>
              </a:r>
              <a:endParaRPr kumimoji="0" lang="zh-CN" altLang="en-US" sz="12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  <p:cxnSp>
          <p:nvCxnSpPr>
            <p:cNvPr id="14408" name="直接箭头连接符 4"/>
            <p:cNvCxnSpPr/>
            <p:nvPr/>
          </p:nvCxnSpPr>
          <p:spPr>
            <a:xfrm flipV="1">
              <a:off x="5037711" y="5805015"/>
              <a:ext cx="462589" cy="1"/>
            </a:xfrm>
            <a:prstGeom prst="straightConnector1">
              <a:avLst/>
            </a:prstGeom>
            <a:ln w="28575" cap="flat" cmpd="sng">
              <a:solidFill>
                <a:srgbClr val="8064A2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14390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9</a:t>
            </a:fld>
            <a:endParaRPr lang="en-US" altLang="en-US" sz="1200">
              <a:ea typeface="宋体" panose="02010600030101010101" pitchFamily="2" charset="-122"/>
            </a:endParaRPr>
          </a:p>
        </p:txBody>
      </p:sp>
      <p:cxnSp>
        <p:nvCxnSpPr>
          <p:cNvPr id="70" name="直接连接符 69"/>
          <p:cNvCxnSpPr/>
          <p:nvPr/>
        </p:nvCxnSpPr>
        <p:spPr bwMode="auto">
          <a:xfrm flipH="1">
            <a:off x="1831975" y="1585913"/>
            <a:ext cx="347663" cy="0"/>
          </a:xfrm>
          <a:prstGeom prst="line">
            <a:avLst/>
          </a:prstGeom>
          <a:ln w="28575">
            <a:solidFill>
              <a:srgbClr val="FC7A6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标题 1"/>
          <p:cNvSpPr txBox="1">
            <a:spLocks noChangeArrowheads="1"/>
          </p:cNvSpPr>
          <p:nvPr/>
        </p:nvSpPr>
        <p:spPr bwMode="auto">
          <a:xfrm>
            <a:off x="319088" y="128588"/>
            <a:ext cx="8505825" cy="45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MHT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具体方案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50" name="表格 49"/>
          <p:cNvGraphicFramePr>
            <a:graphicFrameLocks noGrp="1"/>
          </p:cNvGraphicFramePr>
          <p:nvPr/>
        </p:nvGraphicFramePr>
        <p:xfrm>
          <a:off x="377825" y="679450"/>
          <a:ext cx="8388351" cy="40798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49864"/>
                <a:gridCol w="3261089"/>
                <a:gridCol w="2403404"/>
                <a:gridCol w="1573994"/>
              </a:tblGrid>
              <a:tr h="404716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用药剂量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用药方法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适用人群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C00000"/>
                    </a:solidFill>
                  </a:tcPr>
                </a:tc>
              </a:tr>
              <a:tr h="121760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单孕激素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地屈孕酮</a:t>
                      </a:r>
                      <a:r>
                        <a:rPr lang="en-US" altLang="zh-TW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TW" altLang="zh-CN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0 mg～20 mg/d</a:t>
                      </a:r>
                      <a:r>
                        <a:rPr lang="zh-CN" altLang="en-US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TW" sz="1200" b="0" kern="120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或微粒化黄体酮200 mg～300 mg/d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TW" sz="1100" kern="12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或醋酸甲羟孕酮4 mg～6 mg/d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>
                        <a:lnSpc>
                          <a:spcPct val="150000"/>
                        </a:lnSpc>
                      </a:pPr>
                      <a:r>
                        <a:rPr lang="zh-TW" altLang="zh-CN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于月经或撤退性出血的第14 d起，</a:t>
                      </a:r>
                      <a:r>
                        <a:rPr lang="zh-CN" altLang="en-US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口服</a:t>
                      </a:r>
                      <a:r>
                        <a:rPr lang="zh-TW" altLang="zh-CN" sz="12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10～14 d。</a:t>
                      </a:r>
                      <a:endParaRPr lang="zh-CN" altLang="en-US" sz="1200" b="0" kern="1200">
                        <a:solidFill>
                          <a:schemeClr val="tx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绝经过渡期早期，调整卵巢功能衰退过程中的月经问题。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</a:tr>
              <a:tr h="493575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altLang="zh-CN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LNG-IUS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宫腔内放置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123934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单雌激素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戊酸雌二醇0.5 mg～2 mg/d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TW" sz="1100" kern="12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或17β-雌二醇1 mg～2 mg/d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TW" sz="1100" kern="12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或结合雌激素0.3 mg～0.625 mg/d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en-US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口服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适用于</a:t>
                      </a:r>
                      <a:r>
                        <a:rPr lang="zh-CN" altLang="zh-CN" sz="1200" b="1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子宫已切除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的妇女，通常连续应用。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</a:tr>
              <a:tr h="8400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半水合雌二醇贴（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1/2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～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）帖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/7 d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en-US" altLang="zh-CN" sz="1100" kern="1200"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或雌二醇凝胶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0.5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～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计量尺</a:t>
                      </a:r>
                      <a:r>
                        <a:rPr lang="zh-TW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/d</a:t>
                      </a:r>
                      <a:r>
                        <a:rPr lang="zh-CN" altLang="en-US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；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涂抹于手臂、大腿、臀部等皮肤（避开乳房和会阴）。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4" marR="91424" marT="34276" marB="34276" anchor="ctr">
                    <a:solidFill>
                      <a:srgbClr val="F4E0EC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5391" name="灯片编号占位符 2"/>
          <p:cNvSpPr txBox="1">
            <a:spLocks noGrp="1"/>
          </p:cNvSpPr>
          <p:nvPr>
            <p:ph type="sldNum" sz="quarter" idx="4"/>
          </p:nvPr>
        </p:nvSpPr>
        <p:spPr>
          <a:xfrm>
            <a:off x="8513763" y="4862513"/>
            <a:ext cx="706437" cy="273050"/>
          </a:xfrm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10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315913" y="695325"/>
          <a:ext cx="8521700" cy="410051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77408"/>
                <a:gridCol w="547753"/>
                <a:gridCol w="5254029"/>
                <a:gridCol w="1542510"/>
              </a:tblGrid>
              <a:tr h="334320">
                <a:tc gridSpan="2">
                  <a:txBody>
                    <a:bodyPr vert="horz" wrap="square"/>
                    <a:lstStyle/>
                    <a:p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C00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rgbClr val="4BACC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用法用量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C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适用人群</a:t>
                      </a:r>
                      <a:endParaRPr lang="zh-CN" altLang="en-US" sz="12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C00000"/>
                    </a:solidFill>
                  </a:tcPr>
                </a:tc>
              </a:tr>
              <a:tr h="669454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雌孕激素序贯补充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连续序贯</a:t>
                      </a:r>
                      <a:endParaRPr lang="zh-CN" altLang="en-US" sz="1200" b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雌二醇</a:t>
                      </a:r>
                      <a:r>
                        <a:rPr lang="zh-TW" altLang="zh-CN" sz="11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r>
                        <a:rPr lang="zh-CN" altLang="zh-CN" sz="1100" b="0" kern="1200">
                          <a:solidFill>
                            <a:schemeClr val="tx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雌二醇地屈孕酮片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(1/10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或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2/10) 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，共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；也可连续用口服或经皮雌激素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28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，后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～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14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加用孕激素。</a:t>
                      </a:r>
                      <a:endParaRPr lang="zh-CN" altLang="en-US" sz="8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适用于有完整子宫、围绝经期或绝经后仍希望有月经样出血的妇女。</a:t>
                      </a:r>
                      <a:endParaRPr lang="zh-CN" altLang="en-US" sz="9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</a:tr>
              <a:tr h="822978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12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周期序贯</a:t>
                      </a:r>
                      <a:endParaRPr lang="zh-CN" altLang="en-US" sz="1200" b="0">
                        <a:solidFill>
                          <a:schemeClr val="tx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戊酸雌二醇片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雌二醇环丙孕酮片，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，共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21d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；</a:t>
                      </a:r>
                      <a:endParaRPr lang="en-US" altLang="zh-CN" sz="1100" kern="1200">
                        <a:solidFill>
                          <a:schemeClr val="dk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也可采用连续用口服或经皮雌激素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～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25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，后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10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～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14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加用孕激素，然后停药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3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～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7 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，再开始下一周期。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874392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雌</a:t>
                      </a:r>
                      <a:r>
                        <a:rPr lang="zh-CN" altLang="en-US" sz="1400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孕激素连续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联合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rgbClr val="E6DC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每日雌激素（口服或经皮）加孕激素，连续给药；</a:t>
                      </a:r>
                      <a:endParaRPr lang="en-US" altLang="zh-CN" sz="1100" kern="1200">
                        <a:solidFill>
                          <a:schemeClr val="dk1"/>
                        </a:solidFill>
                        <a:effectLst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也可采用复方制剂如雌二醇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屈螺酮片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，连续给药。</a:t>
                      </a:r>
                      <a:endParaRPr lang="zh-CN" altLang="en-US" sz="8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适用于有完整子宫、绝经后不希望有月经样出血的妇女。</a:t>
                      </a:r>
                      <a:endParaRPr lang="zh-CN" altLang="en-US" sz="9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</a:tr>
              <a:tr h="320042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替勃龙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en-US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替勃龙</a:t>
                      </a:r>
                      <a:r>
                        <a:rPr lang="en-US" altLang="zh-CN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1.25mg-2.5mg</a:t>
                      </a:r>
                      <a:r>
                        <a:rPr lang="zh-CN" altLang="en-US" sz="11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，连续应用。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</a:tr>
              <a:tr h="1079328">
                <a:tc gridSpan="2">
                  <a:txBody>
                    <a:bodyPr vert="horz" wrap="square"/>
                    <a:lstStyle/>
                    <a:p>
                      <a:pPr algn="l"/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阴道</a:t>
                      </a:r>
                      <a:r>
                        <a:rPr lang="zh-CN" altLang="en-US" sz="1400" b="1" smtClean="0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局部刺激素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可使用雌三醇乳膏、普罗雌烯阴道胶囊或霜、结合雌激素软膏，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次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/d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，连续使用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周，症状缓解后改为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2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次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/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周。短期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(3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～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6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个月）局部应用雌激素阴道制剂，无需加用孕激素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[1+]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，但缺乏超过</a:t>
                      </a:r>
                      <a:r>
                        <a:rPr lang="zh-TW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1</a:t>
                      </a:r>
                      <a:r>
                        <a:rPr lang="zh-CN" altLang="zh-CN" sz="1100" kern="1200">
                          <a:solidFill>
                            <a:schemeClr val="dk1"/>
                          </a:solidFill>
                          <a:effectLst/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n-cs"/>
                        </a:rPr>
                        <a:t>年使用的安全性数据，长期使用者应监测子宫内膜。</a:t>
                      </a: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zh-CN" altLang="en-US" sz="110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43" marR="91443" marT="34287" marB="34287" anchor="ctr">
                    <a:solidFill>
                      <a:srgbClr val="F4E0EC"/>
                    </a:solidFill>
                  </a:tcPr>
                </a:tc>
              </a:tr>
            </a:tbl>
          </a:graphicData>
        </a:graphic>
      </p:graphicFrame>
      <p:sp>
        <p:nvSpPr>
          <p:cNvPr id="27681" name="标题 1"/>
          <p:cNvSpPr txBox="1">
            <a:spLocks noChangeArrowheads="1"/>
          </p:cNvSpPr>
          <p:nvPr/>
        </p:nvSpPr>
        <p:spPr bwMode="auto">
          <a:xfrm>
            <a:off x="315913" y="109538"/>
            <a:ext cx="8507413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MHT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具体方案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6418" name="灯片编号占位符 3"/>
          <p:cNvSpPr txBox="1">
            <a:spLocks noGrp="1"/>
          </p:cNvSpPr>
          <p:nvPr>
            <p:ph type="sldNum" sz="quarter" idx="4"/>
          </p:nvPr>
        </p:nvSpPr>
        <p:spPr>
          <a:xfrm>
            <a:off x="8513763" y="4862513"/>
            <a:ext cx="706437" cy="273050"/>
          </a:xfrm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11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60"/>
          <p:cNvGrpSpPr/>
          <p:nvPr/>
        </p:nvGrpSpPr>
        <p:grpSpPr>
          <a:xfrm>
            <a:off x="522288" y="4165600"/>
            <a:ext cx="3802062" cy="307975"/>
            <a:chOff x="838200" y="5811906"/>
            <a:chExt cx="3802040" cy="578510"/>
          </a:xfrm>
        </p:grpSpPr>
        <p:sp>
          <p:nvSpPr>
            <p:cNvPr id="41" name="矩形 40"/>
            <p:cNvSpPr/>
            <p:nvPr/>
          </p:nvSpPr>
          <p:spPr>
            <a:xfrm>
              <a:off x="838200" y="5922241"/>
              <a:ext cx="304798" cy="307146"/>
            </a:xfrm>
            <a:prstGeom prst="rect">
              <a:avLst/>
            </a:prstGeom>
            <a:solidFill>
              <a:schemeClr val="accent2"/>
            </a:solidFill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2057393" y="5928205"/>
              <a:ext cx="304798" cy="30714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43" name="矩形 42"/>
            <p:cNvSpPr/>
            <p:nvPr/>
          </p:nvSpPr>
          <p:spPr>
            <a:xfrm>
              <a:off x="3276586" y="5928205"/>
              <a:ext cx="304798" cy="30714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457" name="TextBox 43"/>
            <p:cNvSpPr txBox="1"/>
            <p:nvPr/>
          </p:nvSpPr>
          <p:spPr>
            <a:xfrm>
              <a:off x="1142998" y="5811906"/>
              <a:ext cx="1066794" cy="57851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defTabSz="914400" eaLnBrk="1" hangingPunct="1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雌激素</a:t>
              </a:r>
              <a:endPara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458" name="TextBox 44"/>
            <p:cNvSpPr txBox="1"/>
            <p:nvPr/>
          </p:nvSpPr>
          <p:spPr>
            <a:xfrm>
              <a:off x="2362191" y="5811906"/>
              <a:ext cx="1066794" cy="57851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defTabSz="914400" eaLnBrk="1" hangingPunct="1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孕激素</a:t>
              </a:r>
              <a:endPara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459" name="TextBox 45"/>
            <p:cNvSpPr txBox="1"/>
            <p:nvPr/>
          </p:nvSpPr>
          <p:spPr>
            <a:xfrm>
              <a:off x="3573446" y="5811906"/>
              <a:ext cx="1066794" cy="57851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defTabSz="914400" eaLnBrk="1" hangingPunct="1"/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</a:rPr>
                <a:t>停药</a:t>
              </a:r>
              <a:endPara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7411" name="矩形 67"/>
          <p:cNvSpPr/>
          <p:nvPr/>
        </p:nvSpPr>
        <p:spPr>
          <a:xfrm>
            <a:off x="0" y="4895850"/>
            <a:ext cx="5256213" cy="2476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defTabSz="914400" eaLnBrk="1" hangingPunct="1">
              <a:buNone/>
            </a:pPr>
            <a:r>
              <a:rPr lang="zh-CN" altLang="en-US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中华妇产科杂志</a:t>
            </a:r>
            <a:r>
              <a:rPr lang="en-US" altLang="zh-CN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 2013</a:t>
            </a:r>
            <a:r>
              <a:rPr lang="zh-CN" altLang="en-US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r>
              <a:rPr lang="en-US" altLang="zh-CN" sz="10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48(10):795-9.</a:t>
            </a:r>
            <a:endParaRPr lang="zh-CN" altLang="en-US" sz="10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8676" name="标题 1"/>
          <p:cNvSpPr txBox="1">
            <a:spLocks noChangeArrowheads="1"/>
          </p:cNvSpPr>
          <p:nvPr/>
        </p:nvSpPr>
        <p:spPr bwMode="auto">
          <a:xfrm>
            <a:off x="319088" y="127000"/>
            <a:ext cx="8505825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742950" lvl="1" indent="-28575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1143000" lvl="2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600200" lvl="3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2057400" lvl="4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MHT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具体方案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64" name="圆角矩形 63"/>
          <p:cNvSpPr/>
          <p:nvPr/>
        </p:nvSpPr>
        <p:spPr bwMode="auto">
          <a:xfrm>
            <a:off x="357188" y="939800"/>
            <a:ext cx="8535988" cy="1903413"/>
          </a:xfrm>
          <a:prstGeom prst="roundRect">
            <a:avLst>
              <a:gd name="adj" fmla="val 7665"/>
            </a:avLst>
          </a:prstGeom>
          <a:solidFill>
            <a:srgbClr val="F4E0EC"/>
          </a:solidFill>
          <a:ln>
            <a:solidFill>
              <a:schemeClr val="bg1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宋体" panose="02010600030101010101" pitchFamily="2" charset="-122"/>
              <a:cs typeface="+mn-cs"/>
            </a:endParaRPr>
          </a:p>
        </p:txBody>
      </p:sp>
      <p:grpSp>
        <p:nvGrpSpPr>
          <p:cNvPr id="17414" name="组合 83"/>
          <p:cNvGrpSpPr/>
          <p:nvPr/>
        </p:nvGrpSpPr>
        <p:grpSpPr>
          <a:xfrm>
            <a:off x="346075" y="1335088"/>
            <a:ext cx="8535988" cy="2695575"/>
            <a:chOff x="304800" y="1565370"/>
            <a:chExt cx="8535013" cy="3591646"/>
          </a:xfrm>
        </p:grpSpPr>
        <p:grpSp>
          <p:nvGrpSpPr>
            <p:cNvPr id="17427" name="组合 73"/>
            <p:cNvGrpSpPr/>
            <p:nvPr/>
          </p:nvGrpSpPr>
          <p:grpSpPr>
            <a:xfrm>
              <a:off x="304800" y="1565370"/>
              <a:ext cx="8535013" cy="3591646"/>
              <a:chOff x="304800" y="1565370"/>
              <a:chExt cx="8535013" cy="3591646"/>
            </a:xfrm>
          </p:grpSpPr>
          <p:sp>
            <p:nvSpPr>
              <p:cNvPr id="75" name="圆角矩形 62"/>
              <p:cNvSpPr/>
              <p:nvPr/>
            </p:nvSpPr>
            <p:spPr>
              <a:xfrm>
                <a:off x="304800" y="3765200"/>
                <a:ext cx="8535013" cy="1391816"/>
              </a:xfrm>
              <a:prstGeom prst="roundRect">
                <a:avLst/>
              </a:prstGeom>
              <a:solidFill>
                <a:srgbClr val="F4E0EC"/>
              </a:solidFill>
              <a:ln>
                <a:solidFill>
                  <a:schemeClr val="bg1"/>
                </a:solidFill>
              </a:ln>
            </p:spPr>
            <p:style>
              <a:lnRef idx="1">
                <a:schemeClr val="accent4"/>
              </a:lnRef>
              <a:fillRef idx="2">
                <a:schemeClr val="accent4"/>
              </a:fillRef>
              <a:effectRef idx="1">
                <a:schemeClr val="accent4"/>
              </a:effectRef>
              <a:fontRef idx="minor">
                <a:schemeClr val="dk1"/>
              </a:fontRef>
            </p:style>
            <p:txBody>
              <a:bodyPr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+mn-lt"/>
                  <a:ea typeface="宋体" panose="02010600030101010101" pitchFamily="2" charset="-122"/>
                  <a:cs typeface="+mn-cs"/>
                </a:endParaRPr>
              </a:p>
            </p:txBody>
          </p:sp>
          <p:grpSp>
            <p:nvGrpSpPr>
              <p:cNvPr id="17432" name="组合 64"/>
              <p:cNvGrpSpPr/>
              <p:nvPr/>
            </p:nvGrpSpPr>
            <p:grpSpPr>
              <a:xfrm>
                <a:off x="1415259" y="1565370"/>
                <a:ext cx="6984866" cy="3305479"/>
                <a:chOff x="1555935" y="3271710"/>
                <a:chExt cx="6984866" cy="3305479"/>
              </a:xfrm>
            </p:grpSpPr>
            <p:grpSp>
              <p:nvGrpSpPr>
                <p:cNvPr id="17433" name="组合 53"/>
                <p:cNvGrpSpPr/>
                <p:nvPr/>
              </p:nvGrpSpPr>
              <p:grpSpPr>
                <a:xfrm>
                  <a:off x="1555935" y="3271710"/>
                  <a:ext cx="6984866" cy="725313"/>
                  <a:chOff x="1732335" y="2668710"/>
                  <a:chExt cx="6984866" cy="725313"/>
                </a:xfrm>
              </p:grpSpPr>
              <p:sp>
                <p:nvSpPr>
                  <p:cNvPr id="16" name="矩形 15"/>
                  <p:cNvSpPr/>
                  <p:nvPr/>
                </p:nvSpPr>
                <p:spPr>
                  <a:xfrm>
                    <a:off x="6196539" y="2679285"/>
                    <a:ext cx="2520662" cy="363818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1">
                    <a:schemeClr val="accent2"/>
                  </a:lnRef>
                  <a:fillRef idx="3">
                    <a:schemeClr val="accent2"/>
                  </a:fillRef>
                  <a:effectRef idx="2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>
                    <a:defPPr>
                      <a:defRPr lang="en-US"/>
                    </a:defPPr>
                    <a:lvl1pPr marL="0" lvl="0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lvl="1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lvl="2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lvl="3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lvl="4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lvl="5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lvl="6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lvl="7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lvl="8" indent="0" algn="l" defTabSz="457200" rtl="0" eaLnBrk="0" fontAlgn="base" latinLnBrk="0" hangingPunct="0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white"/>
                      </a:solidFill>
                      <a:effectLst/>
                      <a:uLnTx/>
                      <a:uFillTx/>
                      <a:latin typeface="+mn-lt"/>
                      <a:ea typeface="宋体" panose="02010600030101010101" pitchFamily="2" charset="-122"/>
                      <a:cs typeface="+mn-cs"/>
                    </a:endParaRPr>
                  </a:p>
                </p:txBody>
              </p:sp>
              <p:grpSp>
                <p:nvGrpSpPr>
                  <p:cNvPr id="17451" name="组合 51"/>
                  <p:cNvGrpSpPr/>
                  <p:nvPr/>
                </p:nvGrpSpPr>
                <p:grpSpPr>
                  <a:xfrm>
                    <a:off x="1732335" y="2668710"/>
                    <a:ext cx="1791160" cy="725313"/>
                    <a:chOff x="1732335" y="2667735"/>
                    <a:chExt cx="1791160" cy="725313"/>
                  </a:xfrm>
                </p:grpSpPr>
                <p:sp>
                  <p:nvSpPr>
                    <p:cNvPr id="23" name="圆角矩形 22"/>
                    <p:cNvSpPr/>
                    <p:nvPr/>
                  </p:nvSpPr>
                  <p:spPr>
                    <a:xfrm>
                      <a:off x="1732999" y="2667735"/>
                      <a:ext cx="1790495" cy="725521"/>
                    </a:xfrm>
                    <a:prstGeom prst="roundRect">
                      <a:avLst/>
                    </a:prstGeom>
                    <a:noFill/>
                    <a:ln>
                      <a:solidFill>
                        <a:schemeClr val="bg1">
                          <a:lumMod val="65000"/>
                        </a:schemeClr>
                      </a:solidFill>
                    </a:ln>
                  </p:spPr>
                  <p:style>
                    <a:lnRef idx="2">
                      <a:schemeClr val="accent5">
                        <a:shade val="50000"/>
                      </a:schemeClr>
                    </a:lnRef>
                    <a:fillRef idx="1">
                      <a:schemeClr val="accent5"/>
                    </a:fillRef>
                    <a:effectRef idx="0">
                      <a:schemeClr val="accent5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p:txBody>
                </p:sp>
                <p:sp>
                  <p:nvSpPr>
                    <p:cNvPr id="17453" name="矩形 23"/>
                    <p:cNvSpPr/>
                    <p:nvPr/>
                  </p:nvSpPr>
                  <p:spPr>
                    <a:xfrm>
                      <a:off x="1934331" y="2821685"/>
                      <a:ext cx="1454242" cy="41027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9pPr>
                    </a:lstStyle>
                    <a:p>
                      <a:pPr algn="ctr" defTabSz="914400" eaLnBrk="1" hangingPunct="1"/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周期性序贯治疗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</p:grpSp>
            </p:grpSp>
            <p:grpSp>
              <p:nvGrpSpPr>
                <p:cNvPr id="17434" name="组合 56"/>
                <p:cNvGrpSpPr/>
                <p:nvPr/>
              </p:nvGrpSpPr>
              <p:grpSpPr>
                <a:xfrm>
                  <a:off x="1555936" y="4184400"/>
                  <a:ext cx="6978464" cy="741000"/>
                  <a:chOff x="1732336" y="3581400"/>
                  <a:chExt cx="6978464" cy="741000"/>
                </a:xfrm>
              </p:grpSpPr>
              <p:grpSp>
                <p:nvGrpSpPr>
                  <p:cNvPr id="17442" name="组合 54"/>
                  <p:cNvGrpSpPr/>
                  <p:nvPr/>
                </p:nvGrpSpPr>
                <p:grpSpPr>
                  <a:xfrm>
                    <a:off x="3529200" y="3581400"/>
                    <a:ext cx="5181600" cy="741000"/>
                    <a:chOff x="3529200" y="3581400"/>
                    <a:chExt cx="5181600" cy="741000"/>
                  </a:xfrm>
                </p:grpSpPr>
                <p:sp>
                  <p:nvSpPr>
                    <p:cNvPr id="10" name="矩形 9"/>
                    <p:cNvSpPr/>
                    <p:nvPr/>
                  </p:nvSpPr>
                  <p:spPr>
                    <a:xfrm>
                      <a:off x="3523495" y="3582486"/>
                      <a:ext cx="5187357" cy="359587"/>
                    </a:xfrm>
                    <a:prstGeom prst="rect">
                      <a:avLst/>
                    </a:prstGeom>
                    <a:solidFill>
                      <a:schemeClr val="accent2"/>
                    </a:solidFill>
                  </p:spPr>
                  <p:style>
                    <a:lnRef idx="1">
                      <a:schemeClr val="accent4"/>
                    </a:lnRef>
                    <a:fillRef idx="3">
                      <a:schemeClr val="accent4"/>
                    </a:fillRef>
                    <a:effectRef idx="2">
                      <a:schemeClr val="accent4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+mn-lt"/>
                        <a:ea typeface="宋体" panose="02010600030101010101" pitchFamily="2" charset="-122"/>
                        <a:cs typeface="+mn-cs"/>
                      </a:endParaRPr>
                    </a:p>
                  </p:txBody>
                </p:sp>
                <p:grpSp>
                  <p:nvGrpSpPr>
                    <p:cNvPr id="17447" name="组合 48"/>
                    <p:cNvGrpSpPr/>
                    <p:nvPr/>
                  </p:nvGrpSpPr>
                  <p:grpSpPr>
                    <a:xfrm>
                      <a:off x="3529200" y="3962400"/>
                      <a:ext cx="5181600" cy="360000"/>
                      <a:chOff x="3529200" y="4038600"/>
                      <a:chExt cx="5181600" cy="360000"/>
                    </a:xfrm>
                  </p:grpSpPr>
                  <p:sp>
                    <p:nvSpPr>
                      <p:cNvPr id="14" name="矩形 13"/>
                      <p:cNvSpPr/>
                      <p:nvPr/>
                    </p:nvSpPr>
                    <p:spPr>
                      <a:xfrm>
                        <a:off x="6196539" y="4039426"/>
                        <a:ext cx="2514313" cy="359587"/>
                      </a:xfrm>
                      <a:prstGeom prst="rect">
                        <a:avLst/>
                      </a:prstGeom>
                      <a:solidFill>
                        <a:schemeClr val="accent5">
                          <a:lumMod val="40000"/>
                          <a:lumOff val="60000"/>
                        </a:schemeClr>
                      </a:solidFill>
                    </p:spPr>
                    <p:style>
                      <a:lnRef idx="1">
                        <a:schemeClr val="accent6"/>
                      </a:lnRef>
                      <a:fillRef idx="3">
                        <a:schemeClr val="accent6"/>
                      </a:fillRef>
                      <a:effectRef idx="2">
                        <a:schemeClr val="accent6"/>
                      </a:effectRef>
                      <a:fontRef idx="minor">
                        <a:schemeClr val="lt1"/>
                      </a:fontRef>
                    </p:style>
                    <p:txBody>
                      <a:bodyPr anchor="ctr"/>
                      <a:lstStyle>
                        <a:defPPr>
                          <a:defRPr lang="en-US"/>
                        </a:defPPr>
                        <a:lvl1pPr marL="0" lvl="0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1pPr>
                        <a:lvl2pPr marL="457200" lvl="1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2pPr>
                        <a:lvl3pPr marL="914400" lvl="2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3pPr>
                        <a:lvl4pPr marL="1371600" lvl="3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4pPr>
                        <a:lvl5pPr marL="1828800" lvl="4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5pPr>
                        <a:lvl6pPr marL="2286000" lvl="5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6pPr>
                        <a:lvl7pPr marL="2743200" lvl="6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7pPr>
                        <a:lvl8pPr marL="3200400" lvl="7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8pPr>
                        <a:lvl9pPr marL="3657600" lvl="8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defRPr/>
                        </a:pPr>
                        <a:endPara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宋体" panose="02010600030101010101" pitchFamily="2" charset="-122"/>
                          <a:cs typeface="+mn-cs"/>
                        </a:endParaRPr>
                      </a:p>
                    </p:txBody>
                  </p:sp>
                  <p:sp>
                    <p:nvSpPr>
                      <p:cNvPr id="19" name="矩形 18"/>
                      <p:cNvSpPr/>
                      <p:nvPr/>
                    </p:nvSpPr>
                    <p:spPr>
                      <a:xfrm>
                        <a:off x="3523495" y="4039426"/>
                        <a:ext cx="2673045" cy="359587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1">
                        <a:schemeClr val="accent2"/>
                      </a:lnRef>
                      <a:fillRef idx="3">
                        <a:schemeClr val="accent2"/>
                      </a:fillRef>
                      <a:effectRef idx="2">
                        <a:schemeClr val="accent2"/>
                      </a:effectRef>
                      <a:fontRef idx="minor">
                        <a:schemeClr val="lt1"/>
                      </a:fontRef>
                    </p:style>
                    <p:txBody>
                      <a:bodyPr anchor="ctr"/>
                      <a:lstStyle>
                        <a:defPPr>
                          <a:defRPr lang="en-US"/>
                        </a:defPPr>
                        <a:lvl1pPr marL="0" lvl="0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1pPr>
                        <a:lvl2pPr marL="457200" lvl="1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2pPr>
                        <a:lvl3pPr marL="914400" lvl="2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3pPr>
                        <a:lvl4pPr marL="1371600" lvl="3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4pPr>
                        <a:lvl5pPr marL="1828800" lvl="4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5pPr>
                        <a:lvl6pPr marL="2286000" lvl="5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6pPr>
                        <a:lvl7pPr marL="2743200" lvl="6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7pPr>
                        <a:lvl8pPr marL="3200400" lvl="7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8pPr>
                        <a:lvl9pPr marL="3657600" lvl="8" indent="0" algn="l" defTabSz="457200" rtl="0" eaLnBrk="0" fontAlgn="base" latinLnBrk="0" hangingPunct="0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None/>
                          <a:defRPr b="0" i="0" u="none" kern="1200" baseline="0">
                            <a:solidFill>
                              <a:srgbClr val="FFFFFF"/>
                            </a:solidFill>
                            <a:latin typeface="Calibri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auto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defRPr/>
                        </a:pPr>
                        <a:endParaRPr kumimoji="0" lang="zh-CN" altLang="en-US" sz="18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宋体" panose="02010600030101010101" pitchFamily="2" charset="-122"/>
                          <a:cs typeface="+mn-cs"/>
                        </a:endParaRPr>
                      </a:p>
                    </p:txBody>
                  </p:sp>
                </p:grpSp>
              </p:grpSp>
              <p:grpSp>
                <p:nvGrpSpPr>
                  <p:cNvPr id="17443" name="组合 55"/>
                  <p:cNvGrpSpPr/>
                  <p:nvPr/>
                </p:nvGrpSpPr>
                <p:grpSpPr>
                  <a:xfrm>
                    <a:off x="1732336" y="3592412"/>
                    <a:ext cx="1791159" cy="718964"/>
                    <a:chOff x="1732336" y="3581912"/>
                    <a:chExt cx="1791159" cy="718964"/>
                  </a:xfrm>
                </p:grpSpPr>
                <p:sp>
                  <p:nvSpPr>
                    <p:cNvPr id="25" name="圆角矩形 24"/>
                    <p:cNvSpPr/>
                    <p:nvPr/>
                  </p:nvSpPr>
                  <p:spPr>
                    <a:xfrm>
                      <a:off x="1732999" y="3582561"/>
                      <a:ext cx="1790495" cy="719175"/>
                    </a:xfrm>
                    <a:prstGeom prst="roundRect">
                      <a:avLst/>
                    </a:prstGeom>
                    <a:noFill/>
                    <a:ln>
                      <a:solidFill>
                        <a:schemeClr val="bg1">
                          <a:lumMod val="65000"/>
                        </a:schemeClr>
                      </a:solidFill>
                    </a:ln>
                  </p:spPr>
                  <p:style>
                    <a:lnRef idx="2">
                      <a:schemeClr val="accent5">
                        <a:shade val="50000"/>
                      </a:schemeClr>
                    </a:lnRef>
                    <a:fillRef idx="1">
                      <a:schemeClr val="accent5"/>
                    </a:fillRef>
                    <a:effectRef idx="0">
                      <a:schemeClr val="accent5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p:txBody>
                </p:sp>
                <p:sp>
                  <p:nvSpPr>
                    <p:cNvPr id="17445" name="矩形 26"/>
                    <p:cNvSpPr/>
                    <p:nvPr/>
                  </p:nvSpPr>
                  <p:spPr>
                    <a:xfrm>
                      <a:off x="1934331" y="3756495"/>
                      <a:ext cx="1454242" cy="41027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9pPr>
                    </a:lstStyle>
                    <a:p>
                      <a:pPr algn="ctr" defTabSz="914400" eaLnBrk="1" hangingPunct="1"/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连续性序贯治疗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</p:grpSp>
            </p:grpSp>
            <p:grpSp>
              <p:nvGrpSpPr>
                <p:cNvPr id="17435" name="组合 59"/>
                <p:cNvGrpSpPr/>
                <p:nvPr/>
              </p:nvGrpSpPr>
              <p:grpSpPr>
                <a:xfrm>
                  <a:off x="1555935" y="5856637"/>
                  <a:ext cx="6967406" cy="720552"/>
                  <a:chOff x="1732335" y="5253637"/>
                  <a:chExt cx="6967406" cy="720552"/>
                </a:xfrm>
              </p:grpSpPr>
              <p:grpSp>
                <p:nvGrpSpPr>
                  <p:cNvPr id="17436" name="组合 57"/>
                  <p:cNvGrpSpPr/>
                  <p:nvPr/>
                </p:nvGrpSpPr>
                <p:grpSpPr>
                  <a:xfrm>
                    <a:off x="3517145" y="5253637"/>
                    <a:ext cx="5182596" cy="720552"/>
                    <a:chOff x="3517145" y="5302237"/>
                    <a:chExt cx="5182596" cy="720552"/>
                  </a:xfrm>
                </p:grpSpPr>
                <p:sp>
                  <p:nvSpPr>
                    <p:cNvPr id="11" name="矩形 10"/>
                    <p:cNvSpPr/>
                    <p:nvPr/>
                  </p:nvSpPr>
                  <p:spPr>
                    <a:xfrm>
                      <a:off x="3517145" y="5302110"/>
                      <a:ext cx="5182596" cy="361702"/>
                    </a:xfrm>
                    <a:prstGeom prst="rect">
                      <a:avLst/>
                    </a:prstGeom>
                    <a:solidFill>
                      <a:schemeClr val="accent2"/>
                    </a:solidFill>
                  </p:spPr>
                  <p:style>
                    <a:lnRef idx="1">
                      <a:schemeClr val="accent4"/>
                    </a:lnRef>
                    <a:fillRef idx="3">
                      <a:schemeClr val="accent4"/>
                    </a:fillRef>
                    <a:effectRef idx="2">
                      <a:schemeClr val="accent4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+mn-lt"/>
                        <a:ea typeface="宋体" panose="02010600030101010101" pitchFamily="2" charset="-122"/>
                        <a:cs typeface="+mn-cs"/>
                      </a:endParaRPr>
                    </a:p>
                  </p:txBody>
                </p:sp>
                <p:sp>
                  <p:nvSpPr>
                    <p:cNvPr id="15" name="矩形 14"/>
                    <p:cNvSpPr/>
                    <p:nvPr/>
                  </p:nvSpPr>
                  <p:spPr>
                    <a:xfrm>
                      <a:off x="3517145" y="5663813"/>
                      <a:ext cx="5182596" cy="359588"/>
                    </a:xfrm>
                    <a:prstGeom prst="rect">
                      <a:avLst/>
                    </a:prstGeom>
                    <a:solidFill>
                      <a:schemeClr val="accent5">
                        <a:lumMod val="40000"/>
                        <a:lumOff val="60000"/>
                      </a:schemeClr>
                    </a:solidFill>
                  </p:spPr>
                  <p:style>
                    <a:lnRef idx="1">
                      <a:schemeClr val="accent6"/>
                    </a:lnRef>
                    <a:fillRef idx="3">
                      <a:schemeClr val="accent6"/>
                    </a:fillRef>
                    <a:effectRef idx="2">
                      <a:schemeClr val="accent6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+mn-lt"/>
                        <a:ea typeface="宋体" panose="02010600030101010101" pitchFamily="2" charset="-122"/>
                        <a:cs typeface="+mn-cs"/>
                      </a:endParaRPr>
                    </a:p>
                  </p:txBody>
                </p:sp>
              </p:grpSp>
              <p:grpSp>
                <p:nvGrpSpPr>
                  <p:cNvPr id="17437" name="组合 58"/>
                  <p:cNvGrpSpPr/>
                  <p:nvPr/>
                </p:nvGrpSpPr>
                <p:grpSpPr>
                  <a:xfrm>
                    <a:off x="1732335" y="5253637"/>
                    <a:ext cx="1784810" cy="720551"/>
                    <a:chOff x="1732335" y="5205037"/>
                    <a:chExt cx="1784810" cy="720551"/>
                  </a:xfrm>
                </p:grpSpPr>
                <p:sp>
                  <p:nvSpPr>
                    <p:cNvPr id="29" name="圆角矩形 28"/>
                    <p:cNvSpPr/>
                    <p:nvPr/>
                  </p:nvSpPr>
                  <p:spPr>
                    <a:xfrm>
                      <a:off x="1732999" y="5204910"/>
                      <a:ext cx="1784146" cy="721290"/>
                    </a:xfrm>
                    <a:prstGeom prst="roundRect">
                      <a:avLst/>
                    </a:prstGeom>
                    <a:noFill/>
                    <a:ln>
                      <a:solidFill>
                        <a:schemeClr val="bg1">
                          <a:lumMod val="65000"/>
                        </a:schemeClr>
                      </a:solidFill>
                    </a:ln>
                  </p:spPr>
                  <p:style>
                    <a:lnRef idx="2">
                      <a:schemeClr val="accent5">
                        <a:shade val="50000"/>
                      </a:schemeClr>
                    </a:lnRef>
                    <a:fillRef idx="1">
                      <a:schemeClr val="accent5"/>
                    </a:fillRef>
                    <a:effectRef idx="0">
                      <a:schemeClr val="accent5"/>
                    </a:effectRef>
                    <a:fontRef idx="minor">
                      <a:schemeClr val="lt1"/>
                    </a:fontRef>
                  </p:style>
                  <p:txBody>
                    <a:bodyPr anchor="ctr"/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rgbClr val="FFFFFF"/>
                          </a:solidFill>
                          <a:latin typeface="Calibri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zh-CN" altLang="en-US" sz="18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prstClr val="white"/>
                        </a:solidFill>
                        <a:effectLst/>
                        <a:uLnTx/>
                        <a:uFillTx/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n-cs"/>
                      </a:endParaRPr>
                    </a:p>
                  </p:txBody>
                </p:sp>
                <p:sp>
                  <p:nvSpPr>
                    <p:cNvPr id="17439" name="矩形 29"/>
                    <p:cNvSpPr/>
                    <p:nvPr/>
                  </p:nvSpPr>
                  <p:spPr>
                    <a:xfrm>
                      <a:off x="1934331" y="5381208"/>
                      <a:ext cx="1454242" cy="41027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en-US"/>
                      </a:defPPr>
                      <a:lvl1pPr marL="0" lvl="0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1pPr>
                      <a:lvl2pPr marL="457200" lvl="1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2pPr>
                      <a:lvl3pPr marL="914400" lvl="2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3pPr>
                      <a:lvl4pPr marL="1371600" lvl="3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4pPr>
                      <a:lvl5pPr marL="1828800" lvl="4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5pPr>
                      <a:lvl6pPr marL="2286000" lvl="5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6pPr>
                      <a:lvl7pPr marL="2743200" lvl="6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7pPr>
                      <a:lvl8pPr marL="3200400" lvl="7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8pPr>
                      <a:lvl9pPr marL="3657600" lvl="8" indent="0" algn="l" defTabSz="4572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  <a:defRPr b="0" i="0" u="none" kern="1200" baseline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+mn-ea"/>
                          <a:cs typeface="+mn-cs"/>
                        </a:defRPr>
                      </a:lvl9pPr>
                    </a:lstStyle>
                    <a:p>
                      <a:pPr algn="ctr" defTabSz="914400" eaLnBrk="1" hangingPunct="1"/>
                      <a:r>
                        <a:rPr lang="zh-CN" altLang="en-US" sz="1400" b="1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连续性联合用药</a:t>
                      </a:r>
                      <a:endParaRPr lang="zh-CN" altLang="en-US" sz="1400" b="1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p:txBody>
                </p:sp>
              </p:grpSp>
            </p:grpSp>
          </p:grpSp>
        </p:grpSp>
        <p:sp>
          <p:nvSpPr>
            <p:cNvPr id="67" name="矩形 66"/>
            <p:cNvSpPr/>
            <p:nvPr/>
          </p:nvSpPr>
          <p:spPr>
            <a:xfrm>
              <a:off x="3215942" y="1935533"/>
              <a:ext cx="5182596" cy="35958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66" name="矩形 65"/>
            <p:cNvSpPr/>
            <p:nvPr/>
          </p:nvSpPr>
          <p:spPr>
            <a:xfrm>
              <a:off x="4439766" y="1935533"/>
              <a:ext cx="2665108" cy="359588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3215942" y="1575945"/>
              <a:ext cx="3887344" cy="359588"/>
            </a:xfrm>
            <a:prstGeom prst="rect">
              <a:avLst/>
            </a:prstGeom>
            <a:solidFill>
              <a:schemeClr val="accent2"/>
            </a:solidFill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7415" name="TextBox 36"/>
          <p:cNvSpPr txBox="1"/>
          <p:nvPr/>
        </p:nvSpPr>
        <p:spPr>
          <a:xfrm>
            <a:off x="574675" y="3006725"/>
            <a:ext cx="604838" cy="1077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defTabSz="914400" eaLnBrk="1" hangingPunct="1"/>
            <a:r>
              <a:rPr lang="en-US" altLang="en-US" sz="1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雌孕激素连续联合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5" name="表格 34"/>
          <p:cNvGraphicFramePr>
            <a:graphicFrameLocks noGrp="1"/>
          </p:cNvGraphicFramePr>
          <p:nvPr/>
        </p:nvGraphicFramePr>
        <p:xfrm>
          <a:off x="3054350" y="993775"/>
          <a:ext cx="6299200" cy="285750"/>
        </p:xfrm>
        <a:graphic>
          <a:graphicData uri="http://schemas.openxmlformats.org/drawingml/2006/table">
            <a:tbl>
              <a:tblPr firstRow="1" bandRow="1"/>
              <a:tblGrid>
                <a:gridCol w="1259840"/>
                <a:gridCol w="1259840"/>
                <a:gridCol w="1259840"/>
                <a:gridCol w="1259840"/>
                <a:gridCol w="1259840"/>
              </a:tblGrid>
              <a:tr h="285750">
                <a:tc>
                  <a:txBody>
                    <a:bodyPr vert="horz" wrap="square"/>
                    <a:lstStyle/>
                    <a:p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34335" marB="343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7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34335" marB="343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14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34335" marB="343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21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34335" marB="343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28</a:t>
                      </a:r>
                      <a:r>
                        <a:rPr lang="zh-CN" altLang="en-US" sz="1400" b="1">
                          <a:solidFill>
                            <a:srgbClr val="C0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天</a:t>
                      </a:r>
                      <a:endParaRPr lang="zh-CN" altLang="en-US" sz="1400" b="1">
                        <a:solidFill>
                          <a:srgbClr val="C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91428" marR="91428" marT="34335" marB="343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7422" name="TextBox 36"/>
          <p:cNvSpPr txBox="1"/>
          <p:nvPr/>
        </p:nvSpPr>
        <p:spPr>
          <a:xfrm>
            <a:off x="574675" y="1385888"/>
            <a:ext cx="711200" cy="1076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defTabSz="914400" eaLnBrk="1" hangingPunct="1"/>
            <a:r>
              <a:rPr lang="en-US" altLang="en-US" sz="1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雌孕激素序贯方案</a:t>
            </a:r>
            <a:endParaRPr lang="zh-CN" altLang="en-US" sz="16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32" name="直接连接符 31"/>
          <p:cNvCxnSpPr/>
          <p:nvPr/>
        </p:nvCxnSpPr>
        <p:spPr>
          <a:xfrm flipH="1">
            <a:off x="4481513" y="1293813"/>
            <a:ext cx="0" cy="2736850"/>
          </a:xfrm>
          <a:prstGeom prst="line">
            <a:avLst/>
          </a:prstGeom>
          <a:ln w="38100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 flipH="1">
            <a:off x="5926138" y="1273175"/>
            <a:ext cx="0" cy="2736850"/>
          </a:xfrm>
          <a:prstGeom prst="line">
            <a:avLst/>
          </a:prstGeom>
          <a:ln w="38100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flipH="1">
            <a:off x="7150100" y="1273175"/>
            <a:ext cx="0" cy="2757488"/>
          </a:xfrm>
          <a:prstGeom prst="line">
            <a:avLst/>
          </a:prstGeom>
          <a:ln w="38100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26" name="灯片编号占位符 1"/>
          <p:cNvSpPr txBox="1">
            <a:spLocks noGrp="1"/>
          </p:cNvSpPr>
          <p:nvPr>
            <p:ph type="sldNum" sz="quarter" idx="4"/>
          </p:nvPr>
        </p:nvSpPr>
        <p:spPr>
          <a:xfrm>
            <a:off x="8513763" y="4862513"/>
            <a:ext cx="706437" cy="273050"/>
          </a:xfrm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12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617538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总体诊疗流程</a:t>
            </a:r>
            <a:endParaRPr lang="zh-CN" altLang="en-US" sz="2400"/>
          </a:p>
        </p:txBody>
      </p:sp>
      <p:sp>
        <p:nvSpPr>
          <p:cNvPr id="18435" name="文本框 3"/>
          <p:cNvSpPr txBox="1"/>
          <p:nvPr/>
        </p:nvSpPr>
        <p:spPr>
          <a:xfrm>
            <a:off x="61913" y="4902200"/>
            <a:ext cx="5619750" cy="23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436" name="officeArt object" descr="officeArt object"/>
          <p:cNvGrpSpPr/>
          <p:nvPr/>
        </p:nvGrpSpPr>
        <p:grpSpPr>
          <a:xfrm>
            <a:off x="2205038" y="779463"/>
            <a:ext cx="5086350" cy="3778250"/>
            <a:chOff x="-2" y="-1"/>
            <a:chExt cx="5086356" cy="5038732"/>
          </a:xfrm>
        </p:grpSpPr>
        <p:cxnSp>
          <p:nvCxnSpPr>
            <p:cNvPr id="18438" name="Shape 1073741826"/>
            <p:cNvCxnSpPr/>
            <p:nvPr/>
          </p:nvCxnSpPr>
          <p:spPr>
            <a:xfrm>
              <a:off x="2659374" y="859288"/>
              <a:ext cx="409" cy="28423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39" name="Shape 1073741827"/>
            <p:cNvCxnSpPr/>
            <p:nvPr/>
          </p:nvCxnSpPr>
          <p:spPr>
            <a:xfrm>
              <a:off x="1384056" y="3067798"/>
              <a:ext cx="2705879" cy="56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8440" name="Group 1073741830"/>
            <p:cNvGrpSpPr/>
            <p:nvPr/>
          </p:nvGrpSpPr>
          <p:grpSpPr>
            <a:xfrm>
              <a:off x="2892996" y="3321040"/>
              <a:ext cx="2193358" cy="413992"/>
              <a:chOff x="0" y="-1"/>
              <a:chExt cx="2193357" cy="413991"/>
            </a:xfrm>
          </p:grpSpPr>
          <p:sp>
            <p:nvSpPr>
              <p:cNvPr id="18509" name="Shape 1073741828"/>
              <p:cNvSpPr/>
              <p:nvPr/>
            </p:nvSpPr>
            <p:spPr>
              <a:xfrm>
                <a:off x="-570" y="13"/>
                <a:ext cx="2193927" cy="414338"/>
              </a:xfrm>
              <a:prstGeom prst="roundRect">
                <a:avLst>
                  <a:gd name="adj" fmla="val 0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26" name="Shape 1073741829"/>
              <p:cNvSpPr txBox="1"/>
              <p:nvPr/>
            </p:nvSpPr>
            <p:spPr>
              <a:xfrm>
                <a:off x="-570" y="710"/>
                <a:ext cx="2193927" cy="41283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非</a:t>
                </a:r>
                <a:r>
                  <a:rPr kumimoji="0" lang="en-US" altLang="zh-TW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MHT</a:t>
                </a:r>
                <a:r>
                  <a:rPr kumimoji="0" lang="zh-TW" altLang="en-US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治疗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41" name="Group 1073741833"/>
            <p:cNvGrpSpPr/>
            <p:nvPr/>
          </p:nvGrpSpPr>
          <p:grpSpPr>
            <a:xfrm>
              <a:off x="81932" y="3321041"/>
              <a:ext cx="2413173" cy="402807"/>
              <a:chOff x="-1" y="-1"/>
              <a:chExt cx="2413171" cy="402806"/>
            </a:xfrm>
          </p:grpSpPr>
          <p:sp>
            <p:nvSpPr>
              <p:cNvPr id="18507" name="Shape 1073741831"/>
              <p:cNvSpPr/>
              <p:nvPr/>
            </p:nvSpPr>
            <p:spPr>
              <a:xfrm>
                <a:off x="615" y="12"/>
                <a:ext cx="2413001" cy="403225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24" name="Shape 1073741832"/>
              <p:cNvSpPr txBox="1"/>
              <p:nvPr/>
            </p:nvSpPr>
            <p:spPr>
              <a:xfrm>
                <a:off x="18077" y="19763"/>
                <a:ext cx="2378076" cy="36414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MHT</a:t>
                </a:r>
                <a:r>
                  <a:rPr kumimoji="0" lang="zh-TW" altLang="en-US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：个体化方案</a:t>
                </a:r>
                <a:endParaRPr kumimoji="0" lang="zh-CN" altLang="en-US" sz="1100" b="1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42" name="Group 1073741836"/>
            <p:cNvGrpSpPr/>
            <p:nvPr/>
          </p:nvGrpSpPr>
          <p:grpSpPr>
            <a:xfrm>
              <a:off x="115943" y="2068912"/>
              <a:ext cx="4839642" cy="309851"/>
              <a:chOff x="-2" y="-1"/>
              <a:chExt cx="4839640" cy="309850"/>
            </a:xfrm>
          </p:grpSpPr>
          <p:sp>
            <p:nvSpPr>
              <p:cNvPr id="18505" name="Shape 1073741834"/>
              <p:cNvSpPr/>
              <p:nvPr/>
            </p:nvSpPr>
            <p:spPr>
              <a:xfrm>
                <a:off x="-60" y="-398"/>
                <a:ext cx="4840292" cy="309561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22" name="Shape 1073741835"/>
              <p:cNvSpPr txBox="1"/>
              <p:nvPr/>
            </p:nvSpPr>
            <p:spPr>
              <a:xfrm>
                <a:off x="14228" y="14326"/>
                <a:ext cx="4811716" cy="27945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indent="2294890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200" b="1" kern="1200" cap="none" spc="0" normalizeH="0" baseline="0" noProof="0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医学处理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8443" name="Shape 1073741837"/>
            <p:cNvCxnSpPr/>
            <p:nvPr/>
          </p:nvCxnSpPr>
          <p:spPr>
            <a:xfrm>
              <a:off x="2677143" y="1935690"/>
              <a:ext cx="510" cy="1505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44" name="Shape 1073741838"/>
            <p:cNvCxnSpPr/>
            <p:nvPr/>
          </p:nvCxnSpPr>
          <p:spPr>
            <a:xfrm>
              <a:off x="1431166" y="3089498"/>
              <a:ext cx="409" cy="20000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45" name="Shape 1073741839"/>
            <p:cNvCxnSpPr/>
            <p:nvPr/>
          </p:nvCxnSpPr>
          <p:spPr>
            <a:xfrm>
              <a:off x="4090440" y="3117687"/>
              <a:ext cx="409" cy="19989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8446" name="Group 1073741842"/>
            <p:cNvGrpSpPr/>
            <p:nvPr/>
          </p:nvGrpSpPr>
          <p:grpSpPr>
            <a:xfrm>
              <a:off x="1269021" y="1651460"/>
              <a:ext cx="2840919" cy="284236"/>
              <a:chOff x="-2" y="-1"/>
              <a:chExt cx="2840918" cy="284235"/>
            </a:xfrm>
          </p:grpSpPr>
          <p:sp>
            <p:nvSpPr>
              <p:cNvPr id="18503" name="Shape 1073741840"/>
              <p:cNvSpPr/>
              <p:nvPr/>
            </p:nvSpPr>
            <p:spPr>
              <a:xfrm>
                <a:off x="-612" y="-460"/>
                <a:ext cx="2841627" cy="284162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20" name="Shape 1073741841"/>
              <p:cNvSpPr txBox="1"/>
              <p:nvPr/>
            </p:nvSpPr>
            <p:spPr>
              <a:xfrm>
                <a:off x="12088" y="14706"/>
                <a:ext cx="2816227" cy="25405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判断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MHT</a:t>
                </a: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适应证、禁忌证及慎用情况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47" name="Group 1073741846"/>
            <p:cNvGrpSpPr/>
            <p:nvPr/>
          </p:nvGrpSpPr>
          <p:grpSpPr>
            <a:xfrm>
              <a:off x="755482" y="859285"/>
              <a:ext cx="3661991" cy="150121"/>
              <a:chOff x="-1" y="-1"/>
              <a:chExt cx="3661991" cy="150119"/>
            </a:xfrm>
          </p:grpSpPr>
          <p:cxnSp>
            <p:nvCxnSpPr>
              <p:cNvPr id="18500" name="Shape 1073741843"/>
              <p:cNvCxnSpPr/>
              <p:nvPr/>
            </p:nvCxnSpPr>
            <p:spPr>
              <a:xfrm>
                <a:off x="3661987" y="-1"/>
                <a:ext cx="3" cy="150118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8501" name="Shape 1073741844"/>
              <p:cNvCxnSpPr/>
              <p:nvPr/>
            </p:nvCxnSpPr>
            <p:spPr>
              <a:xfrm flipH="1">
                <a:off x="-1" y="-1"/>
                <a:ext cx="3" cy="150118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8502" name="Shape 1073741845"/>
              <p:cNvCxnSpPr/>
              <p:nvPr/>
            </p:nvCxnSpPr>
            <p:spPr>
              <a:xfrm>
                <a:off x="0" y="150115"/>
                <a:ext cx="3661990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</p:grpSp>
        <p:grpSp>
          <p:nvGrpSpPr>
            <p:cNvPr id="18448" name="Group 1073741849"/>
            <p:cNvGrpSpPr/>
            <p:nvPr/>
          </p:nvGrpSpPr>
          <p:grpSpPr>
            <a:xfrm>
              <a:off x="52996" y="-1"/>
              <a:ext cx="4903095" cy="300567"/>
              <a:chOff x="-1" y="-1"/>
              <a:chExt cx="4903094" cy="300566"/>
            </a:xfrm>
          </p:grpSpPr>
          <p:sp>
            <p:nvSpPr>
              <p:cNvPr id="18498" name="Shape 1073741847"/>
              <p:cNvSpPr/>
              <p:nvPr/>
            </p:nvSpPr>
            <p:spPr>
              <a:xfrm>
                <a:off x="-612" y="-1"/>
                <a:ext cx="4903793" cy="300037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5" name="Shape 1073741848"/>
              <p:cNvSpPr txBox="1"/>
              <p:nvPr/>
            </p:nvSpPr>
            <p:spPr>
              <a:xfrm>
                <a:off x="12088" y="14818"/>
                <a:ext cx="4878393" cy="27522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200" b="1" kern="1200" cap="none" spc="0" normalizeH="0" baseline="0" noProof="0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绝经门诊患者初诊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49" name="Group 1073741866"/>
            <p:cNvGrpSpPr/>
            <p:nvPr/>
          </p:nvGrpSpPr>
          <p:grpSpPr>
            <a:xfrm>
              <a:off x="52992" y="300557"/>
              <a:ext cx="4903103" cy="601356"/>
              <a:chOff x="-4" y="-2"/>
              <a:chExt cx="4903102" cy="601356"/>
            </a:xfrm>
          </p:grpSpPr>
          <p:cxnSp>
            <p:nvCxnSpPr>
              <p:cNvPr id="18482" name="Shape 1073741850"/>
              <p:cNvCxnSpPr/>
              <p:nvPr/>
            </p:nvCxnSpPr>
            <p:spPr>
              <a:xfrm>
                <a:off x="741086" y="150336"/>
                <a:ext cx="3662182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grpSp>
            <p:nvGrpSpPr>
              <p:cNvPr id="18483" name="Group 1073741853"/>
              <p:cNvGrpSpPr/>
              <p:nvPr/>
            </p:nvGrpSpPr>
            <p:grpSpPr>
              <a:xfrm>
                <a:off x="-4" y="300672"/>
                <a:ext cx="1482182" cy="300682"/>
                <a:chOff x="-1" y="-1"/>
                <a:chExt cx="1482180" cy="300680"/>
              </a:xfrm>
            </p:grpSpPr>
            <p:sp>
              <p:nvSpPr>
                <p:cNvPr id="18496" name="Shape 1073741851"/>
                <p:cNvSpPr/>
                <p:nvPr/>
              </p:nvSpPr>
              <p:spPr>
                <a:xfrm>
                  <a:off x="-608" y="-1158"/>
                  <a:ext cx="1482725" cy="301624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CCFFFF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13" name="Shape 1073741852"/>
                <p:cNvSpPr txBox="1"/>
                <p:nvPr/>
              </p:nvSpPr>
              <p:spPr>
                <a:xfrm>
                  <a:off x="12092" y="8495"/>
                  <a:ext cx="1457325" cy="281573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altLang="en-US" sz="1200" b="1" kern="1200" cap="none" spc="0" normalizeH="0" baseline="0" noProof="0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病史采集</a:t>
                  </a:r>
                  <a:endParaRPr kumimoji="0" lang="zh-CN" altLang="en-US" sz="110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18484" name="Group 1073741856"/>
              <p:cNvGrpSpPr/>
              <p:nvPr/>
            </p:nvGrpSpPr>
            <p:grpSpPr>
              <a:xfrm>
                <a:off x="3574709" y="300672"/>
                <a:ext cx="1328389" cy="300682"/>
                <a:chOff x="-1" y="-1"/>
                <a:chExt cx="1328387" cy="300680"/>
              </a:xfrm>
            </p:grpSpPr>
            <p:sp>
              <p:nvSpPr>
                <p:cNvPr id="18494" name="Shape 1073741854"/>
                <p:cNvSpPr/>
                <p:nvPr/>
              </p:nvSpPr>
              <p:spPr>
                <a:xfrm>
                  <a:off x="-267" y="-1158"/>
                  <a:ext cx="1328737" cy="301624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CCFFFF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11" name="Shape 1073741855"/>
                <p:cNvSpPr txBox="1"/>
                <p:nvPr/>
              </p:nvSpPr>
              <p:spPr>
                <a:xfrm>
                  <a:off x="12433" y="8495"/>
                  <a:ext cx="1303337" cy="281573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altLang="en-US" sz="1200" b="1" kern="1200" cap="none" spc="0" normalizeH="0" baseline="0" noProof="0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基本临床检查</a:t>
                  </a:r>
                  <a:endParaRPr kumimoji="0" lang="zh-CN" altLang="en-US" sz="110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cxnSp>
            <p:nvCxnSpPr>
              <p:cNvPr id="18485" name="Shape 1073741857"/>
              <p:cNvCxnSpPr/>
              <p:nvPr/>
            </p:nvCxnSpPr>
            <p:spPr>
              <a:xfrm>
                <a:off x="2354945" y="401266"/>
                <a:ext cx="522896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</p:cxnSp>
          <p:cxnSp>
            <p:nvCxnSpPr>
              <p:cNvPr id="18486" name="Shape 1073741858"/>
              <p:cNvCxnSpPr/>
              <p:nvPr/>
            </p:nvCxnSpPr>
            <p:spPr>
              <a:xfrm>
                <a:off x="2572176" y="-2"/>
                <a:ext cx="3" cy="150339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</p:cxnSp>
          <p:cxnSp>
            <p:nvCxnSpPr>
              <p:cNvPr id="18487" name="Shape 1073741859"/>
              <p:cNvCxnSpPr/>
              <p:nvPr/>
            </p:nvCxnSpPr>
            <p:spPr>
              <a:xfrm>
                <a:off x="4403266" y="150336"/>
                <a:ext cx="3" cy="150339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8488" name="Shape 1073741860"/>
              <p:cNvCxnSpPr/>
              <p:nvPr/>
            </p:nvCxnSpPr>
            <p:spPr>
              <a:xfrm>
                <a:off x="741086" y="150336"/>
                <a:ext cx="3" cy="150339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grpSp>
            <p:nvGrpSpPr>
              <p:cNvPr id="18489" name="Group 1073741863"/>
              <p:cNvGrpSpPr/>
              <p:nvPr/>
            </p:nvGrpSpPr>
            <p:grpSpPr>
              <a:xfrm>
                <a:off x="1786872" y="300672"/>
                <a:ext cx="1483144" cy="300682"/>
                <a:chOff x="-2" y="-1"/>
                <a:chExt cx="1483143" cy="300680"/>
              </a:xfrm>
            </p:grpSpPr>
            <p:sp>
              <p:nvSpPr>
                <p:cNvPr id="18492" name="Shape 1073741861"/>
                <p:cNvSpPr/>
                <p:nvPr/>
              </p:nvSpPr>
              <p:spPr>
                <a:xfrm>
                  <a:off x="42" y="-1158"/>
                  <a:ext cx="1482726" cy="301624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CCFFFF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209" name="Shape 1073741862"/>
                <p:cNvSpPr txBox="1"/>
                <p:nvPr/>
              </p:nvSpPr>
              <p:spPr>
                <a:xfrm>
                  <a:off x="12742" y="8495"/>
                  <a:ext cx="1457326" cy="281573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altLang="en-US" sz="1200" b="1" kern="1200" cap="none" spc="0" normalizeH="0" baseline="0" noProof="0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调查和评价症状</a:t>
                  </a:r>
                  <a:endParaRPr kumimoji="0" lang="zh-CN" altLang="en-US" sz="110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cxnSp>
            <p:nvCxnSpPr>
              <p:cNvPr id="18490" name="Shape 1073741864"/>
              <p:cNvCxnSpPr/>
              <p:nvPr/>
            </p:nvCxnSpPr>
            <p:spPr>
              <a:xfrm>
                <a:off x="1482173" y="451010"/>
                <a:ext cx="305664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</p:cxnSp>
          <p:cxnSp>
            <p:nvCxnSpPr>
              <p:cNvPr id="18491" name="Shape 1073741865"/>
              <p:cNvCxnSpPr/>
              <p:nvPr/>
            </p:nvCxnSpPr>
            <p:spPr>
              <a:xfrm>
                <a:off x="3270010" y="451010"/>
                <a:ext cx="305664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</p:cxnSp>
        </p:grpSp>
        <p:cxnSp>
          <p:nvCxnSpPr>
            <p:cNvPr id="18450" name="Shape 1073741867"/>
            <p:cNvCxnSpPr/>
            <p:nvPr/>
          </p:nvCxnSpPr>
          <p:spPr>
            <a:xfrm>
              <a:off x="1443756" y="3753595"/>
              <a:ext cx="3" cy="20045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51" name="Shape 1073741868"/>
            <p:cNvCxnSpPr/>
            <p:nvPr/>
          </p:nvCxnSpPr>
          <p:spPr>
            <a:xfrm>
              <a:off x="1467209" y="4455948"/>
              <a:ext cx="3" cy="19989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52" name="Shape 1073741869"/>
            <p:cNvCxnSpPr/>
            <p:nvPr/>
          </p:nvCxnSpPr>
          <p:spPr>
            <a:xfrm>
              <a:off x="480439" y="4488721"/>
              <a:ext cx="3" cy="19989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8453" name="Group 1073741872"/>
            <p:cNvGrpSpPr/>
            <p:nvPr/>
          </p:nvGrpSpPr>
          <p:grpSpPr>
            <a:xfrm>
              <a:off x="-2" y="3954154"/>
              <a:ext cx="5007670" cy="300680"/>
              <a:chOff x="-1" y="-1"/>
              <a:chExt cx="5007669" cy="300679"/>
            </a:xfrm>
          </p:grpSpPr>
          <p:sp>
            <p:nvSpPr>
              <p:cNvPr id="18480" name="Shape 1073741870"/>
              <p:cNvSpPr/>
              <p:nvPr/>
            </p:nvSpPr>
            <p:spPr>
              <a:xfrm>
                <a:off x="-1" y="312"/>
                <a:ext cx="5006980" cy="300036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7" name="Shape 1073741871"/>
              <p:cNvSpPr txBox="1"/>
              <p:nvPr/>
            </p:nvSpPr>
            <p:spPr>
              <a:xfrm>
                <a:off x="12699" y="15433"/>
                <a:ext cx="4981580" cy="27522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200" b="1" kern="1200" cap="none" spc="0" normalizeH="0" baseline="0" noProof="0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复诊和随访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8454" name="Shape 1073741873"/>
            <p:cNvCxnSpPr/>
            <p:nvPr/>
          </p:nvCxnSpPr>
          <p:spPr>
            <a:xfrm>
              <a:off x="2437024" y="4254828"/>
              <a:ext cx="409" cy="20000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8455" name="Shape 1073741874"/>
            <p:cNvCxnSpPr/>
            <p:nvPr/>
          </p:nvCxnSpPr>
          <p:spPr>
            <a:xfrm>
              <a:off x="2428597" y="4470377"/>
              <a:ext cx="3" cy="20000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56" name="Shape 1073741875"/>
            <p:cNvCxnSpPr/>
            <p:nvPr/>
          </p:nvCxnSpPr>
          <p:spPr>
            <a:xfrm>
              <a:off x="4287917" y="4498789"/>
              <a:ext cx="3" cy="20000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8457" name="Group 1073741878"/>
            <p:cNvGrpSpPr/>
            <p:nvPr/>
          </p:nvGrpSpPr>
          <p:grpSpPr>
            <a:xfrm>
              <a:off x="24060" y="4688721"/>
              <a:ext cx="829203" cy="350010"/>
              <a:chOff x="-1" y="0"/>
              <a:chExt cx="829201" cy="350008"/>
            </a:xfrm>
          </p:grpSpPr>
          <p:sp>
            <p:nvSpPr>
              <p:cNvPr id="18478" name="Shape 1073741876"/>
              <p:cNvSpPr/>
              <p:nvPr/>
            </p:nvSpPr>
            <p:spPr>
              <a:xfrm>
                <a:off x="-251" y="760"/>
                <a:ext cx="828674" cy="349248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5" name="Shape 1073741877"/>
              <p:cNvSpPr txBox="1"/>
              <p:nvPr/>
            </p:nvSpPr>
            <p:spPr>
              <a:xfrm>
                <a:off x="15624" y="19740"/>
                <a:ext cx="796924" cy="31333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1</a:t>
                </a: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58" name="Group 1073741881"/>
            <p:cNvGrpSpPr/>
            <p:nvPr/>
          </p:nvGrpSpPr>
          <p:grpSpPr>
            <a:xfrm>
              <a:off x="1095304" y="4688721"/>
              <a:ext cx="828289" cy="350010"/>
              <a:chOff x="-1" y="0"/>
              <a:chExt cx="828288" cy="350008"/>
            </a:xfrm>
          </p:grpSpPr>
          <p:sp>
            <p:nvSpPr>
              <p:cNvPr id="18476" name="Shape 1073741879"/>
              <p:cNvSpPr/>
              <p:nvPr/>
            </p:nvSpPr>
            <p:spPr>
              <a:xfrm>
                <a:off x="69" y="760"/>
                <a:ext cx="828675" cy="349248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3" name="Shape 1073741880"/>
              <p:cNvSpPr txBox="1"/>
              <p:nvPr/>
            </p:nvSpPr>
            <p:spPr>
              <a:xfrm>
                <a:off x="15944" y="19740"/>
                <a:ext cx="796925" cy="31333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3</a:t>
                </a: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59" name="Group 1073741884"/>
            <p:cNvGrpSpPr/>
            <p:nvPr/>
          </p:nvGrpSpPr>
          <p:grpSpPr>
            <a:xfrm>
              <a:off x="2150100" y="4670377"/>
              <a:ext cx="828288" cy="350009"/>
              <a:chOff x="-1" y="-1"/>
              <a:chExt cx="828287" cy="350008"/>
            </a:xfrm>
          </p:grpSpPr>
          <p:sp>
            <p:nvSpPr>
              <p:cNvPr id="18474" name="Shape 1073741882"/>
              <p:cNvSpPr/>
              <p:nvPr/>
            </p:nvSpPr>
            <p:spPr>
              <a:xfrm>
                <a:off x="-625" y="52"/>
                <a:ext cx="828675" cy="349249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1" name="Shape 1073741883"/>
              <p:cNvSpPr txBox="1"/>
              <p:nvPr/>
            </p:nvSpPr>
            <p:spPr>
              <a:xfrm>
                <a:off x="15250" y="16912"/>
                <a:ext cx="796925" cy="31333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6</a:t>
                </a:r>
                <a:r>
                  <a:rPr kumimoji="0" lang="zh-TW" alt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8460" name="Group 1073741887"/>
            <p:cNvGrpSpPr/>
            <p:nvPr/>
          </p:nvGrpSpPr>
          <p:grpSpPr>
            <a:xfrm>
              <a:off x="3059456" y="4698781"/>
              <a:ext cx="2026894" cy="339939"/>
              <a:chOff x="-1" y="-1"/>
              <a:chExt cx="2026893" cy="339937"/>
            </a:xfrm>
          </p:grpSpPr>
          <p:sp>
            <p:nvSpPr>
              <p:cNvPr id="18472" name="Shape 1073741885"/>
              <p:cNvSpPr/>
              <p:nvPr/>
            </p:nvSpPr>
            <p:spPr>
              <a:xfrm>
                <a:off x="69507" y="224"/>
                <a:ext cx="1782764" cy="317498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9" name="Shape 1073741886"/>
              <p:cNvSpPr txBox="1"/>
              <p:nvPr/>
            </p:nvSpPr>
            <p:spPr>
              <a:xfrm>
                <a:off x="-343" y="-907"/>
                <a:ext cx="2027239" cy="34085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12</a:t>
                </a:r>
                <a:r>
                  <a:rPr kumimoji="0" lang="zh-TW" altLang="en-US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</a:t>
                </a:r>
                <a:r>
                  <a:rPr kumimoji="0" lang="en-US" altLang="zh-TW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/</a:t>
                </a:r>
                <a:r>
                  <a:rPr kumimoji="0" lang="zh-TW" altLang="en-US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每</a:t>
                </a:r>
                <a:r>
                  <a:rPr kumimoji="0" lang="en-US" altLang="zh-TW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12</a:t>
                </a:r>
                <a:r>
                  <a:rPr kumimoji="0" lang="zh-TW" altLang="en-US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月至少</a:t>
                </a:r>
                <a:r>
                  <a:rPr kumimoji="0" lang="en-US" sz="105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1</a:t>
                </a:r>
                <a:r>
                  <a:rPr kumimoji="0" lang="zh-TW" altLang="en-US" sz="1050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次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8461" name="Shape 1073741888"/>
            <p:cNvCxnSpPr/>
            <p:nvPr/>
          </p:nvCxnSpPr>
          <p:spPr>
            <a:xfrm>
              <a:off x="480337" y="4454829"/>
              <a:ext cx="3784534" cy="2002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8462" name="Group 1073741891"/>
            <p:cNvGrpSpPr/>
            <p:nvPr/>
          </p:nvGrpSpPr>
          <p:grpSpPr>
            <a:xfrm>
              <a:off x="1624478" y="2566900"/>
              <a:ext cx="2166454" cy="289637"/>
              <a:chOff x="-1" y="-1"/>
              <a:chExt cx="2166453" cy="289636"/>
            </a:xfrm>
          </p:grpSpPr>
          <p:sp>
            <p:nvSpPr>
              <p:cNvPr id="18470" name="Shape 1073741889"/>
              <p:cNvSpPr/>
              <p:nvPr/>
            </p:nvSpPr>
            <p:spPr>
              <a:xfrm>
                <a:off x="-467" y="90"/>
                <a:ext cx="2166940" cy="284161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7" name="Shape 1073741890"/>
              <p:cNvSpPr txBox="1"/>
              <p:nvPr/>
            </p:nvSpPr>
            <p:spPr>
              <a:xfrm>
                <a:off x="12233" y="13859"/>
                <a:ext cx="2141540" cy="27522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200" b="1" kern="12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更年期健康指导</a:t>
                </a:r>
                <a:endParaRPr kumimoji="0" lang="zh-CN" altLang="en-US" sz="11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8463" name="Shape 1073741892"/>
            <p:cNvCxnSpPr/>
            <p:nvPr/>
          </p:nvCxnSpPr>
          <p:spPr>
            <a:xfrm>
              <a:off x="2737553" y="2929654"/>
              <a:ext cx="916" cy="1505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8464" name="Group 1073741895"/>
            <p:cNvGrpSpPr/>
            <p:nvPr/>
          </p:nvGrpSpPr>
          <p:grpSpPr>
            <a:xfrm>
              <a:off x="1547111" y="1143292"/>
              <a:ext cx="2224531" cy="300457"/>
              <a:chOff x="-1" y="-2"/>
              <a:chExt cx="2224530" cy="300456"/>
            </a:xfrm>
          </p:grpSpPr>
          <p:sp>
            <p:nvSpPr>
              <p:cNvPr id="18468" name="Shape 1073741893"/>
              <p:cNvSpPr/>
              <p:nvPr/>
            </p:nvSpPr>
            <p:spPr>
              <a:xfrm>
                <a:off x="700" y="-293"/>
                <a:ext cx="2224090" cy="300037"/>
              </a:xfrm>
              <a:prstGeom prst="roundRect">
                <a:avLst>
                  <a:gd name="adj" fmla="val 16667"/>
                </a:avLst>
              </a:prstGeom>
              <a:solidFill>
                <a:srgbClr val="CC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5" name="Shape 1073741894"/>
              <p:cNvSpPr txBox="1"/>
              <p:nvPr/>
            </p:nvSpPr>
            <p:spPr>
              <a:xfrm>
                <a:off x="13400" y="14766"/>
                <a:ext cx="2198690" cy="27099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1050" b="1" kern="100" cap="none" spc="0" normalizeH="0" baseline="0" noProof="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评估：绝经状态、健康基本状态</a:t>
                </a:r>
                <a:endParaRPr kumimoji="0" lang="zh-CN" altLang="en-US" sz="1200" kern="1200" cap="none" spc="0" normalizeH="0" baseline="0" noProof="0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8465" name="Shape 1073741896"/>
            <p:cNvCxnSpPr/>
            <p:nvPr/>
          </p:nvCxnSpPr>
          <p:spPr>
            <a:xfrm>
              <a:off x="2686890" y="1401236"/>
              <a:ext cx="3" cy="28412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66" name="Shape 1073741897"/>
            <p:cNvCxnSpPr/>
            <p:nvPr/>
          </p:nvCxnSpPr>
          <p:spPr>
            <a:xfrm>
              <a:off x="2737553" y="2378757"/>
              <a:ext cx="3" cy="1996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8467" name="Shape 1073741898"/>
            <p:cNvCxnSpPr/>
            <p:nvPr/>
          </p:nvCxnSpPr>
          <p:spPr>
            <a:xfrm>
              <a:off x="3985966" y="3754154"/>
              <a:ext cx="3" cy="20033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18437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13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50800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更年期门诊初次接诊流程</a:t>
            </a:r>
            <a:endParaRPr lang="zh-CN" altLang="en-US" sz="2400"/>
          </a:p>
        </p:txBody>
      </p:sp>
      <p:sp>
        <p:nvSpPr>
          <p:cNvPr id="19459" name="文本框 3"/>
          <p:cNvSpPr txBox="1"/>
          <p:nvPr/>
        </p:nvSpPr>
        <p:spPr>
          <a:xfrm>
            <a:off x="0" y="4902200"/>
            <a:ext cx="5619750" cy="23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9460" name="officeArt object" descr="officeArt object"/>
          <p:cNvGrpSpPr/>
          <p:nvPr/>
        </p:nvGrpSpPr>
        <p:grpSpPr>
          <a:xfrm>
            <a:off x="1190625" y="742950"/>
            <a:ext cx="6927850" cy="3933825"/>
            <a:chOff x="-62146" y="-17758"/>
            <a:chExt cx="6234986" cy="5244415"/>
          </a:xfrm>
        </p:grpSpPr>
        <p:grpSp>
          <p:nvGrpSpPr>
            <p:cNvPr id="19462" name="Group 1073741902"/>
            <p:cNvGrpSpPr/>
            <p:nvPr/>
          </p:nvGrpSpPr>
          <p:grpSpPr>
            <a:xfrm>
              <a:off x="2459661" y="-17758"/>
              <a:ext cx="1006650" cy="535261"/>
              <a:chOff x="177554" y="-17757"/>
              <a:chExt cx="1006649" cy="535260"/>
            </a:xfrm>
          </p:grpSpPr>
          <p:sp>
            <p:nvSpPr>
              <p:cNvPr id="19571" name="Shape 1073741900"/>
              <p:cNvSpPr/>
              <p:nvPr/>
            </p:nvSpPr>
            <p:spPr>
              <a:xfrm>
                <a:off x="177554" y="-17757"/>
                <a:ext cx="1006649" cy="535260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8" name="Shape 1073741901"/>
              <p:cNvSpPr txBox="1"/>
              <p:nvPr/>
            </p:nvSpPr>
            <p:spPr>
              <a:xfrm>
                <a:off x="211749" y="26688"/>
                <a:ext cx="955820" cy="48253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200" b="1" kern="12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初次接诊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463" name="Shape 1073741903"/>
            <p:cNvCxnSpPr/>
            <p:nvPr/>
          </p:nvCxnSpPr>
          <p:spPr>
            <a:xfrm>
              <a:off x="880617" y="713832"/>
              <a:ext cx="3" cy="19411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9464" name="Group 1073741921"/>
            <p:cNvGrpSpPr/>
            <p:nvPr/>
          </p:nvGrpSpPr>
          <p:grpSpPr>
            <a:xfrm>
              <a:off x="-62146" y="884821"/>
              <a:ext cx="2012190" cy="2897895"/>
              <a:chOff x="-62146" y="-3"/>
              <a:chExt cx="2012189" cy="2897895"/>
            </a:xfrm>
          </p:grpSpPr>
          <p:grpSp>
            <p:nvGrpSpPr>
              <p:cNvPr id="19554" name="Group 1073741906"/>
              <p:cNvGrpSpPr/>
              <p:nvPr/>
            </p:nvGrpSpPr>
            <p:grpSpPr>
              <a:xfrm>
                <a:off x="97125" y="-3"/>
                <a:ext cx="1669334" cy="291848"/>
                <a:chOff x="-1" y="-2"/>
                <a:chExt cx="1669332" cy="291846"/>
              </a:xfrm>
            </p:grpSpPr>
            <p:sp>
              <p:nvSpPr>
                <p:cNvPr id="19569" name="Shape 1073741904"/>
                <p:cNvSpPr/>
                <p:nvPr/>
              </p:nvSpPr>
              <p:spPr>
                <a:xfrm>
                  <a:off x="-1" y="-2"/>
                  <a:ext cx="1669332" cy="291846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16" name="Shape 1073741905"/>
                <p:cNvSpPr txBox="1"/>
                <p:nvPr/>
              </p:nvSpPr>
              <p:spPr>
                <a:xfrm>
                  <a:off x="13605" y="13816"/>
                  <a:ext cx="1641610" cy="26877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5602" tIns="25602" rIns="25602" bIns="25602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病史采集和评价症状</a:t>
                  </a:r>
                  <a:endParaRPr kumimoji="0" lang="zh-CN" sz="11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19555" name="Group 1073741909"/>
              <p:cNvGrpSpPr/>
              <p:nvPr/>
            </p:nvGrpSpPr>
            <p:grpSpPr>
              <a:xfrm>
                <a:off x="-62146" y="778955"/>
                <a:ext cx="597210" cy="2118937"/>
                <a:chOff x="-62146" y="0"/>
                <a:chExt cx="597209" cy="2118935"/>
              </a:xfrm>
            </p:grpSpPr>
            <p:sp>
              <p:nvSpPr>
                <p:cNvPr id="19567" name="Shape 1073741907"/>
                <p:cNvSpPr/>
                <p:nvPr/>
              </p:nvSpPr>
              <p:spPr>
                <a:xfrm>
                  <a:off x="-62146" y="0"/>
                  <a:ext cx="580638" cy="2118935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14" name="Shape 1073741908"/>
                <p:cNvSpPr txBox="1"/>
                <p:nvPr/>
              </p:nvSpPr>
              <p:spPr>
                <a:xfrm>
                  <a:off x="10720" y="32738"/>
                  <a:ext cx="524343" cy="1729090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5602" tIns="25602" rIns="25602" bIns="25602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Arial Unicode MS" pitchFamily="34" charset="-122"/>
                    </a:rPr>
                    <a:t> 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年龄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月经史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孕产史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医疗史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过敏史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家族史</a:t>
                  </a:r>
                  <a:endParaRPr kumimoji="0" lang="zh-CN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19556" name="Group 1073741912"/>
              <p:cNvGrpSpPr/>
              <p:nvPr/>
            </p:nvGrpSpPr>
            <p:grpSpPr>
              <a:xfrm>
                <a:off x="1417428" y="801486"/>
                <a:ext cx="532615" cy="2096406"/>
                <a:chOff x="-2" y="0"/>
                <a:chExt cx="532613" cy="2096404"/>
              </a:xfrm>
            </p:grpSpPr>
            <p:sp>
              <p:nvSpPr>
                <p:cNvPr id="19565" name="Shape 1073741910"/>
                <p:cNvSpPr/>
                <p:nvPr/>
              </p:nvSpPr>
              <p:spPr>
                <a:xfrm>
                  <a:off x="-2" y="0"/>
                  <a:ext cx="532613" cy="2096404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12" name="Shape 1073741911"/>
                <p:cNvSpPr txBox="1"/>
                <p:nvPr/>
              </p:nvSpPr>
              <p:spPr>
                <a:xfrm>
                  <a:off x="19163" y="25023"/>
                  <a:ext cx="487195" cy="1549196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5602" tIns="25602" rIns="25602" bIns="25602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900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Arial Unicode MS" pitchFamily="34" charset="-122"/>
                    </a:rPr>
                    <a:t> </a:t>
                  </a:r>
                  <a:endParaRPr kumimoji="0" lang="zh-CN" sz="9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9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更年期相关症状评分</a:t>
                  </a:r>
                  <a:endParaRPr kumimoji="0" lang="zh-CN" sz="9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en-US" sz="9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Arial Unicode MS" pitchFamily="34" charset="-122"/>
                    </a:rPr>
                    <a:t>(</a:t>
                  </a:r>
                  <a:r>
                    <a:rPr kumimoji="0" lang="zh-TW" sz="9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可选</a:t>
                  </a:r>
                  <a:r>
                    <a:rPr kumimoji="0" lang="en-US" sz="9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Arial Unicode MS" pitchFamily="34" charset="-122"/>
                    </a:rPr>
                    <a:t>)</a:t>
                  </a:r>
                  <a:endParaRPr kumimoji="0" lang="zh-CN" sz="9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19557" name="Group 1073741915"/>
              <p:cNvGrpSpPr/>
              <p:nvPr/>
            </p:nvGrpSpPr>
            <p:grpSpPr>
              <a:xfrm>
                <a:off x="553999" y="801486"/>
                <a:ext cx="822929" cy="2092263"/>
                <a:chOff x="-26634" y="0"/>
                <a:chExt cx="822928" cy="2092261"/>
              </a:xfrm>
            </p:grpSpPr>
            <p:sp>
              <p:nvSpPr>
                <p:cNvPr id="19563" name="Shape 1073741913"/>
                <p:cNvSpPr/>
                <p:nvPr/>
              </p:nvSpPr>
              <p:spPr>
                <a:xfrm>
                  <a:off x="-26634" y="0"/>
                  <a:ext cx="822928" cy="2092261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10" name="Shape 1073741914"/>
                <p:cNvSpPr txBox="1"/>
                <p:nvPr/>
              </p:nvSpPr>
              <p:spPr>
                <a:xfrm>
                  <a:off x="40154" y="39837"/>
                  <a:ext cx="742939" cy="1688878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5602" tIns="25602" rIns="25602" bIns="25602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0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既往史</a:t>
                  </a:r>
                  <a:endParaRPr kumimoji="0" lang="zh-CN" sz="12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乳腺癌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内膜癌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其他肿瘤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高血压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糖尿病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血栓史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骨质疏松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认知减退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  <a:p>
                  <a:pPr marL="171450" marR="0" indent="-171450" algn="just" defTabSz="457200" eaLnBrk="1" hangingPunct="1">
                    <a:spcAft>
                      <a:spcPct val="0"/>
                    </a:spcAft>
                    <a:buClr>
                      <a:srgbClr val="000000"/>
                    </a:buClr>
                    <a:buSzTx/>
                    <a:buFont typeface="Arial" pitchFamily="34" charset="0"/>
                    <a:buChar char="•"/>
                    <a:defRPr/>
                  </a:pPr>
                  <a:r>
                    <a:rPr kumimoji="0" lang="zh-TW" sz="1000" b="1" kern="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脑膜瘤</a:t>
                  </a:r>
                  <a:endParaRPr kumimoji="0" lang="zh-CN" sz="1000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cxnSp>
            <p:nvCxnSpPr>
              <p:cNvPr id="19558" name="Shape 1073741916"/>
              <p:cNvCxnSpPr/>
              <p:nvPr/>
            </p:nvCxnSpPr>
            <p:spPr>
              <a:xfrm>
                <a:off x="194255" y="535397"/>
                <a:ext cx="1500689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9559" name="Shape 1073741917"/>
              <p:cNvCxnSpPr/>
              <p:nvPr/>
            </p:nvCxnSpPr>
            <p:spPr>
              <a:xfrm>
                <a:off x="872018" y="291839"/>
                <a:ext cx="3" cy="243561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9560" name="Shape 1073741918"/>
              <p:cNvCxnSpPr/>
              <p:nvPr/>
            </p:nvCxnSpPr>
            <p:spPr>
              <a:xfrm flipH="1">
                <a:off x="194255" y="535397"/>
                <a:ext cx="3" cy="243561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9561" name="Shape 1073741919"/>
              <p:cNvCxnSpPr/>
              <p:nvPr/>
            </p:nvCxnSpPr>
            <p:spPr>
              <a:xfrm>
                <a:off x="872018" y="535397"/>
                <a:ext cx="3" cy="243561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19562" name="Shape 1073741920"/>
              <p:cNvCxnSpPr/>
              <p:nvPr/>
            </p:nvCxnSpPr>
            <p:spPr>
              <a:xfrm>
                <a:off x="1694941" y="535397"/>
                <a:ext cx="3" cy="243561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</p:grpSp>
        <p:grpSp>
          <p:nvGrpSpPr>
            <p:cNvPr id="19465" name="Group 1073741924"/>
            <p:cNvGrpSpPr/>
            <p:nvPr/>
          </p:nvGrpSpPr>
          <p:grpSpPr>
            <a:xfrm>
              <a:off x="4526955" y="884342"/>
              <a:ext cx="1007572" cy="290453"/>
              <a:chExt cx="1007570" cy="290452"/>
            </a:xfrm>
          </p:grpSpPr>
          <p:sp>
            <p:nvSpPr>
              <p:cNvPr id="19552" name="Shape 1073741922"/>
              <p:cNvSpPr/>
              <p:nvPr/>
            </p:nvSpPr>
            <p:spPr>
              <a:xfrm>
                <a:off x="13901" y="0"/>
                <a:ext cx="893081" cy="290452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9" name="Shape 1073741923"/>
              <p:cNvSpPr txBox="1"/>
              <p:nvPr/>
            </p:nvSpPr>
            <p:spPr>
              <a:xfrm>
                <a:off x="-14" y="12181"/>
                <a:ext cx="1007254" cy="26243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5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基本临床检查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66" name="Group 1073741927"/>
            <p:cNvGrpSpPr/>
            <p:nvPr/>
          </p:nvGrpSpPr>
          <p:grpSpPr>
            <a:xfrm>
              <a:off x="4278982" y="2141016"/>
              <a:ext cx="611085" cy="1722429"/>
              <a:chOff x="-1" y="0"/>
              <a:chExt cx="611084" cy="1722428"/>
            </a:xfrm>
          </p:grpSpPr>
          <p:sp>
            <p:nvSpPr>
              <p:cNvPr id="19550" name="Shape 1073741925"/>
              <p:cNvSpPr/>
              <p:nvPr/>
            </p:nvSpPr>
            <p:spPr>
              <a:xfrm>
                <a:off x="-1" y="0"/>
                <a:ext cx="611084" cy="1722428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7" name="Shape 1073741926"/>
              <p:cNvSpPr txBox="1"/>
              <p:nvPr/>
            </p:nvSpPr>
            <p:spPr>
              <a:xfrm>
                <a:off x="29362" y="29573"/>
                <a:ext cx="551490" cy="14327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身高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体重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腰围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臀围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血压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听心肺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触腹部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查乳腺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妇科检查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67" name="Group 1073741930"/>
            <p:cNvGrpSpPr/>
            <p:nvPr/>
          </p:nvGrpSpPr>
          <p:grpSpPr>
            <a:xfrm>
              <a:off x="4917612" y="2113200"/>
              <a:ext cx="1255228" cy="1798314"/>
              <a:chOff x="-2" y="0"/>
              <a:chExt cx="1255227" cy="1798313"/>
            </a:xfrm>
          </p:grpSpPr>
          <p:sp>
            <p:nvSpPr>
              <p:cNvPr id="19548" name="Shape 1073741928"/>
              <p:cNvSpPr/>
              <p:nvPr/>
            </p:nvSpPr>
            <p:spPr>
              <a:xfrm>
                <a:off x="-2" y="0"/>
                <a:ext cx="1255227" cy="1798313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5" name="Shape 1073741929"/>
              <p:cNvSpPr txBox="1"/>
              <p:nvPr/>
            </p:nvSpPr>
            <p:spPr>
              <a:xfrm>
                <a:off x="85095" y="78554"/>
                <a:ext cx="1132983" cy="143491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B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超：盆腔、肝胆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乳房</a:t>
                </a: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B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超或钼靶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血常规、尿常规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空腹血糖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血脂</a:t>
                </a:r>
                <a:r>
                  <a:rPr kumimoji="0" lang="zh-CN" altLang="en-US" sz="8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肝功能肾功能、宫颈细胞学【可选】：血</a:t>
                </a: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FSH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、</a:t>
                </a: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E2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、</a:t>
                </a: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TSH</a:t>
                </a:r>
                <a:r>
                  <a:rPr kumimoji="0" lang="zh-CN" altLang="en-US" sz="8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空腹胰岛素</a:t>
                </a:r>
                <a:r>
                  <a:rPr kumimoji="0" lang="zh-CN" altLang="en-US" sz="8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骨密度</a:t>
                </a:r>
                <a:r>
                  <a:rPr kumimoji="0" lang="zh-CN" altLang="en-US" sz="8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心电图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68" name="Group 1073741933"/>
            <p:cNvGrpSpPr/>
            <p:nvPr/>
          </p:nvGrpSpPr>
          <p:grpSpPr>
            <a:xfrm>
              <a:off x="4233578" y="1641283"/>
              <a:ext cx="622465" cy="301413"/>
              <a:chOff x="-1" y="-1"/>
              <a:chExt cx="622464" cy="301412"/>
            </a:xfrm>
          </p:grpSpPr>
          <p:sp>
            <p:nvSpPr>
              <p:cNvPr id="19546" name="Shape 1073741931"/>
              <p:cNvSpPr/>
              <p:nvPr/>
            </p:nvSpPr>
            <p:spPr>
              <a:xfrm>
                <a:off x="-1" y="-1"/>
                <a:ext cx="622464" cy="301412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3" name="Shape 1073741932"/>
              <p:cNvSpPr txBox="1"/>
              <p:nvPr/>
            </p:nvSpPr>
            <p:spPr>
              <a:xfrm>
                <a:off x="14760" y="15024"/>
                <a:ext cx="592922" cy="2708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体格检查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69" name="Group 1073741936"/>
            <p:cNvGrpSpPr/>
            <p:nvPr/>
          </p:nvGrpSpPr>
          <p:grpSpPr>
            <a:xfrm>
              <a:off x="5161995" y="1663802"/>
              <a:ext cx="652775" cy="300568"/>
              <a:chOff x="-1" y="-1"/>
              <a:chExt cx="652774" cy="300567"/>
            </a:xfrm>
          </p:grpSpPr>
          <p:sp>
            <p:nvSpPr>
              <p:cNvPr id="19544" name="Shape 1073741934"/>
              <p:cNvSpPr/>
              <p:nvPr/>
            </p:nvSpPr>
            <p:spPr>
              <a:xfrm>
                <a:off x="-1" y="-1"/>
                <a:ext cx="652774" cy="300567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1" name="Shape 1073741935"/>
              <p:cNvSpPr txBox="1"/>
              <p:nvPr/>
            </p:nvSpPr>
            <p:spPr>
              <a:xfrm>
                <a:off x="13589" y="13668"/>
                <a:ext cx="624355" cy="27301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辅助检查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470" name="Shape 1073741937"/>
            <p:cNvCxnSpPr/>
            <p:nvPr/>
          </p:nvCxnSpPr>
          <p:spPr>
            <a:xfrm>
              <a:off x="4652864" y="1521470"/>
              <a:ext cx="815691" cy="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1" name="Shape 1073741938"/>
            <p:cNvCxnSpPr/>
            <p:nvPr/>
          </p:nvCxnSpPr>
          <p:spPr>
            <a:xfrm flipH="1">
              <a:off x="5062276" y="1176715"/>
              <a:ext cx="0" cy="34475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2" name="Shape 1073741939"/>
            <p:cNvCxnSpPr/>
            <p:nvPr/>
          </p:nvCxnSpPr>
          <p:spPr>
            <a:xfrm>
              <a:off x="4652625" y="1521470"/>
              <a:ext cx="3" cy="14233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3" name="Shape 1073741940"/>
            <p:cNvCxnSpPr/>
            <p:nvPr/>
          </p:nvCxnSpPr>
          <p:spPr>
            <a:xfrm flipH="1">
              <a:off x="5467236" y="1521470"/>
              <a:ext cx="961" cy="11981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4" name="Shape 1073741941"/>
            <p:cNvCxnSpPr/>
            <p:nvPr/>
          </p:nvCxnSpPr>
          <p:spPr>
            <a:xfrm>
              <a:off x="4526959" y="1964365"/>
              <a:ext cx="3" cy="19327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5" name="Shape 1073741942"/>
            <p:cNvCxnSpPr>
              <a:stCxn id="19544" idx="2"/>
            </p:cNvCxnSpPr>
            <p:nvPr/>
          </p:nvCxnSpPr>
          <p:spPr>
            <a:xfrm flipH="1">
              <a:off x="5488383" y="1964370"/>
              <a:ext cx="0" cy="1423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6" name="Shape 1073741943"/>
            <p:cNvCxnSpPr>
              <a:stCxn id="19544" idx="2"/>
            </p:cNvCxnSpPr>
            <p:nvPr/>
          </p:nvCxnSpPr>
          <p:spPr>
            <a:xfrm>
              <a:off x="2963386" y="517311"/>
              <a:ext cx="3" cy="19507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7" name="Shape 1073741944"/>
            <p:cNvCxnSpPr>
              <a:stCxn id="19544" idx="2"/>
            </p:cNvCxnSpPr>
            <p:nvPr/>
          </p:nvCxnSpPr>
          <p:spPr>
            <a:xfrm>
              <a:off x="880617" y="712387"/>
              <a:ext cx="4163743" cy="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78" name="Shape 1073741945"/>
            <p:cNvCxnSpPr>
              <a:stCxn id="19544" idx="2"/>
            </p:cNvCxnSpPr>
            <p:nvPr/>
          </p:nvCxnSpPr>
          <p:spPr>
            <a:xfrm>
              <a:off x="2963386" y="712387"/>
              <a:ext cx="3" cy="19459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9479" name="Shape 1073741946"/>
            <p:cNvCxnSpPr>
              <a:stCxn id="19544" idx="2"/>
            </p:cNvCxnSpPr>
            <p:nvPr/>
          </p:nvCxnSpPr>
          <p:spPr>
            <a:xfrm>
              <a:off x="5044357" y="712387"/>
              <a:ext cx="3" cy="19459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19480" name="Group 1073741949"/>
            <p:cNvGrpSpPr/>
            <p:nvPr/>
          </p:nvGrpSpPr>
          <p:grpSpPr>
            <a:xfrm>
              <a:off x="2224845" y="899154"/>
              <a:ext cx="1076850" cy="290333"/>
              <a:chExt cx="1076849" cy="290332"/>
            </a:xfrm>
          </p:grpSpPr>
          <p:sp>
            <p:nvSpPr>
              <p:cNvPr id="19542" name="Shape 1073741947"/>
              <p:cNvSpPr/>
              <p:nvPr/>
            </p:nvSpPr>
            <p:spPr>
              <a:xfrm>
                <a:off x="0" y="0"/>
                <a:ext cx="1076849" cy="290332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9" name="Shape 1073741948"/>
              <p:cNvSpPr txBox="1"/>
              <p:nvPr/>
            </p:nvSpPr>
            <p:spPr>
              <a:xfrm>
                <a:off x="14697" y="14299"/>
                <a:ext cx="1047259" cy="26243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5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评估绝经状态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81" name="Group 1073741952"/>
            <p:cNvGrpSpPr/>
            <p:nvPr/>
          </p:nvGrpSpPr>
          <p:grpSpPr>
            <a:xfrm>
              <a:off x="2008254" y="1641283"/>
              <a:ext cx="731959" cy="288648"/>
              <a:chOff x="-1" y="-2"/>
              <a:chExt cx="731958" cy="288647"/>
            </a:xfrm>
          </p:grpSpPr>
          <p:sp>
            <p:nvSpPr>
              <p:cNvPr id="19540" name="Shape 1073741950"/>
              <p:cNvSpPr/>
              <p:nvPr/>
            </p:nvSpPr>
            <p:spPr>
              <a:xfrm>
                <a:off x="-1" y="-2"/>
                <a:ext cx="731958" cy="288647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7" name="Shape 1073741951"/>
              <p:cNvSpPr txBox="1"/>
              <p:nvPr/>
            </p:nvSpPr>
            <p:spPr>
              <a:xfrm>
                <a:off x="14119" y="15023"/>
                <a:ext cx="702935" cy="25819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闭经，</a:t>
                </a: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&lt;40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岁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482" name="Shape 1073741953"/>
            <p:cNvCxnSpPr>
              <a:stCxn id="19544" idx="2"/>
            </p:cNvCxnSpPr>
            <p:nvPr/>
          </p:nvCxnSpPr>
          <p:spPr>
            <a:xfrm>
              <a:off x="2455213" y="1442958"/>
              <a:ext cx="919913" cy="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83" name="Shape 1073741954"/>
            <p:cNvCxnSpPr>
              <a:stCxn id="19544" idx="2"/>
            </p:cNvCxnSpPr>
            <p:nvPr/>
          </p:nvCxnSpPr>
          <p:spPr>
            <a:xfrm>
              <a:off x="2939426" y="1199475"/>
              <a:ext cx="3" cy="24348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84" name="Shape 1073741955"/>
            <p:cNvCxnSpPr>
              <a:stCxn id="19544" idx="2"/>
            </p:cNvCxnSpPr>
            <p:nvPr/>
          </p:nvCxnSpPr>
          <p:spPr>
            <a:xfrm>
              <a:off x="2455213" y="1442958"/>
              <a:ext cx="3" cy="24396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85" name="Shape 1073741956"/>
            <p:cNvCxnSpPr>
              <a:stCxn id="19544" idx="2"/>
            </p:cNvCxnSpPr>
            <p:nvPr/>
          </p:nvCxnSpPr>
          <p:spPr>
            <a:xfrm>
              <a:off x="3375123" y="1442958"/>
              <a:ext cx="3" cy="24396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9486" name="Group 1073741959"/>
            <p:cNvGrpSpPr/>
            <p:nvPr/>
          </p:nvGrpSpPr>
          <p:grpSpPr>
            <a:xfrm>
              <a:off x="2987105" y="1641285"/>
              <a:ext cx="978258" cy="289489"/>
              <a:chOff x="-1" y="0"/>
              <a:chExt cx="978257" cy="289488"/>
            </a:xfrm>
          </p:grpSpPr>
          <p:sp>
            <p:nvSpPr>
              <p:cNvPr id="19538" name="Shape 1073741957"/>
              <p:cNvSpPr/>
              <p:nvPr/>
            </p:nvSpPr>
            <p:spPr>
              <a:xfrm>
                <a:off x="-1" y="0"/>
                <a:ext cx="978257" cy="289488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5" name="Shape 1073741958"/>
              <p:cNvSpPr txBox="1"/>
              <p:nvPr/>
            </p:nvSpPr>
            <p:spPr>
              <a:xfrm>
                <a:off x="13949" y="15022"/>
                <a:ext cx="950106" cy="26243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≥40</a:t>
                </a: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岁，月经变化</a:t>
                </a:r>
                <a:endParaRPr kumimoji="0" lang="zh-CN" sz="8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87" name="Group 1073741962"/>
            <p:cNvGrpSpPr/>
            <p:nvPr/>
          </p:nvGrpSpPr>
          <p:grpSpPr>
            <a:xfrm>
              <a:off x="2052873" y="2610641"/>
              <a:ext cx="440984" cy="1022231"/>
              <a:chOff x="-38280" y="-2"/>
              <a:chExt cx="440983" cy="1022230"/>
            </a:xfrm>
          </p:grpSpPr>
          <p:sp>
            <p:nvSpPr>
              <p:cNvPr id="19536" name="Shape 1073741960"/>
              <p:cNvSpPr/>
              <p:nvPr/>
            </p:nvSpPr>
            <p:spPr>
              <a:xfrm>
                <a:off x="-38280" y="-2"/>
                <a:ext cx="440983" cy="1022230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3" name="Shape 1073741961"/>
              <p:cNvSpPr txBox="1"/>
              <p:nvPr/>
            </p:nvSpPr>
            <p:spPr>
              <a:xfrm>
                <a:off x="-10201" y="29785"/>
                <a:ext cx="412903" cy="96507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9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8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 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按闭经诊治流程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处理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88" name="Group 1073741965"/>
            <p:cNvGrpSpPr/>
            <p:nvPr/>
          </p:nvGrpSpPr>
          <p:grpSpPr>
            <a:xfrm>
              <a:off x="2588718" y="2611005"/>
              <a:ext cx="674644" cy="1021987"/>
              <a:chOff x="-83085" y="0"/>
              <a:chExt cx="674643" cy="1021986"/>
            </a:xfrm>
          </p:grpSpPr>
          <p:sp>
            <p:nvSpPr>
              <p:cNvPr id="19534" name="Shape 1073741963"/>
              <p:cNvSpPr/>
              <p:nvPr/>
            </p:nvSpPr>
            <p:spPr>
              <a:xfrm>
                <a:off x="-83085" y="0"/>
                <a:ext cx="674643" cy="1021986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1" name="Shape 1073741964"/>
              <p:cNvSpPr txBox="1"/>
              <p:nvPr/>
            </p:nvSpPr>
            <p:spPr>
              <a:xfrm>
                <a:off x="-83651" y="27307"/>
                <a:ext cx="647214" cy="96718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algn="ctr" eaLnBrk="1" hangingPunct="1">
                  <a:buNone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10个月经周期内2次相邻月经周期长度变异≥7天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19489" name="Group 1073741968"/>
            <p:cNvGrpSpPr/>
            <p:nvPr/>
          </p:nvGrpSpPr>
          <p:grpSpPr>
            <a:xfrm>
              <a:off x="3320497" y="2611005"/>
              <a:ext cx="929777" cy="1021987"/>
              <a:chExt cx="929776" cy="1021986"/>
            </a:xfrm>
          </p:grpSpPr>
          <p:sp>
            <p:nvSpPr>
              <p:cNvPr id="19532" name="Shape 1073741966"/>
              <p:cNvSpPr/>
              <p:nvPr/>
            </p:nvSpPr>
            <p:spPr>
              <a:xfrm>
                <a:off x="0" y="0"/>
                <a:ext cx="853429" cy="1021986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9" name="Shape 1073741967"/>
              <p:cNvSpPr txBox="1"/>
              <p:nvPr/>
            </p:nvSpPr>
            <p:spPr>
              <a:xfrm>
                <a:off x="13453" y="40005"/>
                <a:ext cx="915815" cy="94179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根据</a:t>
                </a:r>
                <a:r>
                  <a:rPr kumimoji="0" lang="en-US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:</a:t>
                </a: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病史和查体</a:t>
                </a:r>
                <a:r>
                  <a:rPr kumimoji="0" lang="zh-CN" altLang="en-US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；</a:t>
                </a: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参考：盆腔</a:t>
                </a:r>
                <a:r>
                  <a:rPr kumimoji="0" lang="en-US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B</a:t>
                </a: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超</a:t>
                </a:r>
                <a:r>
                  <a:rPr kumimoji="0" lang="zh-CN" altLang="en-US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CN" altLang="en-US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血</a:t>
                </a:r>
                <a:r>
                  <a:rPr kumimoji="0" lang="en-US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FSH,E</a:t>
                </a:r>
                <a:r>
                  <a:rPr kumimoji="0" lang="en-US" sz="1000" b="1" kern="1200" cap="none" spc="0" normalizeH="0" baseline="-2500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2</a:t>
                </a:r>
                <a:r>
                  <a:rPr kumimoji="0" lang="zh-CN" altLang="en-US" sz="10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、</a:t>
                </a: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孕激素试验</a:t>
                </a:r>
                <a:endParaRPr kumimoji="0" lang="zh-CN" sz="10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490" name="Shape 1073741969"/>
            <p:cNvCxnSpPr>
              <a:stCxn id="19544" idx="2"/>
            </p:cNvCxnSpPr>
            <p:nvPr/>
          </p:nvCxnSpPr>
          <p:spPr>
            <a:xfrm>
              <a:off x="3010945" y="2027343"/>
              <a:ext cx="775320" cy="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1" name="Shape 1073741970"/>
            <p:cNvCxnSpPr>
              <a:stCxn id="19544" idx="2"/>
            </p:cNvCxnSpPr>
            <p:nvPr/>
          </p:nvCxnSpPr>
          <p:spPr>
            <a:xfrm>
              <a:off x="3399083" y="1929564"/>
              <a:ext cx="3" cy="9633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2" name="Shape 1073741971"/>
            <p:cNvCxnSpPr>
              <a:stCxn id="19544" idx="2"/>
            </p:cNvCxnSpPr>
            <p:nvPr/>
          </p:nvCxnSpPr>
          <p:spPr>
            <a:xfrm flipH="1">
              <a:off x="3035504" y="2027343"/>
              <a:ext cx="1440" cy="14570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3" name="Shape 1073741972"/>
            <p:cNvCxnSpPr>
              <a:stCxn id="19544" idx="2"/>
            </p:cNvCxnSpPr>
            <p:nvPr/>
          </p:nvCxnSpPr>
          <p:spPr>
            <a:xfrm flipH="1">
              <a:off x="3786263" y="2027343"/>
              <a:ext cx="961" cy="14570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9494" name="Group 1073741975"/>
            <p:cNvGrpSpPr/>
            <p:nvPr/>
          </p:nvGrpSpPr>
          <p:grpSpPr>
            <a:xfrm>
              <a:off x="2720797" y="2172082"/>
              <a:ext cx="678291" cy="292983"/>
              <a:chOff x="-1" y="-1"/>
              <a:chExt cx="678290" cy="292982"/>
            </a:xfrm>
          </p:grpSpPr>
          <p:sp>
            <p:nvSpPr>
              <p:cNvPr id="19530" name="Shape 1073741973"/>
              <p:cNvSpPr/>
              <p:nvPr/>
            </p:nvSpPr>
            <p:spPr>
              <a:xfrm>
                <a:off x="-1" y="-1"/>
                <a:ext cx="678290" cy="292982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7" name="Shape 1073741974"/>
              <p:cNvSpPr txBox="1"/>
              <p:nvPr/>
            </p:nvSpPr>
            <p:spPr>
              <a:xfrm>
                <a:off x="14513" y="15437"/>
                <a:ext cx="650073" cy="26243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有月经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495" name="Group 1073741978"/>
            <p:cNvGrpSpPr/>
            <p:nvPr/>
          </p:nvGrpSpPr>
          <p:grpSpPr>
            <a:xfrm>
              <a:off x="3446639" y="2173046"/>
              <a:ext cx="677812" cy="292020"/>
              <a:chOff x="-1" y="-2"/>
              <a:chExt cx="677811" cy="292019"/>
            </a:xfrm>
          </p:grpSpPr>
          <p:sp>
            <p:nvSpPr>
              <p:cNvPr id="19528" name="Shape 1073741976"/>
              <p:cNvSpPr/>
              <p:nvPr/>
            </p:nvSpPr>
            <p:spPr>
              <a:xfrm>
                <a:off x="-1" y="-2"/>
                <a:ext cx="677811" cy="292019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5" name="Shape 1073741977"/>
              <p:cNvSpPr txBox="1"/>
              <p:nvPr/>
            </p:nvSpPr>
            <p:spPr>
              <a:xfrm>
                <a:off x="14467" y="14472"/>
                <a:ext cx="648643" cy="26243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月经停止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496" name="Shape 1073741979"/>
            <p:cNvCxnSpPr>
              <a:stCxn id="19544" idx="2"/>
            </p:cNvCxnSpPr>
            <p:nvPr/>
          </p:nvCxnSpPr>
          <p:spPr>
            <a:xfrm flipH="1">
              <a:off x="3059463" y="2465059"/>
              <a:ext cx="961" cy="14618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7" name="Shape 1073741980"/>
            <p:cNvCxnSpPr>
              <a:stCxn id="19544" idx="2"/>
            </p:cNvCxnSpPr>
            <p:nvPr/>
          </p:nvCxnSpPr>
          <p:spPr>
            <a:xfrm flipH="1">
              <a:off x="3786263" y="2465059"/>
              <a:ext cx="961" cy="14618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8" name="Shape 1073741981"/>
            <p:cNvCxnSpPr>
              <a:stCxn id="19544" idx="2"/>
            </p:cNvCxnSpPr>
            <p:nvPr/>
          </p:nvCxnSpPr>
          <p:spPr>
            <a:xfrm>
              <a:off x="2430774" y="1929564"/>
              <a:ext cx="3" cy="632795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499" name="Shape 1073741982"/>
            <p:cNvCxnSpPr>
              <a:stCxn id="19544" idx="2"/>
            </p:cNvCxnSpPr>
            <p:nvPr/>
          </p:nvCxnSpPr>
          <p:spPr>
            <a:xfrm>
              <a:off x="3737266" y="3633347"/>
              <a:ext cx="3" cy="14522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00" name="Shape 1073741983"/>
            <p:cNvCxnSpPr>
              <a:stCxn id="19544" idx="2"/>
            </p:cNvCxnSpPr>
            <p:nvPr/>
          </p:nvCxnSpPr>
          <p:spPr>
            <a:xfrm>
              <a:off x="2939333" y="3780738"/>
              <a:ext cx="797935" cy="96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01" name="Shape 1073741984"/>
            <p:cNvCxnSpPr>
              <a:stCxn id="19544" idx="2"/>
            </p:cNvCxnSpPr>
            <p:nvPr/>
          </p:nvCxnSpPr>
          <p:spPr>
            <a:xfrm>
              <a:off x="2958555" y="3601989"/>
              <a:ext cx="1" cy="1797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02" name="Shape 1073741985"/>
            <p:cNvCxnSpPr>
              <a:stCxn id="19544" idx="2"/>
            </p:cNvCxnSpPr>
            <p:nvPr/>
          </p:nvCxnSpPr>
          <p:spPr>
            <a:xfrm flipH="1">
              <a:off x="3195431" y="3779533"/>
              <a:ext cx="1440" cy="14570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9503" name="Group 1073741988"/>
            <p:cNvGrpSpPr/>
            <p:nvPr/>
          </p:nvGrpSpPr>
          <p:grpSpPr>
            <a:xfrm>
              <a:off x="2430774" y="3959676"/>
              <a:ext cx="920277" cy="292862"/>
              <a:chOff x="0" y="-1"/>
              <a:chExt cx="920276" cy="292861"/>
            </a:xfrm>
          </p:grpSpPr>
          <p:sp>
            <p:nvSpPr>
              <p:cNvPr id="19526" name="Shape 1073741986"/>
              <p:cNvSpPr/>
              <p:nvPr/>
            </p:nvSpPr>
            <p:spPr>
              <a:xfrm>
                <a:off x="0" y="-1"/>
                <a:ext cx="920276" cy="292861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3" name="Shape 1073741987"/>
              <p:cNvSpPr txBox="1"/>
              <p:nvPr/>
            </p:nvSpPr>
            <p:spPr>
              <a:xfrm>
                <a:off x="14505" y="14077"/>
                <a:ext cx="891528" cy="26454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indent="191135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绝经过渡期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19504" name="Group 1073741991"/>
            <p:cNvGrpSpPr/>
            <p:nvPr/>
          </p:nvGrpSpPr>
          <p:grpSpPr>
            <a:xfrm>
              <a:off x="3480901" y="3959676"/>
              <a:ext cx="727288" cy="292862"/>
              <a:chOff x="-2" y="-1"/>
              <a:chExt cx="727287" cy="292861"/>
            </a:xfrm>
          </p:grpSpPr>
          <p:sp>
            <p:nvSpPr>
              <p:cNvPr id="19524" name="Shape 1073741989"/>
              <p:cNvSpPr/>
              <p:nvPr/>
            </p:nvSpPr>
            <p:spPr>
              <a:xfrm>
                <a:off x="-2" y="-1"/>
                <a:ext cx="727287" cy="292861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1" name="Shape 1073741990"/>
              <p:cNvSpPr txBox="1"/>
              <p:nvPr/>
            </p:nvSpPr>
            <p:spPr>
              <a:xfrm>
                <a:off x="14493" y="14077"/>
                <a:ext cx="698649" cy="26454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绝经后期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505" name="Shape 1073741992"/>
            <p:cNvCxnSpPr>
              <a:stCxn id="19544" idx="2"/>
            </p:cNvCxnSpPr>
            <p:nvPr/>
          </p:nvCxnSpPr>
          <p:spPr>
            <a:xfrm flipH="1">
              <a:off x="5456455" y="3671278"/>
              <a:ext cx="721" cy="32031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06" name="Shape 1073741993"/>
            <p:cNvCxnSpPr>
              <a:stCxn id="19544" idx="2"/>
            </p:cNvCxnSpPr>
            <p:nvPr/>
          </p:nvCxnSpPr>
          <p:spPr>
            <a:xfrm>
              <a:off x="3645280" y="3791195"/>
              <a:ext cx="3" cy="14450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9507" name="Group 1073741996"/>
            <p:cNvGrpSpPr/>
            <p:nvPr/>
          </p:nvGrpSpPr>
          <p:grpSpPr>
            <a:xfrm>
              <a:off x="4415308" y="3991586"/>
              <a:ext cx="1435520" cy="292862"/>
              <a:chOff x="-2" y="-1"/>
              <a:chExt cx="1435519" cy="292861"/>
            </a:xfrm>
          </p:grpSpPr>
          <p:sp>
            <p:nvSpPr>
              <p:cNvPr id="19522" name="Shape 1073741994"/>
              <p:cNvSpPr/>
              <p:nvPr/>
            </p:nvSpPr>
            <p:spPr>
              <a:xfrm>
                <a:off x="-2" y="-1"/>
                <a:ext cx="1435519" cy="292861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9" name="Shape 1073741995"/>
              <p:cNvSpPr txBox="1"/>
              <p:nvPr/>
            </p:nvSpPr>
            <p:spPr>
              <a:xfrm>
                <a:off x="14477" y="13913"/>
                <a:ext cx="1407301" cy="26454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5602" tIns="25602" rIns="25602" bIns="25602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indent="304800" algn="just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评估健康基本状态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508" name="Shape 1073741997"/>
            <p:cNvCxnSpPr>
              <a:stCxn id="19544" idx="2"/>
            </p:cNvCxnSpPr>
            <p:nvPr/>
          </p:nvCxnSpPr>
          <p:spPr>
            <a:xfrm flipH="1" flipV="1">
              <a:off x="4594764" y="3632023"/>
              <a:ext cx="12342" cy="3595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19509" name="Group 1073742000"/>
            <p:cNvGrpSpPr/>
            <p:nvPr/>
          </p:nvGrpSpPr>
          <p:grpSpPr>
            <a:xfrm>
              <a:off x="236397" y="4885787"/>
              <a:ext cx="5721289" cy="340870"/>
              <a:chExt cx="5721288" cy="340869"/>
            </a:xfrm>
          </p:grpSpPr>
          <p:sp>
            <p:nvSpPr>
              <p:cNvPr id="19520" name="Shape 1073741998"/>
              <p:cNvSpPr/>
              <p:nvPr/>
            </p:nvSpPr>
            <p:spPr>
              <a:xfrm>
                <a:off x="0" y="0"/>
                <a:ext cx="5721288" cy="340869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7" name="Shape 1073741999"/>
              <p:cNvSpPr txBox="1"/>
              <p:nvPr/>
            </p:nvSpPr>
            <p:spPr>
              <a:xfrm>
                <a:off x="125790" y="14946"/>
                <a:ext cx="5579197" cy="29206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200" b="1" kern="1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判断</a:t>
                </a:r>
                <a:r>
                  <a:rPr kumimoji="0" lang="en-US" sz="1200" b="1" kern="1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MHT</a:t>
                </a:r>
                <a:r>
                  <a:rPr kumimoji="0" lang="zh-TW" sz="1200" b="1" kern="1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适应证、禁忌证、慎用情况</a:t>
                </a:r>
                <a:endParaRPr kumimoji="0" lang="zh-CN" sz="12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19510" name="Shape 1073742001"/>
            <p:cNvCxnSpPr>
              <a:stCxn id="19544" idx="2"/>
            </p:cNvCxnSpPr>
            <p:nvPr/>
          </p:nvCxnSpPr>
          <p:spPr>
            <a:xfrm>
              <a:off x="704041" y="4654615"/>
              <a:ext cx="4653702" cy="71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1" name="Shape 1073742002"/>
            <p:cNvCxnSpPr/>
            <p:nvPr/>
          </p:nvCxnSpPr>
          <p:spPr>
            <a:xfrm flipV="1">
              <a:off x="317991" y="4068811"/>
              <a:ext cx="1416545" cy="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2" name="Shape 1073742003"/>
            <p:cNvCxnSpPr/>
            <p:nvPr/>
          </p:nvCxnSpPr>
          <p:spPr>
            <a:xfrm flipH="1">
              <a:off x="316619" y="3816897"/>
              <a:ext cx="3" cy="25071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3" name="Shape 1073742005"/>
            <p:cNvCxnSpPr/>
            <p:nvPr/>
          </p:nvCxnSpPr>
          <p:spPr>
            <a:xfrm flipH="1">
              <a:off x="1724728" y="3793896"/>
              <a:ext cx="0" cy="27371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4" name="Shape 1073742006"/>
            <p:cNvCxnSpPr>
              <a:stCxn id="19544" idx="2"/>
            </p:cNvCxnSpPr>
            <p:nvPr/>
          </p:nvCxnSpPr>
          <p:spPr>
            <a:xfrm flipH="1">
              <a:off x="5357743" y="4654615"/>
              <a:ext cx="0" cy="23205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5" name="Shape 1073742007"/>
            <p:cNvCxnSpPr>
              <a:stCxn id="19544" idx="2"/>
            </p:cNvCxnSpPr>
            <p:nvPr/>
          </p:nvCxnSpPr>
          <p:spPr>
            <a:xfrm>
              <a:off x="704039" y="4655329"/>
              <a:ext cx="3" cy="2179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19516" name="Shape 1073742008"/>
            <p:cNvCxnSpPr>
              <a:stCxn id="19544" idx="2"/>
            </p:cNvCxnSpPr>
            <p:nvPr/>
          </p:nvCxnSpPr>
          <p:spPr>
            <a:xfrm>
              <a:off x="3806628" y="4266139"/>
              <a:ext cx="13180" cy="35631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9517" name="Shape 1073742009"/>
            <p:cNvCxnSpPr>
              <a:stCxn id="19563" idx="2"/>
            </p:cNvCxnSpPr>
            <p:nvPr/>
          </p:nvCxnSpPr>
          <p:spPr>
            <a:xfrm>
              <a:off x="965465" y="3778573"/>
              <a:ext cx="1047" cy="86049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9518" name="Shape 1073742010"/>
            <p:cNvCxnSpPr>
              <a:stCxn id="19544" idx="2"/>
            </p:cNvCxnSpPr>
            <p:nvPr/>
          </p:nvCxnSpPr>
          <p:spPr>
            <a:xfrm>
              <a:off x="2948051" y="4241093"/>
              <a:ext cx="3" cy="39400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19519" name="Shape 1073742011"/>
            <p:cNvCxnSpPr>
              <a:stCxn id="19544" idx="2"/>
            </p:cNvCxnSpPr>
            <p:nvPr/>
          </p:nvCxnSpPr>
          <p:spPr>
            <a:xfrm>
              <a:off x="5003387" y="4304673"/>
              <a:ext cx="14258" cy="33042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19461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14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484188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方案选择</a:t>
            </a:r>
            <a:endParaRPr lang="zh-CN" altLang="en-US" sz="2400"/>
          </a:p>
        </p:txBody>
      </p:sp>
      <p:sp>
        <p:nvSpPr>
          <p:cNvPr id="20483" name="文本框 3"/>
          <p:cNvSpPr txBox="1"/>
          <p:nvPr/>
        </p:nvSpPr>
        <p:spPr>
          <a:xfrm>
            <a:off x="0" y="4891088"/>
            <a:ext cx="5619750" cy="23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0484" name="officeArt object" descr="Group 190"/>
          <p:cNvGrpSpPr/>
          <p:nvPr/>
        </p:nvGrpSpPr>
        <p:grpSpPr>
          <a:xfrm>
            <a:off x="1281113" y="592138"/>
            <a:ext cx="6865937" cy="3959225"/>
            <a:chOff x="-3" y="-235683"/>
            <a:chExt cx="5480983" cy="4930144"/>
          </a:xfrm>
        </p:grpSpPr>
        <p:grpSp>
          <p:nvGrpSpPr>
            <p:cNvPr id="20486" name="Group 1073742016"/>
            <p:cNvGrpSpPr/>
            <p:nvPr/>
          </p:nvGrpSpPr>
          <p:grpSpPr>
            <a:xfrm>
              <a:off x="1640190" y="-71034"/>
              <a:ext cx="1800432" cy="304796"/>
              <a:chOff x="-26635" y="-71033"/>
              <a:chExt cx="1800431" cy="304794"/>
            </a:xfrm>
          </p:grpSpPr>
          <p:sp>
            <p:nvSpPr>
              <p:cNvPr id="20581" name="Shape 1073742014"/>
              <p:cNvSpPr/>
              <p:nvPr/>
            </p:nvSpPr>
            <p:spPr>
              <a:xfrm>
                <a:off x="-26635" y="-71033"/>
                <a:ext cx="1800431" cy="304794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00" name="Shape 1073742015"/>
              <p:cNvSpPr txBox="1"/>
              <p:nvPr/>
            </p:nvSpPr>
            <p:spPr>
              <a:xfrm>
                <a:off x="-2891" y="-55794"/>
                <a:ext cx="1770389" cy="27279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医学处理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487" name="Group 1073742019"/>
            <p:cNvGrpSpPr/>
            <p:nvPr/>
          </p:nvGrpSpPr>
          <p:grpSpPr>
            <a:xfrm>
              <a:off x="984615" y="879373"/>
              <a:ext cx="1802631" cy="208897"/>
              <a:chExt cx="1802630" cy="208896"/>
            </a:xfrm>
          </p:grpSpPr>
          <p:sp>
            <p:nvSpPr>
              <p:cNvPr id="20579" name="Shape 1073742017"/>
              <p:cNvSpPr/>
              <p:nvPr/>
            </p:nvSpPr>
            <p:spPr>
              <a:xfrm>
                <a:off x="0" y="0"/>
                <a:ext cx="1802630" cy="208896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8" name="Shape 1073742018"/>
              <p:cNvSpPr txBox="1"/>
              <p:nvPr/>
            </p:nvSpPr>
            <p:spPr>
              <a:xfrm>
                <a:off x="10196" y="9744"/>
                <a:ext cx="1781794" cy="19372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indent="255270" defTabSz="457200" eaLnBrk="1" fontAlgn="auto" hangingPunct="1">
                  <a:lnSpc>
                    <a:spcPts val="9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MHT</a:t>
                </a: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个体化方案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488" name="Shape 1073742020"/>
            <p:cNvCxnSpPr/>
            <p:nvPr/>
          </p:nvCxnSpPr>
          <p:spPr>
            <a:xfrm flipH="1">
              <a:off x="1714326" y="761976"/>
              <a:ext cx="402" cy="1173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0489" name="Group 1073742023"/>
            <p:cNvGrpSpPr/>
            <p:nvPr/>
          </p:nvGrpSpPr>
          <p:grpSpPr>
            <a:xfrm>
              <a:off x="1908930" y="380788"/>
              <a:ext cx="1338623" cy="258921"/>
              <a:chOff x="-1" y="0"/>
              <a:chExt cx="1338622" cy="258920"/>
            </a:xfrm>
          </p:grpSpPr>
          <p:sp>
            <p:nvSpPr>
              <p:cNvPr id="20577" name="Shape 1073742021"/>
              <p:cNvSpPr/>
              <p:nvPr/>
            </p:nvSpPr>
            <p:spPr>
              <a:xfrm>
                <a:off x="33997" y="0"/>
                <a:ext cx="1257623" cy="254195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C0C0C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6" name="Shape 1073742022"/>
              <p:cNvSpPr txBox="1"/>
              <p:nvPr/>
            </p:nvSpPr>
            <p:spPr>
              <a:xfrm>
                <a:off x="-411" y="12152"/>
                <a:ext cx="1339513" cy="24709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更年期健康指导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490" name="Shape 1073742024"/>
            <p:cNvCxnSpPr/>
            <p:nvPr/>
          </p:nvCxnSpPr>
          <p:spPr>
            <a:xfrm>
              <a:off x="2870343" y="1214463"/>
              <a:ext cx="102" cy="1682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0491" name="Group 1073742027"/>
            <p:cNvGrpSpPr/>
            <p:nvPr/>
          </p:nvGrpSpPr>
          <p:grpSpPr>
            <a:xfrm>
              <a:off x="2493335" y="1382757"/>
              <a:ext cx="754217" cy="208898"/>
              <a:chOff x="-1" y="0"/>
              <a:chExt cx="754216" cy="208897"/>
            </a:xfrm>
          </p:grpSpPr>
          <p:sp>
            <p:nvSpPr>
              <p:cNvPr id="20575" name="Shape 1073742025"/>
              <p:cNvSpPr/>
              <p:nvPr/>
            </p:nvSpPr>
            <p:spPr>
              <a:xfrm>
                <a:off x="-1" y="0"/>
                <a:ext cx="754216" cy="208897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4" name="Shape 1073742026"/>
              <p:cNvSpPr txBox="1"/>
              <p:nvPr/>
            </p:nvSpPr>
            <p:spPr>
              <a:xfrm>
                <a:off x="9538" y="10445"/>
                <a:ext cx="735021" cy="18779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无子宫者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492" name="Group 1073742030"/>
            <p:cNvGrpSpPr/>
            <p:nvPr/>
          </p:nvGrpSpPr>
          <p:grpSpPr>
            <a:xfrm>
              <a:off x="2647838" y="3058604"/>
              <a:ext cx="571614" cy="484691"/>
              <a:chOff x="-2" y="-2"/>
              <a:chExt cx="571613" cy="484690"/>
            </a:xfrm>
          </p:grpSpPr>
          <p:sp>
            <p:nvSpPr>
              <p:cNvPr id="20573" name="Shape 1073742028"/>
              <p:cNvSpPr/>
              <p:nvPr/>
            </p:nvSpPr>
            <p:spPr>
              <a:xfrm>
                <a:off x="-2" y="-2"/>
                <a:ext cx="571613" cy="484690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2" name="Shape 1073742029"/>
              <p:cNvSpPr txBox="1"/>
              <p:nvPr/>
            </p:nvSpPr>
            <p:spPr>
              <a:xfrm>
                <a:off x="23582" y="22784"/>
                <a:ext cx="523385" cy="438849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单用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雌激素</a:t>
                </a:r>
                <a:r>
                  <a:rPr kumimoji="0" lang="zh-TW" sz="9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rPr>
                  <a:t>*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493" name="Shape 1073742031"/>
            <p:cNvCxnSpPr/>
            <p:nvPr/>
          </p:nvCxnSpPr>
          <p:spPr>
            <a:xfrm flipH="1">
              <a:off x="2870343" y="1591451"/>
              <a:ext cx="102" cy="142465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0494" name="Group 1073742034"/>
            <p:cNvGrpSpPr/>
            <p:nvPr/>
          </p:nvGrpSpPr>
          <p:grpSpPr>
            <a:xfrm>
              <a:off x="3381350" y="3022606"/>
              <a:ext cx="898518" cy="510790"/>
              <a:chOff x="-1" y="-1"/>
              <a:chExt cx="898517" cy="510789"/>
            </a:xfrm>
          </p:grpSpPr>
          <p:sp>
            <p:nvSpPr>
              <p:cNvPr id="20571" name="Shape 1073742032"/>
              <p:cNvSpPr/>
              <p:nvPr/>
            </p:nvSpPr>
            <p:spPr>
              <a:xfrm>
                <a:off x="-1" y="-1"/>
                <a:ext cx="898517" cy="510789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90" name="Shape 1073742033"/>
              <p:cNvSpPr txBox="1"/>
              <p:nvPr/>
            </p:nvSpPr>
            <p:spPr>
              <a:xfrm>
                <a:off x="51706" y="15294"/>
                <a:ext cx="785712" cy="44082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9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阴道应用雌激素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495" name="Group 1073742037"/>
            <p:cNvGrpSpPr/>
            <p:nvPr/>
          </p:nvGrpSpPr>
          <p:grpSpPr>
            <a:xfrm>
              <a:off x="3300247" y="1396957"/>
              <a:ext cx="881320" cy="577786"/>
              <a:chOff x="-2" y="0"/>
              <a:chExt cx="881319" cy="577785"/>
            </a:xfrm>
          </p:grpSpPr>
          <p:sp>
            <p:nvSpPr>
              <p:cNvPr id="20569" name="Shape 1073742035"/>
              <p:cNvSpPr/>
              <p:nvPr/>
            </p:nvSpPr>
            <p:spPr>
              <a:xfrm>
                <a:off x="-2" y="0"/>
                <a:ext cx="881319" cy="577785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8" name="Shape 1073742036"/>
              <p:cNvSpPr txBox="1"/>
              <p:nvPr/>
            </p:nvSpPr>
            <p:spPr>
              <a:xfrm>
                <a:off x="27623" y="27873"/>
                <a:ext cx="826265" cy="521874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10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主要改善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lnSpc>
                    <a:spcPts val="10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泌尿生殖道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lnSpc>
                    <a:spcPts val="10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萎缩症状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496" name="Shape 1073742038"/>
            <p:cNvCxnSpPr/>
            <p:nvPr/>
          </p:nvCxnSpPr>
          <p:spPr>
            <a:xfrm flipH="1">
              <a:off x="3657655" y="1214862"/>
              <a:ext cx="9702" cy="1820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497" name="Shape 1073742039"/>
            <p:cNvCxnSpPr/>
            <p:nvPr/>
          </p:nvCxnSpPr>
          <p:spPr>
            <a:xfrm>
              <a:off x="3752956" y="1923841"/>
              <a:ext cx="102" cy="111446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0498" name="Shape 1073742040"/>
            <p:cNvCxnSpPr/>
            <p:nvPr/>
          </p:nvCxnSpPr>
          <p:spPr>
            <a:xfrm>
              <a:off x="2115532" y="1090166"/>
              <a:ext cx="2" cy="1254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499" name="Shape 1073742041"/>
            <p:cNvCxnSpPr/>
            <p:nvPr/>
          </p:nvCxnSpPr>
          <p:spPr>
            <a:xfrm>
              <a:off x="1235718" y="1214463"/>
              <a:ext cx="2431139" cy="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00" name="Shape 1073742042"/>
            <p:cNvCxnSpPr/>
            <p:nvPr/>
          </p:nvCxnSpPr>
          <p:spPr>
            <a:xfrm>
              <a:off x="2514538" y="634880"/>
              <a:ext cx="402" cy="1270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01" name="Shape 1073742043"/>
            <p:cNvCxnSpPr/>
            <p:nvPr/>
          </p:nvCxnSpPr>
          <p:spPr>
            <a:xfrm>
              <a:off x="1714226" y="761976"/>
              <a:ext cx="1600526" cy="401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02" name="Shape 1073742044"/>
            <p:cNvCxnSpPr/>
            <p:nvPr/>
          </p:nvCxnSpPr>
          <p:spPr>
            <a:xfrm>
              <a:off x="3314650" y="761976"/>
              <a:ext cx="602" cy="1270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0503" name="Group 1073742047"/>
            <p:cNvGrpSpPr/>
            <p:nvPr/>
          </p:nvGrpSpPr>
          <p:grpSpPr>
            <a:xfrm>
              <a:off x="3862457" y="-235683"/>
              <a:ext cx="1618523" cy="1114956"/>
              <a:chOff x="-1" y="-235682"/>
              <a:chExt cx="1618522" cy="1114955"/>
            </a:xfrm>
          </p:grpSpPr>
          <p:sp>
            <p:nvSpPr>
              <p:cNvPr id="20567" name="Shape 1073742045"/>
              <p:cNvSpPr/>
              <p:nvPr/>
            </p:nvSpPr>
            <p:spPr>
              <a:xfrm>
                <a:off x="-1" y="-235682"/>
                <a:ext cx="1366118" cy="1114955"/>
              </a:xfrm>
              <a:prstGeom prst="rect">
                <a:avLst/>
              </a:prstGeom>
              <a:solidFill>
                <a:srgbClr val="CCFFCC"/>
              </a:solidFill>
              <a:ln w="9525" cap="flat" cmpd="sng">
                <a:solidFill>
                  <a:srgbClr val="DDDDDD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6" name="Shape 1073742046"/>
              <p:cNvSpPr txBox="1"/>
              <p:nvPr/>
            </p:nvSpPr>
            <p:spPr>
              <a:xfrm>
                <a:off x="47095" y="-235682"/>
                <a:ext cx="1571426" cy="865838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0877" tIns="20877" rIns="20877" bIns="20877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保持正常的体重</a:t>
                </a:r>
                <a:endParaRPr lang="en-US" altLang="zh-CN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健康饮食和起居</a:t>
                </a:r>
                <a:endParaRPr lang="en-US" altLang="zh-CN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健身运动建议</a:t>
                </a:r>
                <a:endParaRPr lang="en-US" altLang="zh-TW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钙和维生素D补充</a:t>
                </a:r>
                <a:endParaRPr lang="en-US" altLang="zh-CN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戒烟，控制饮酒</a:t>
                </a:r>
                <a:endParaRPr lang="en-US" altLang="zh-CN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171450" indent="-17145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9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增加社交和益智活动</a:t>
                </a:r>
                <a:endParaRPr lang="en-US" altLang="zh-CN" sz="9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cxnSp>
          <p:nvCxnSpPr>
            <p:cNvPr id="20504" name="Shape 1073742048"/>
            <p:cNvCxnSpPr/>
            <p:nvPr/>
          </p:nvCxnSpPr>
          <p:spPr>
            <a:xfrm>
              <a:off x="3163047" y="502584"/>
              <a:ext cx="671012" cy="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0505" name="Group 1073742051"/>
            <p:cNvGrpSpPr/>
            <p:nvPr/>
          </p:nvGrpSpPr>
          <p:grpSpPr>
            <a:xfrm>
              <a:off x="571507" y="1396957"/>
              <a:ext cx="1600129" cy="208898"/>
              <a:chOff x="-1" y="0"/>
              <a:chExt cx="1600128" cy="208897"/>
            </a:xfrm>
          </p:grpSpPr>
          <p:sp>
            <p:nvSpPr>
              <p:cNvPr id="20565" name="Shape 1073742049"/>
              <p:cNvSpPr/>
              <p:nvPr/>
            </p:nvSpPr>
            <p:spPr>
              <a:xfrm>
                <a:off x="-1" y="0"/>
                <a:ext cx="1600128" cy="208897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4" name="Shape 1073742050"/>
              <p:cNvSpPr txBox="1"/>
              <p:nvPr/>
            </p:nvSpPr>
            <p:spPr>
              <a:xfrm>
                <a:off x="10170" y="10081"/>
                <a:ext cx="1580297" cy="18977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7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子宫完整者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06" name="Group 1073742054"/>
            <p:cNvGrpSpPr/>
            <p:nvPr/>
          </p:nvGrpSpPr>
          <p:grpSpPr>
            <a:xfrm>
              <a:off x="125502" y="1843743"/>
              <a:ext cx="1005319" cy="208498"/>
              <a:chExt cx="1005318" cy="208497"/>
            </a:xfrm>
          </p:grpSpPr>
          <p:sp>
            <p:nvSpPr>
              <p:cNvPr id="20563" name="Shape 1073742052"/>
              <p:cNvSpPr/>
              <p:nvPr/>
            </p:nvSpPr>
            <p:spPr>
              <a:xfrm>
                <a:off x="0" y="0"/>
                <a:ext cx="1005318" cy="208497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2" name="Shape 1073742053"/>
              <p:cNvSpPr txBox="1"/>
              <p:nvPr/>
            </p:nvSpPr>
            <p:spPr>
              <a:xfrm>
                <a:off x="10094" y="10053"/>
                <a:ext cx="984675" cy="18779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绝经过渡期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07" name="Group 1073742057"/>
            <p:cNvGrpSpPr/>
            <p:nvPr/>
          </p:nvGrpSpPr>
          <p:grpSpPr>
            <a:xfrm>
              <a:off x="1341320" y="1843743"/>
              <a:ext cx="1047720" cy="208498"/>
              <a:chExt cx="1047719" cy="208497"/>
            </a:xfrm>
          </p:grpSpPr>
          <p:sp>
            <p:nvSpPr>
              <p:cNvPr id="20561" name="Shape 1073742055"/>
              <p:cNvSpPr/>
              <p:nvPr/>
            </p:nvSpPr>
            <p:spPr>
              <a:xfrm>
                <a:off x="0" y="0"/>
                <a:ext cx="1047719" cy="208497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80" name="Shape 1073742056"/>
              <p:cNvSpPr txBox="1"/>
              <p:nvPr/>
            </p:nvSpPr>
            <p:spPr>
              <a:xfrm>
                <a:off x="9597" y="10053"/>
                <a:ext cx="1027762" cy="18779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绝经后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08" name="Group 1073742060"/>
            <p:cNvGrpSpPr/>
            <p:nvPr/>
          </p:nvGrpSpPr>
          <p:grpSpPr>
            <a:xfrm>
              <a:off x="21598" y="3016008"/>
              <a:ext cx="523414" cy="527287"/>
              <a:chOff x="-1" y="0"/>
              <a:chExt cx="523412" cy="527286"/>
            </a:xfrm>
          </p:grpSpPr>
          <p:sp>
            <p:nvSpPr>
              <p:cNvPr id="20559" name="Shape 1073742058"/>
              <p:cNvSpPr/>
              <p:nvPr/>
            </p:nvSpPr>
            <p:spPr>
              <a:xfrm>
                <a:off x="-1" y="0"/>
                <a:ext cx="523412" cy="527286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8" name="Shape 1073742059"/>
              <p:cNvSpPr txBox="1"/>
              <p:nvPr/>
            </p:nvSpPr>
            <p:spPr>
              <a:xfrm>
                <a:off x="25287" y="25846"/>
                <a:ext cx="472694" cy="4764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周</a:t>
                </a: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期用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孕激素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09" name="Group 1073742063"/>
            <p:cNvGrpSpPr/>
            <p:nvPr/>
          </p:nvGrpSpPr>
          <p:grpSpPr>
            <a:xfrm>
              <a:off x="586408" y="3016008"/>
              <a:ext cx="503112" cy="527287"/>
              <a:chExt cx="503111" cy="527286"/>
            </a:xfrm>
          </p:grpSpPr>
          <p:sp>
            <p:nvSpPr>
              <p:cNvPr id="20557" name="Shape 1073742061"/>
              <p:cNvSpPr/>
              <p:nvPr/>
            </p:nvSpPr>
            <p:spPr>
              <a:xfrm>
                <a:off x="0" y="0"/>
                <a:ext cx="503111" cy="527286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6" name="Shape 1073742062"/>
              <p:cNvSpPr txBox="1"/>
              <p:nvPr/>
            </p:nvSpPr>
            <p:spPr>
              <a:xfrm>
                <a:off x="24418" y="25846"/>
                <a:ext cx="454952" cy="47640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buClrTx/>
                  <a:buSzTx/>
                  <a:buFontTx/>
                  <a:buNone/>
                  <a:defRPr/>
                </a:pPr>
                <a:r>
                  <a:rPr kumimoji="0" lang="zh-TW" alt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雌孕激素序贯方案</a:t>
                </a:r>
                <a:endParaRPr kumimoji="0" lang="zh-CN" altLang="en-US" sz="900" b="1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</p:grpSp>
        <p:grpSp>
          <p:nvGrpSpPr>
            <p:cNvPr id="20510" name="Group 1073742066"/>
            <p:cNvGrpSpPr/>
            <p:nvPr/>
          </p:nvGrpSpPr>
          <p:grpSpPr>
            <a:xfrm>
              <a:off x="1885127" y="2304928"/>
              <a:ext cx="712616" cy="488990"/>
              <a:chOff x="-1" y="-1"/>
              <a:chExt cx="712615" cy="488989"/>
            </a:xfrm>
          </p:grpSpPr>
          <p:sp>
            <p:nvSpPr>
              <p:cNvPr id="20555" name="Shape 1073742064"/>
              <p:cNvSpPr/>
              <p:nvPr/>
            </p:nvSpPr>
            <p:spPr>
              <a:xfrm>
                <a:off x="-1" y="-1"/>
                <a:ext cx="712615" cy="488989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4" name="Shape 1073742065"/>
              <p:cNvSpPr txBox="1"/>
              <p:nvPr/>
            </p:nvSpPr>
            <p:spPr>
              <a:xfrm>
                <a:off x="24659" y="23300"/>
                <a:ext cx="664054" cy="44280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不愿意有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人工月经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11" name="Group 1073742069"/>
            <p:cNvGrpSpPr/>
            <p:nvPr/>
          </p:nvGrpSpPr>
          <p:grpSpPr>
            <a:xfrm>
              <a:off x="1186820" y="2304928"/>
              <a:ext cx="591306" cy="488990"/>
              <a:chOff x="54503" y="-1"/>
              <a:chExt cx="591305" cy="488989"/>
            </a:xfrm>
          </p:grpSpPr>
          <p:sp>
            <p:nvSpPr>
              <p:cNvPr id="20553" name="Shape 1073742067"/>
              <p:cNvSpPr/>
              <p:nvPr/>
            </p:nvSpPr>
            <p:spPr>
              <a:xfrm>
                <a:off x="54503" y="-1"/>
                <a:ext cx="591305" cy="488989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2" name="Shape 1073742068"/>
              <p:cNvSpPr txBox="1"/>
              <p:nvPr/>
            </p:nvSpPr>
            <p:spPr>
              <a:xfrm>
                <a:off x="74130" y="23300"/>
                <a:ext cx="565206" cy="44280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愿意有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人工月经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12" name="Group 1073742072"/>
            <p:cNvGrpSpPr/>
            <p:nvPr/>
          </p:nvGrpSpPr>
          <p:grpSpPr>
            <a:xfrm>
              <a:off x="1131817" y="3058605"/>
              <a:ext cx="670614" cy="497390"/>
              <a:chOff x="0" y="-1"/>
              <a:chExt cx="670613" cy="497389"/>
            </a:xfrm>
          </p:grpSpPr>
          <p:sp>
            <p:nvSpPr>
              <p:cNvPr id="20551" name="Shape 1073742070"/>
              <p:cNvSpPr/>
              <p:nvPr/>
            </p:nvSpPr>
            <p:spPr>
              <a:xfrm>
                <a:off x="0" y="-1"/>
                <a:ext cx="670613" cy="497389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70" name="Shape 1073742071"/>
              <p:cNvSpPr txBox="1"/>
              <p:nvPr/>
            </p:nvSpPr>
            <p:spPr>
              <a:xfrm>
                <a:off x="23939" y="22784"/>
                <a:ext cx="622233" cy="4507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雌孕激素</a:t>
                </a:r>
                <a:endParaRPr kumimoji="0" lang="zh-CN" altLang="en-US" sz="900" b="1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  <a:p>
                <a:pPr marR="0" algn="ctr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alt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序贯方案</a:t>
                </a:r>
                <a:endParaRPr kumimoji="0" lang="zh-CN" altLang="en-US" sz="900" b="1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</p:grpSp>
        <p:grpSp>
          <p:nvGrpSpPr>
            <p:cNvPr id="20513" name="Group 1073742075"/>
            <p:cNvGrpSpPr/>
            <p:nvPr/>
          </p:nvGrpSpPr>
          <p:grpSpPr>
            <a:xfrm>
              <a:off x="1844025" y="3058605"/>
              <a:ext cx="733018" cy="497390"/>
              <a:chOff x="-2" y="-1"/>
              <a:chExt cx="733017" cy="497389"/>
            </a:xfrm>
          </p:grpSpPr>
          <p:sp>
            <p:nvSpPr>
              <p:cNvPr id="20549" name="Shape 1073742073"/>
              <p:cNvSpPr/>
              <p:nvPr/>
            </p:nvSpPr>
            <p:spPr>
              <a:xfrm>
                <a:off x="-2" y="-1"/>
                <a:ext cx="733017" cy="497389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8" name="Shape 1073742074"/>
              <p:cNvSpPr txBox="1"/>
              <p:nvPr/>
            </p:nvSpPr>
            <p:spPr>
              <a:xfrm>
                <a:off x="23940" y="22784"/>
                <a:ext cx="685596" cy="4507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雌孕激素连续联合方案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或替勃龙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514" name="Shape 1073742076"/>
            <p:cNvCxnSpPr/>
            <p:nvPr/>
          </p:nvCxnSpPr>
          <p:spPr>
            <a:xfrm>
              <a:off x="1235818" y="1214463"/>
              <a:ext cx="2" cy="1682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15" name="Shape 1073742077"/>
            <p:cNvCxnSpPr/>
            <p:nvPr/>
          </p:nvCxnSpPr>
          <p:spPr>
            <a:xfrm>
              <a:off x="586908" y="1718247"/>
              <a:ext cx="2" cy="1254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16" name="Shape 1073742078"/>
            <p:cNvCxnSpPr/>
            <p:nvPr/>
          </p:nvCxnSpPr>
          <p:spPr>
            <a:xfrm>
              <a:off x="1844027" y="1718247"/>
              <a:ext cx="2" cy="1254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17" name="Shape 1073742079"/>
            <p:cNvCxnSpPr/>
            <p:nvPr/>
          </p:nvCxnSpPr>
          <p:spPr>
            <a:xfrm>
              <a:off x="1844027" y="2053337"/>
              <a:ext cx="2" cy="1253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18" name="Shape 1073742080"/>
            <p:cNvCxnSpPr/>
            <p:nvPr/>
          </p:nvCxnSpPr>
          <p:spPr>
            <a:xfrm flipH="1">
              <a:off x="295174" y="2178733"/>
              <a:ext cx="1" cy="83737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0519" name="Shape 1073742081"/>
            <p:cNvCxnSpPr/>
            <p:nvPr/>
          </p:nvCxnSpPr>
          <p:spPr>
            <a:xfrm>
              <a:off x="1467022" y="2178733"/>
              <a:ext cx="753613" cy="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0" name="Shape 1073742082"/>
            <p:cNvCxnSpPr/>
            <p:nvPr/>
          </p:nvCxnSpPr>
          <p:spPr>
            <a:xfrm>
              <a:off x="1467022" y="2178733"/>
              <a:ext cx="2" cy="1258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1" name="Shape 1073742083"/>
            <p:cNvCxnSpPr/>
            <p:nvPr/>
          </p:nvCxnSpPr>
          <p:spPr>
            <a:xfrm>
              <a:off x="2220633" y="2178733"/>
              <a:ext cx="2" cy="1258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2" name="Shape 1073742084"/>
            <p:cNvCxnSpPr/>
            <p:nvPr/>
          </p:nvCxnSpPr>
          <p:spPr>
            <a:xfrm flipH="1">
              <a:off x="1485722" y="2793914"/>
              <a:ext cx="402" cy="25409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0523" name="Shape 1073742085"/>
            <p:cNvCxnSpPr/>
            <p:nvPr/>
          </p:nvCxnSpPr>
          <p:spPr>
            <a:xfrm>
              <a:off x="544908" y="2053337"/>
              <a:ext cx="2" cy="1253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4" name="Shape 1073742086"/>
            <p:cNvCxnSpPr/>
            <p:nvPr/>
          </p:nvCxnSpPr>
          <p:spPr>
            <a:xfrm>
              <a:off x="293903" y="2178733"/>
              <a:ext cx="544910" cy="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5" name="Shape 1073742087"/>
            <p:cNvCxnSpPr/>
            <p:nvPr/>
          </p:nvCxnSpPr>
          <p:spPr>
            <a:xfrm flipH="1">
              <a:off x="840082" y="2178733"/>
              <a:ext cx="2" cy="83737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0526" name="Shape 1073742088"/>
            <p:cNvCxnSpPr/>
            <p:nvPr/>
          </p:nvCxnSpPr>
          <p:spPr>
            <a:xfrm>
              <a:off x="1257419" y="1592351"/>
              <a:ext cx="2" cy="1258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27" name="Shape 1073742089"/>
            <p:cNvCxnSpPr/>
            <p:nvPr/>
          </p:nvCxnSpPr>
          <p:spPr>
            <a:xfrm>
              <a:off x="586808" y="1718247"/>
              <a:ext cx="1257222" cy="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0528" name="Group 1073742092"/>
            <p:cNvGrpSpPr/>
            <p:nvPr/>
          </p:nvGrpSpPr>
          <p:grpSpPr>
            <a:xfrm>
              <a:off x="-3" y="2303827"/>
              <a:ext cx="503414" cy="490091"/>
              <a:chOff x="-1" y="-1"/>
              <a:chExt cx="503412" cy="490090"/>
            </a:xfrm>
          </p:grpSpPr>
          <p:sp>
            <p:nvSpPr>
              <p:cNvPr id="20547" name="Shape 1073742090"/>
              <p:cNvSpPr/>
              <p:nvPr/>
            </p:nvSpPr>
            <p:spPr>
              <a:xfrm>
                <a:off x="-1" y="-1"/>
                <a:ext cx="503412" cy="490090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6" name="Shape 1073742091"/>
              <p:cNvSpPr txBox="1"/>
              <p:nvPr/>
            </p:nvSpPr>
            <p:spPr>
              <a:xfrm>
                <a:off x="24077" y="24400"/>
                <a:ext cx="454952" cy="44280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仅有月经失调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0529" name="Group 1073742095"/>
            <p:cNvGrpSpPr/>
            <p:nvPr/>
          </p:nvGrpSpPr>
          <p:grpSpPr>
            <a:xfrm>
              <a:off x="503405" y="2303827"/>
              <a:ext cx="610047" cy="490190"/>
              <a:chOff x="-2" y="-1"/>
              <a:chExt cx="610046" cy="490189"/>
            </a:xfrm>
          </p:grpSpPr>
          <p:sp>
            <p:nvSpPr>
              <p:cNvPr id="20545" name="Shape 1073742093"/>
              <p:cNvSpPr/>
              <p:nvPr/>
            </p:nvSpPr>
            <p:spPr>
              <a:xfrm>
                <a:off x="-2" y="-1"/>
                <a:ext cx="610046" cy="490189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4" name="Shape 1073742094"/>
              <p:cNvSpPr txBox="1"/>
              <p:nvPr/>
            </p:nvSpPr>
            <p:spPr>
              <a:xfrm>
                <a:off x="23778" y="24400"/>
                <a:ext cx="562671" cy="442803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绝经相关症状影响生活工作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530" name="Shape 1073742096"/>
            <p:cNvCxnSpPr/>
            <p:nvPr/>
          </p:nvCxnSpPr>
          <p:spPr>
            <a:xfrm>
              <a:off x="2534938" y="251292"/>
              <a:ext cx="2" cy="12539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0531" name="Group 1073742099"/>
            <p:cNvGrpSpPr/>
            <p:nvPr/>
          </p:nvGrpSpPr>
          <p:grpSpPr>
            <a:xfrm>
              <a:off x="2971745" y="879273"/>
              <a:ext cx="1666929" cy="266596"/>
              <a:chExt cx="1666928" cy="266595"/>
            </a:xfrm>
          </p:grpSpPr>
          <p:sp>
            <p:nvSpPr>
              <p:cNvPr id="20543" name="Shape 1073742097"/>
              <p:cNvSpPr/>
              <p:nvPr/>
            </p:nvSpPr>
            <p:spPr>
              <a:xfrm>
                <a:off x="0" y="0"/>
                <a:ext cx="1666928" cy="266595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2" name="Shape 1073742098"/>
              <p:cNvSpPr txBox="1"/>
              <p:nvPr/>
            </p:nvSpPr>
            <p:spPr>
              <a:xfrm>
                <a:off x="12694" y="-40"/>
                <a:ext cx="1639859" cy="25303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lnSpc>
                    <a:spcPts val="7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非MHT治疗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532" name="Shape 1073742100"/>
            <p:cNvCxnSpPr/>
            <p:nvPr/>
          </p:nvCxnSpPr>
          <p:spPr>
            <a:xfrm flipH="1">
              <a:off x="2171632" y="2793914"/>
              <a:ext cx="402" cy="254094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0533" name="Group 1073742103"/>
            <p:cNvGrpSpPr/>
            <p:nvPr/>
          </p:nvGrpSpPr>
          <p:grpSpPr>
            <a:xfrm>
              <a:off x="625482" y="3954378"/>
              <a:ext cx="2259936" cy="740083"/>
              <a:chOff x="0" y="-1"/>
              <a:chExt cx="2259933" cy="740081"/>
            </a:xfrm>
          </p:grpSpPr>
          <p:sp>
            <p:nvSpPr>
              <p:cNvPr id="20541" name="Shape 1073742101"/>
              <p:cNvSpPr/>
              <p:nvPr/>
            </p:nvSpPr>
            <p:spPr>
              <a:xfrm>
                <a:off x="525" y="-1"/>
                <a:ext cx="1796830" cy="740081"/>
              </a:xfrm>
              <a:prstGeom prst="roundRect">
                <a:avLst>
                  <a:gd name="adj" fmla="val 16667"/>
                </a:avLst>
              </a:prstGeom>
              <a:solidFill>
                <a:srgbClr val="FFCC99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 sz="90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0" name="Shape 1073742102"/>
              <p:cNvSpPr txBox="1"/>
              <p:nvPr/>
            </p:nvSpPr>
            <p:spPr>
              <a:xfrm>
                <a:off x="551" y="30410"/>
                <a:ext cx="2259555" cy="668157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6514" tIns="26514" rIns="26514" bIns="2651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indent="612140" algn="just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个体化给药途径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just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口服：常用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just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经皮：常用，血栓风险高者首选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R="0" algn="just" defTabSz="457200" eaLnBrk="1" fontAlgn="auto" hangingPunct="1">
                  <a:lnSpc>
                    <a:spcPts val="800"/>
                  </a:lnSpc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腔内：孕激素宫内释放系统</a:t>
                </a:r>
                <a:endParaRPr kumimoji="0" lang="zh-CN" sz="9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0534" name="Shape 1073742104"/>
            <p:cNvCxnSpPr/>
            <p:nvPr/>
          </p:nvCxnSpPr>
          <p:spPr>
            <a:xfrm>
              <a:off x="293903" y="3701489"/>
              <a:ext cx="2598739" cy="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35" name="Shape 1073742105"/>
            <p:cNvCxnSpPr/>
            <p:nvPr/>
          </p:nvCxnSpPr>
          <p:spPr>
            <a:xfrm flipV="1">
              <a:off x="293903" y="3525193"/>
              <a:ext cx="2" cy="1769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36" name="Shape 1073742106"/>
            <p:cNvCxnSpPr/>
            <p:nvPr/>
          </p:nvCxnSpPr>
          <p:spPr>
            <a:xfrm flipV="1">
              <a:off x="816912" y="3533492"/>
              <a:ext cx="2" cy="1766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37" name="Shape 1073742107"/>
            <p:cNvCxnSpPr/>
            <p:nvPr/>
          </p:nvCxnSpPr>
          <p:spPr>
            <a:xfrm flipV="1">
              <a:off x="1486122" y="3533492"/>
              <a:ext cx="2" cy="1766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38" name="Shape 1073742108"/>
            <p:cNvCxnSpPr/>
            <p:nvPr/>
          </p:nvCxnSpPr>
          <p:spPr>
            <a:xfrm flipV="1">
              <a:off x="2206933" y="3524893"/>
              <a:ext cx="2" cy="1765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39" name="Shape 1073742109"/>
            <p:cNvCxnSpPr/>
            <p:nvPr/>
          </p:nvCxnSpPr>
          <p:spPr>
            <a:xfrm flipV="1">
              <a:off x="2892643" y="3527151"/>
              <a:ext cx="102" cy="17659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0540" name="Shape 1073742115"/>
            <p:cNvCxnSpPr/>
            <p:nvPr/>
          </p:nvCxnSpPr>
          <p:spPr>
            <a:xfrm flipH="1">
              <a:off x="1486673" y="3675688"/>
              <a:ext cx="0" cy="26386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20485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15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48895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复诊与随访</a:t>
            </a:r>
            <a:endParaRPr lang="zh-CN" altLang="en-US" sz="2400"/>
          </a:p>
        </p:txBody>
      </p:sp>
      <p:sp>
        <p:nvSpPr>
          <p:cNvPr id="21507" name="文本框 3"/>
          <p:cNvSpPr txBox="1"/>
          <p:nvPr/>
        </p:nvSpPr>
        <p:spPr>
          <a:xfrm>
            <a:off x="0" y="4924425"/>
            <a:ext cx="5619750" cy="23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1508" name="officeArt object" descr="officeArt object"/>
          <p:cNvGrpSpPr>
            <a:grpSpLocks noChangeAspect="1"/>
          </p:cNvGrpSpPr>
          <p:nvPr/>
        </p:nvGrpSpPr>
        <p:grpSpPr>
          <a:xfrm>
            <a:off x="1223963" y="704850"/>
            <a:ext cx="6861175" cy="3913188"/>
            <a:chOff x="-5" y="82026"/>
            <a:chExt cx="5153036" cy="4821501"/>
          </a:xfrm>
        </p:grpSpPr>
        <p:grpSp>
          <p:nvGrpSpPr>
            <p:cNvPr id="21510" name="Group 1073742120"/>
            <p:cNvGrpSpPr/>
            <p:nvPr/>
          </p:nvGrpSpPr>
          <p:grpSpPr>
            <a:xfrm>
              <a:off x="1688008" y="82026"/>
              <a:ext cx="1509914" cy="381067"/>
              <a:chOff x="-1" y="82026"/>
              <a:chExt cx="1509913" cy="381066"/>
            </a:xfrm>
          </p:grpSpPr>
          <p:sp>
            <p:nvSpPr>
              <p:cNvPr id="21565" name="Shape 1073742118"/>
              <p:cNvSpPr/>
              <p:nvPr/>
            </p:nvSpPr>
            <p:spPr>
              <a:xfrm>
                <a:off x="-1" y="82026"/>
                <a:ext cx="1509913" cy="381066"/>
              </a:xfrm>
              <a:prstGeom prst="roundRect">
                <a:avLst>
                  <a:gd name="adj" fmla="val 16667"/>
                </a:avLst>
              </a:prstGeom>
              <a:solidFill>
                <a:srgbClr val="FF9900"/>
              </a:solidFill>
              <a:ln w="9525" cap="flat" cmpd="sng">
                <a:solidFill>
                  <a:srgbClr val="A3B2C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61" name="Shape 1073742119"/>
              <p:cNvSpPr txBox="1"/>
              <p:nvPr/>
            </p:nvSpPr>
            <p:spPr>
              <a:xfrm>
                <a:off x="19332" y="117234"/>
                <a:ext cx="1471273" cy="34425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200" b="1" kern="1200" cap="none" spc="0" normalizeH="0" baseline="0" noProof="1">
                    <a:solidFill>
                      <a:srgbClr val="FFFFFF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MHT复诊与随访</a:t>
                </a:r>
                <a:endParaRPr kumimoji="0" lang="zh-CN" sz="1100" b="1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1511" name="Shape 1073742121"/>
            <p:cNvCxnSpPr/>
            <p:nvPr/>
          </p:nvCxnSpPr>
          <p:spPr>
            <a:xfrm>
              <a:off x="487802" y="711109"/>
              <a:ext cx="3732622" cy="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12" name="Shape 1073742122"/>
            <p:cNvCxnSpPr/>
            <p:nvPr/>
          </p:nvCxnSpPr>
          <p:spPr>
            <a:xfrm>
              <a:off x="2442512" y="488775"/>
              <a:ext cx="3" cy="222337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1513" name="Group 1073742138"/>
            <p:cNvGrpSpPr/>
            <p:nvPr/>
          </p:nvGrpSpPr>
          <p:grpSpPr>
            <a:xfrm>
              <a:off x="-5" y="711108"/>
              <a:ext cx="1821120" cy="2133689"/>
              <a:chOff x="-3" y="-1"/>
              <a:chExt cx="1821120" cy="2133689"/>
            </a:xfrm>
          </p:grpSpPr>
          <p:cxnSp>
            <p:nvCxnSpPr>
              <p:cNvPr id="21550" name="Shape 1073742123"/>
              <p:cNvCxnSpPr/>
              <p:nvPr/>
            </p:nvCxnSpPr>
            <p:spPr>
              <a:xfrm flipH="1">
                <a:off x="487850" y="-1"/>
                <a:ext cx="3" cy="256312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21551" name="Shape 1073742124"/>
              <p:cNvCxnSpPr/>
              <p:nvPr/>
            </p:nvCxnSpPr>
            <p:spPr>
              <a:xfrm>
                <a:off x="1377344" y="-1"/>
                <a:ext cx="3" cy="256312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grpSp>
            <p:nvGrpSpPr>
              <p:cNvPr id="21552" name="Group 1073742127"/>
              <p:cNvGrpSpPr/>
              <p:nvPr/>
            </p:nvGrpSpPr>
            <p:grpSpPr>
              <a:xfrm>
                <a:off x="-3" y="256307"/>
                <a:ext cx="888523" cy="298723"/>
                <a:chOff x="-2" y="-1"/>
                <a:chExt cx="888522" cy="298722"/>
              </a:xfrm>
            </p:grpSpPr>
            <p:sp>
              <p:nvSpPr>
                <p:cNvPr id="21563" name="Shape 1073742125"/>
                <p:cNvSpPr/>
                <p:nvPr/>
              </p:nvSpPr>
              <p:spPr>
                <a:xfrm>
                  <a:off x="-2" y="-1"/>
                  <a:ext cx="888522" cy="298722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59" name="Shape 1073742126"/>
                <p:cNvSpPr txBox="1"/>
                <p:nvPr/>
              </p:nvSpPr>
              <p:spPr>
                <a:xfrm>
                  <a:off x="14305" y="16318"/>
                  <a:ext cx="859632" cy="267968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用药</a:t>
                  </a:r>
                  <a:r>
                    <a:rPr kumimoji="0" lang="en-US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1</a:t>
                  </a:r>
                  <a:r>
                    <a:rPr kumimoji="0" lang="zh-TW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月</a:t>
                  </a:r>
                  <a:endParaRPr kumimoji="0" lang="zh-CN" sz="11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21553" name="Group 1073742130"/>
              <p:cNvGrpSpPr/>
              <p:nvPr/>
            </p:nvGrpSpPr>
            <p:grpSpPr>
              <a:xfrm>
                <a:off x="976679" y="256307"/>
                <a:ext cx="844438" cy="298723"/>
                <a:chOff x="0" y="-1"/>
                <a:chExt cx="844436" cy="298722"/>
              </a:xfrm>
            </p:grpSpPr>
            <p:sp>
              <p:nvSpPr>
                <p:cNvPr id="21561" name="Shape 1073742128"/>
                <p:cNvSpPr/>
                <p:nvPr/>
              </p:nvSpPr>
              <p:spPr>
                <a:xfrm>
                  <a:off x="0" y="-1"/>
                  <a:ext cx="844436" cy="298722"/>
                </a:xfrm>
                <a:prstGeom prst="roundRect">
                  <a:avLst>
                    <a:gd name="adj" fmla="val 16667"/>
                  </a:avLst>
                </a:prstGeom>
                <a:solidFill>
                  <a:srgbClr val="FFCC99"/>
                </a:solidFill>
                <a:ln w="9525" cap="flat" cmpd="sng">
                  <a:solidFill>
                    <a:srgbClr val="A3B2C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57" name="Shape 1073742129"/>
                <p:cNvSpPr txBox="1"/>
                <p:nvPr/>
              </p:nvSpPr>
              <p:spPr>
                <a:xfrm>
                  <a:off x="14102" y="16318"/>
                  <a:ext cx="815518" cy="267968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 anchor="ctr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marR="0" algn="ctr" defTabSz="457200" eaLnBrk="1" fontAlgn="auto" hangingPunct="1">
                    <a:spcBef>
                      <a:spcPts val="50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r>
                    <a:rPr kumimoji="0" lang="zh-TW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用药</a:t>
                  </a:r>
                  <a:r>
                    <a:rPr kumimoji="0" lang="en-US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3</a:t>
                  </a:r>
                  <a:r>
                    <a:rPr kumimoji="0" lang="zh-TW" sz="1050" b="1" kern="1200" cap="none" spc="0" normalizeH="0" baseline="0" noProof="1">
                      <a:solidFill>
                        <a:srgbClr val="000000"/>
                      </a:solidFill>
                      <a:uFill>
                        <a:solidFill>
                          <a:srgbClr val="000000"/>
                        </a:solidFill>
                      </a:uFill>
                      <a:latin typeface="微软雅黑" panose="020b0503020204020204" pitchFamily="34" charset="-122"/>
                      <a:ea typeface="微软雅黑" panose="020b0503020204020204" pitchFamily="34" charset="-122"/>
                      <a:cs typeface="黑体" panose="02010609060101010101" pitchFamily="49" charset="-122"/>
                    </a:rPr>
                    <a:t>月</a:t>
                  </a:r>
                  <a:endParaRPr kumimoji="0" lang="zh-CN" sz="11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Arial Unicode MS" pitchFamily="34" charset="-122"/>
                  </a:endParaRPr>
                </a:p>
              </p:txBody>
            </p:sp>
          </p:grpSp>
          <p:grpSp>
            <p:nvGrpSpPr>
              <p:cNvPr id="21554" name="Group 1073742133"/>
              <p:cNvGrpSpPr/>
              <p:nvPr/>
            </p:nvGrpSpPr>
            <p:grpSpPr>
              <a:xfrm>
                <a:off x="44082" y="788443"/>
                <a:ext cx="1732952" cy="1345245"/>
                <a:chOff x="-1" y="-66239"/>
                <a:chExt cx="1732951" cy="1345244"/>
              </a:xfrm>
            </p:grpSpPr>
            <p:sp>
              <p:nvSpPr>
                <p:cNvPr id="21559" name="Shape 1073742131"/>
                <p:cNvSpPr/>
                <p:nvPr/>
              </p:nvSpPr>
              <p:spPr>
                <a:xfrm>
                  <a:off x="-1" y="-1"/>
                  <a:ext cx="1732951" cy="1234501"/>
                </a:xfrm>
                <a:prstGeom prst="rect">
                  <a:avLst/>
                </a:prstGeom>
                <a:solidFill>
                  <a:srgbClr val="FFCC99"/>
                </a:solidFill>
                <a:ln w="9525" cap="flat" cmpd="sng">
                  <a:solidFill>
                    <a:srgbClr val="C0C0C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/>
                  <a:endPara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55" name="Shape 1073742132"/>
                <p:cNvSpPr txBox="1"/>
                <p:nvPr/>
              </p:nvSpPr>
              <p:spPr>
                <a:xfrm>
                  <a:off x="28" y="-65676"/>
                  <a:ext cx="1732382" cy="1343759"/>
                </a:xfrm>
                <a:prstGeom prst="rect">
                  <a:avLst/>
                </a:prstGeom>
                <a:noFill/>
                <a:ln w="12700" cap="flat">
                  <a:noFill/>
                  <a:miter lim="400000"/>
                </a:ln>
                <a:effectLst/>
              </p:spPr>
              <p:txBody>
                <a:bodyPr lIns="28344" tIns="28344" rIns="28344" bIns="28344"/>
                <a:lstStyle>
                  <a:defPPr>
                    <a:defRPr lang="en-US"/>
                  </a:defPPr>
                  <a:lvl1pPr marL="0" lvl="0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1pPr>
                  <a:lvl2pPr marL="457200" lvl="1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2pPr>
                  <a:lvl3pPr marL="914400" lvl="2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3pPr>
                  <a:lvl4pPr marL="1371600" lvl="3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4pPr>
                  <a:lvl5pPr marL="1828800" lvl="4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5pPr>
                  <a:lvl6pPr marL="2286000" lvl="5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6pPr>
                  <a:lvl7pPr marL="2743200" lvl="6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7pPr>
                  <a:lvl8pPr marL="3200400" lvl="7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8pPr>
                  <a:lvl9pPr marL="3657600" lvl="8" indent="0" algn="l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+mn-ea"/>
                      <a:cs typeface="+mn-cs"/>
                    </a:defRPr>
                  </a:lvl9pPr>
                </a:lstStyle>
                <a:p>
                  <a:pPr eaLnBrk="1" hangingPunct="1">
                    <a:buNone/>
                  </a:pPr>
                  <a:r>
                    <a:rPr lang="en-US" altLang="zh-CN" sz="12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就诊内容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评估疗效：症状改善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查询用药副反应予以解释和处理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非预期子宫出血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乳房不适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消化道症状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just" eaLnBrk="1" hangingPunct="1">
                    <a:buClr>
                      <a:srgbClr val="000000"/>
                    </a:buClr>
                    <a:buFont typeface="Arial" pitchFamily="34" charset="0"/>
                    <a:buChar char="•"/>
                  </a:pPr>
                  <a:r>
                    <a:rPr lang="en-US" altLang="zh-CN" sz="1000" b="1">
                      <a:solidFill>
                        <a:srgbClr val="000000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其他非预期表现</a:t>
                  </a:r>
                  <a:endParaRPr lang="en-US" altLang="zh-CN" sz="1600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cxnSp>
            <p:nvCxnSpPr>
              <p:cNvPr id="21555" name="Shape 1073742134"/>
              <p:cNvCxnSpPr/>
              <p:nvPr/>
            </p:nvCxnSpPr>
            <p:spPr>
              <a:xfrm>
                <a:off x="487850" y="555025"/>
                <a:ext cx="3" cy="128158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21556" name="Shape 1073742135"/>
              <p:cNvCxnSpPr/>
              <p:nvPr/>
            </p:nvCxnSpPr>
            <p:spPr>
              <a:xfrm>
                <a:off x="1377344" y="555025"/>
                <a:ext cx="3" cy="128158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21557" name="Shape 1073742136"/>
              <p:cNvCxnSpPr/>
              <p:nvPr/>
            </p:nvCxnSpPr>
            <p:spPr>
              <a:xfrm>
                <a:off x="487850" y="683180"/>
                <a:ext cx="889496" cy="3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</p:cxnSp>
          <p:cxnSp>
            <p:nvCxnSpPr>
              <p:cNvPr id="21558" name="Shape 1073742137"/>
              <p:cNvCxnSpPr/>
              <p:nvPr/>
            </p:nvCxnSpPr>
            <p:spPr>
              <a:xfrm>
                <a:off x="888514" y="683180"/>
                <a:ext cx="3" cy="171504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</p:cxnSp>
        </p:grpSp>
        <p:cxnSp>
          <p:nvCxnSpPr>
            <p:cNvPr id="21514" name="Shape 1073742139"/>
            <p:cNvCxnSpPr/>
            <p:nvPr/>
          </p:nvCxnSpPr>
          <p:spPr>
            <a:xfrm>
              <a:off x="4220821" y="711109"/>
              <a:ext cx="3" cy="2647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grpSp>
          <p:nvGrpSpPr>
            <p:cNvPr id="21515" name="Group 1073742142"/>
            <p:cNvGrpSpPr/>
            <p:nvPr/>
          </p:nvGrpSpPr>
          <p:grpSpPr>
            <a:xfrm>
              <a:off x="3020715" y="975849"/>
              <a:ext cx="2132316" cy="309454"/>
              <a:chOff x="0" y="-1"/>
              <a:chExt cx="2132315" cy="309453"/>
            </a:xfrm>
          </p:grpSpPr>
          <p:sp>
            <p:nvSpPr>
              <p:cNvPr id="21548" name="Shape 1073742140"/>
              <p:cNvSpPr/>
              <p:nvPr/>
            </p:nvSpPr>
            <p:spPr>
              <a:xfrm>
                <a:off x="0" y="-1"/>
                <a:ext cx="2132315" cy="309453"/>
              </a:xfrm>
              <a:prstGeom prst="roundRect">
                <a:avLst>
                  <a:gd name="adj" fmla="val 16667"/>
                </a:avLst>
              </a:prstGeom>
              <a:solidFill>
                <a:srgbClr val="99CCFF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4" name="Shape 1073742141"/>
              <p:cNvSpPr txBox="1"/>
              <p:nvPr/>
            </p:nvSpPr>
            <p:spPr>
              <a:xfrm>
                <a:off x="16018" y="13753"/>
                <a:ext cx="2100797" cy="27970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12</a:t>
                </a: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月及每12月至少</a:t>
                </a:r>
                <a:r>
                  <a:rPr kumimoji="0" lang="en-US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1</a:t>
                </a:r>
                <a:r>
                  <a:rPr kumimoji="0" lang="zh-TW" sz="9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次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1516" name="Group 1073742145"/>
            <p:cNvGrpSpPr/>
            <p:nvPr/>
          </p:nvGrpSpPr>
          <p:grpSpPr>
            <a:xfrm>
              <a:off x="3270715" y="1595142"/>
              <a:ext cx="1462113" cy="1205150"/>
              <a:chOff x="-1" y="-2"/>
              <a:chExt cx="1462112" cy="1205149"/>
            </a:xfrm>
          </p:grpSpPr>
          <p:sp>
            <p:nvSpPr>
              <p:cNvPr id="21546" name="Shape 1073742143"/>
              <p:cNvSpPr/>
              <p:nvPr/>
            </p:nvSpPr>
            <p:spPr>
              <a:xfrm>
                <a:off x="-1" y="-2"/>
                <a:ext cx="1462112" cy="1205149"/>
              </a:xfrm>
              <a:prstGeom prst="rect">
                <a:avLst/>
              </a:prstGeom>
              <a:solidFill>
                <a:srgbClr val="99CCFF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2" name="Shape 1073742144"/>
              <p:cNvSpPr txBox="1"/>
              <p:nvPr/>
            </p:nvSpPr>
            <p:spPr>
              <a:xfrm>
                <a:off x="-296" y="36021"/>
                <a:ext cx="1462928" cy="100733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2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就诊内容</a:t>
                </a:r>
                <a:endParaRPr kumimoji="0" lang="zh-CN" sz="14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重复启动治疗的所有检查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重新评估禁忌证和慎用情况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评估继续MHT的利弊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必要时调整MHT方案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提倡长期MHT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1517" name="Shape 1073742146"/>
            <p:cNvCxnSpPr/>
            <p:nvPr/>
          </p:nvCxnSpPr>
          <p:spPr>
            <a:xfrm>
              <a:off x="4131420" y="1285297"/>
              <a:ext cx="3" cy="30984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1518" name="Group 1073742149"/>
            <p:cNvGrpSpPr/>
            <p:nvPr/>
          </p:nvGrpSpPr>
          <p:grpSpPr>
            <a:xfrm>
              <a:off x="1909207" y="975849"/>
              <a:ext cx="1022514" cy="309454"/>
              <a:chOff x="-2" y="-1"/>
              <a:chExt cx="1022513" cy="309453"/>
            </a:xfrm>
          </p:grpSpPr>
          <p:sp>
            <p:nvSpPr>
              <p:cNvPr id="21544" name="Shape 1073742147"/>
              <p:cNvSpPr/>
              <p:nvPr/>
            </p:nvSpPr>
            <p:spPr>
              <a:xfrm>
                <a:off x="-2" y="-1"/>
                <a:ext cx="1022513" cy="309453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0" name="Shape 1073742148"/>
              <p:cNvSpPr txBox="1"/>
              <p:nvPr/>
            </p:nvSpPr>
            <p:spPr>
              <a:xfrm>
                <a:off x="15126" y="13753"/>
                <a:ext cx="991976" cy="27970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5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用药</a:t>
                </a:r>
                <a:r>
                  <a:rPr kumimoji="0" lang="en-US" sz="105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6</a:t>
                </a:r>
                <a:r>
                  <a:rPr kumimoji="0" lang="zh-TW" sz="105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月</a:t>
                </a:r>
                <a:endParaRPr kumimoji="0" lang="zh-CN" sz="11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1519" name="Group 1073742152"/>
            <p:cNvGrpSpPr/>
            <p:nvPr/>
          </p:nvGrpSpPr>
          <p:grpSpPr>
            <a:xfrm>
              <a:off x="1909207" y="1555938"/>
              <a:ext cx="1111513" cy="1244353"/>
              <a:chOff x="-1" y="-9802"/>
              <a:chExt cx="1111512" cy="1244352"/>
            </a:xfrm>
          </p:grpSpPr>
          <p:sp>
            <p:nvSpPr>
              <p:cNvPr id="21542" name="Shape 1073742150"/>
              <p:cNvSpPr/>
              <p:nvPr/>
            </p:nvSpPr>
            <p:spPr>
              <a:xfrm>
                <a:off x="-1" y="-2"/>
                <a:ext cx="1111512" cy="1234552"/>
              </a:xfrm>
              <a:prstGeom prst="rect">
                <a:avLst/>
              </a:prstGeom>
              <a:solidFill>
                <a:srgbClr val="CCFFCC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8" name="Shape 1073742151"/>
              <p:cNvSpPr txBox="1"/>
              <p:nvPr/>
            </p:nvSpPr>
            <p:spPr>
              <a:xfrm>
                <a:off x="-373" y="-8903"/>
                <a:ext cx="1112397" cy="1244005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2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就诊内容</a:t>
                </a:r>
                <a:r>
                  <a:rPr kumimoji="0" lang="zh-TW" sz="1200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：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疗效评估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交流治疗体会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查询副反应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个体化MHT方案评价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  <a:p>
                <a:pPr marL="49530" marR="0" indent="-49530" algn="just" defTabSz="457200" eaLnBrk="1" fontAlgn="auto" hangingPunct="1"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00" b="1" kern="12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鼓励坚持MHT</a:t>
                </a:r>
                <a:endParaRPr kumimoji="0" lang="zh-CN" sz="16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cxnSp>
          <p:nvCxnSpPr>
            <p:cNvPr id="21520" name="Shape 1073742153"/>
            <p:cNvCxnSpPr/>
            <p:nvPr/>
          </p:nvCxnSpPr>
          <p:spPr>
            <a:xfrm>
              <a:off x="2442512" y="1285297"/>
              <a:ext cx="3" cy="232538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521" name="Shape 1073742154"/>
            <p:cNvCxnSpPr/>
            <p:nvPr/>
          </p:nvCxnSpPr>
          <p:spPr>
            <a:xfrm>
              <a:off x="2442512" y="711109"/>
              <a:ext cx="3" cy="2647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22" name="Shape 1073742155"/>
            <p:cNvCxnSpPr/>
            <p:nvPr/>
          </p:nvCxnSpPr>
          <p:spPr>
            <a:xfrm flipV="1">
              <a:off x="792603" y="2987158"/>
              <a:ext cx="3276620" cy="1680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23" name="Shape 1073742156"/>
            <p:cNvCxnSpPr/>
            <p:nvPr/>
          </p:nvCxnSpPr>
          <p:spPr>
            <a:xfrm>
              <a:off x="778404" y="2816632"/>
              <a:ext cx="2503" cy="187332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24" name="Shape 1073742157"/>
            <p:cNvCxnSpPr/>
            <p:nvPr/>
          </p:nvCxnSpPr>
          <p:spPr>
            <a:xfrm flipH="1">
              <a:off x="4056223" y="2768551"/>
              <a:ext cx="0" cy="2328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25" name="Shape 1073742158"/>
            <p:cNvCxnSpPr/>
            <p:nvPr/>
          </p:nvCxnSpPr>
          <p:spPr>
            <a:xfrm>
              <a:off x="2401012" y="2739720"/>
              <a:ext cx="3" cy="264243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none" w="med" len="med"/>
            </a:ln>
          </p:spPr>
        </p:cxnSp>
        <p:cxnSp>
          <p:nvCxnSpPr>
            <p:cNvPr id="21526" name="Shape 1073742159"/>
            <p:cNvCxnSpPr/>
            <p:nvPr/>
          </p:nvCxnSpPr>
          <p:spPr>
            <a:xfrm>
              <a:off x="1357607" y="3003961"/>
              <a:ext cx="3" cy="2203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527" name="Shape 1073742160"/>
            <p:cNvCxnSpPr/>
            <p:nvPr/>
          </p:nvCxnSpPr>
          <p:spPr>
            <a:xfrm>
              <a:off x="3270717" y="3003961"/>
              <a:ext cx="3" cy="220336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grpSp>
          <p:nvGrpSpPr>
            <p:cNvPr id="21528" name="Group 1073742163"/>
            <p:cNvGrpSpPr/>
            <p:nvPr/>
          </p:nvGrpSpPr>
          <p:grpSpPr>
            <a:xfrm>
              <a:off x="573481" y="3237995"/>
              <a:ext cx="1524134" cy="1120014"/>
              <a:chOff x="-121" y="-1"/>
              <a:chExt cx="1524132" cy="1120013"/>
            </a:xfrm>
          </p:grpSpPr>
          <p:sp>
            <p:nvSpPr>
              <p:cNvPr id="21540" name="Shape 1073742161"/>
              <p:cNvSpPr/>
              <p:nvPr/>
            </p:nvSpPr>
            <p:spPr>
              <a:xfrm>
                <a:off x="-2" y="-1"/>
                <a:ext cx="1524013" cy="1120013"/>
              </a:xfrm>
              <a:prstGeom prst="rect">
                <a:avLst/>
              </a:prstGeom>
              <a:solidFill>
                <a:srgbClr val="CCFFCC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6" name="Shape 1073742162"/>
              <p:cNvSpPr txBox="1"/>
              <p:nvPr/>
            </p:nvSpPr>
            <p:spPr>
              <a:xfrm>
                <a:off x="-120" y="71404"/>
                <a:ext cx="1523732" cy="1048406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无药物不良反应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检查结果正常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症状缓解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受益大于风险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患者愿意用药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1529" name="Group 1073742166"/>
            <p:cNvGrpSpPr/>
            <p:nvPr/>
          </p:nvGrpSpPr>
          <p:grpSpPr>
            <a:xfrm>
              <a:off x="2706213" y="3259717"/>
              <a:ext cx="1363034" cy="607982"/>
              <a:chOff x="-1" y="-2684"/>
              <a:chExt cx="1363032" cy="607980"/>
            </a:xfrm>
          </p:grpSpPr>
          <p:sp>
            <p:nvSpPr>
              <p:cNvPr id="21538" name="Shape 1073742164"/>
              <p:cNvSpPr/>
              <p:nvPr/>
            </p:nvSpPr>
            <p:spPr>
              <a:xfrm>
                <a:off x="-1" y="-1"/>
                <a:ext cx="1363012" cy="605297"/>
              </a:xfrm>
              <a:prstGeom prst="rect">
                <a:avLst/>
              </a:prstGeom>
              <a:solidFill>
                <a:srgbClr val="FFCC99"/>
              </a:solidFill>
              <a:ln w="9525" cap="flat" cmpd="sng">
                <a:solidFill>
                  <a:srgbClr val="C0C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4" name="Shape 1073742165"/>
              <p:cNvSpPr txBox="1"/>
              <p:nvPr/>
            </p:nvSpPr>
            <p:spPr>
              <a:xfrm>
                <a:off x="257" y="-1900"/>
                <a:ext cx="1362774" cy="553542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药物不良反应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异常检查结果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marL="342900" indent="-342900" algn="just" eaLnBrk="1" hangingPunct="1">
                  <a:buClr>
                    <a:srgbClr val="000000"/>
                  </a:buClr>
                  <a:buFont typeface="Arial" pitchFamily="34" charset="0"/>
                  <a:buChar char="•"/>
                </a:pPr>
                <a:r>
                  <a:rPr lang="en-US" altLang="zh-CN" sz="1000" b="1">
                    <a:solidFill>
                      <a:srgbClr val="00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症状未缓解</a:t>
                </a:r>
                <a:endParaRPr lang="en-US" altLang="zh-CN" sz="1000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1530" name="Group 1073742169"/>
            <p:cNvGrpSpPr/>
            <p:nvPr/>
          </p:nvGrpSpPr>
          <p:grpSpPr>
            <a:xfrm>
              <a:off x="567703" y="4594172"/>
              <a:ext cx="1485913" cy="309355"/>
              <a:chOff x="0" y="209599"/>
              <a:chExt cx="1485912" cy="309354"/>
            </a:xfrm>
          </p:grpSpPr>
          <p:sp>
            <p:nvSpPr>
              <p:cNvPr id="21536" name="Shape 1073742167"/>
              <p:cNvSpPr/>
              <p:nvPr/>
            </p:nvSpPr>
            <p:spPr>
              <a:xfrm>
                <a:off x="0" y="209599"/>
                <a:ext cx="1485912" cy="309354"/>
              </a:xfrm>
              <a:prstGeom prst="roundRect">
                <a:avLst>
                  <a:gd name="adj" fmla="val 16667"/>
                </a:avLst>
              </a:prstGeom>
              <a:solidFill>
                <a:srgbClr val="CCFFCC"/>
              </a:solidFill>
              <a:ln w="12700">
                <a:noFill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2" name="Shape 1073742168"/>
              <p:cNvSpPr txBox="1"/>
              <p:nvPr/>
            </p:nvSpPr>
            <p:spPr>
              <a:xfrm>
                <a:off x="15317" y="223599"/>
                <a:ext cx="1454581" cy="28166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 anchor="ctr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R="0" algn="ctr" defTabSz="457200" eaLnBrk="1" fontAlgn="auto" hangingPunct="1">
                  <a:spcBef>
                    <a:spcPts val="50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TW" sz="105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继续</a:t>
                </a:r>
                <a:r>
                  <a:rPr kumimoji="0" lang="en-US" sz="1050" b="1" kern="10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MHT</a:t>
                </a:r>
                <a:endParaRPr kumimoji="0" lang="zh-CN" sz="1200" kern="120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Arial Unicode MS" pitchFamily="34" charset="-122"/>
                </a:endParaRPr>
              </a:p>
            </p:txBody>
          </p:sp>
        </p:grpSp>
        <p:grpSp>
          <p:nvGrpSpPr>
            <p:cNvPr id="21531" name="Group 1073742172"/>
            <p:cNvGrpSpPr/>
            <p:nvPr/>
          </p:nvGrpSpPr>
          <p:grpSpPr>
            <a:xfrm>
              <a:off x="2687113" y="4047719"/>
              <a:ext cx="1652015" cy="841141"/>
              <a:chOff x="1" y="1"/>
              <a:chExt cx="1652013" cy="841140"/>
            </a:xfrm>
          </p:grpSpPr>
          <p:sp>
            <p:nvSpPr>
              <p:cNvPr id="21534" name="Shape 1073742170"/>
              <p:cNvSpPr/>
              <p:nvPr/>
            </p:nvSpPr>
            <p:spPr>
              <a:xfrm>
                <a:off x="1" y="1"/>
                <a:ext cx="1652013" cy="841140"/>
              </a:xfrm>
              <a:prstGeom prst="rect">
                <a:avLst/>
              </a:prstGeom>
              <a:solidFill>
                <a:srgbClr val="FFCC99"/>
              </a:solidFill>
              <a:ln w="9525" cap="flat" cmpd="sng">
                <a:solidFill>
                  <a:srgbClr val="C0C0C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eaLnBrk="1" hangingPunct="1"/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" name="Shape 1073742171"/>
              <p:cNvSpPr txBox="1"/>
              <p:nvPr/>
            </p:nvSpPr>
            <p:spPr>
              <a:xfrm>
                <a:off x="65858" y="85151"/>
                <a:ext cx="1532079" cy="60831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</p:spPr>
            <p:txBody>
              <a:bodyPr lIns="28344" tIns="28344" rIns="28344" bIns="28344"/>
              <a:lstStyle>
                <a:defPPr>
                  <a:defRPr lang="en-US"/>
                </a:defPPr>
                <a:lvl1pPr marL="0" lvl="0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1pPr>
                <a:lvl2pPr marL="457200" lvl="1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2pPr>
                <a:lvl3pPr marL="914400" lvl="2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3pPr>
                <a:lvl4pPr marL="1371600" lvl="3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4pPr>
                <a:lvl5pPr marL="1828800" lvl="4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5pPr>
                <a:lvl6pPr marL="2286000" lvl="5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6pPr>
                <a:lvl7pPr marL="2743200" lvl="6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7pPr>
                <a:lvl8pPr marL="3200400" lvl="7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8pPr>
                <a:lvl9pPr marL="3657600" lvl="8" indent="0" algn="l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+mn-ea"/>
                    <a:cs typeface="+mn-cs"/>
                  </a:defRPr>
                </a:lvl9pPr>
              </a:lstStyle>
              <a:p>
                <a:pPr marL="171450" marR="0" indent="-171450" defTabSz="457200" eaLnBrk="1" hangingPunct="1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/>
                </a:pPr>
                <a:r>
                  <a:rPr kumimoji="0" lang="zh-TW" sz="900" b="1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调整</a:t>
                </a:r>
                <a:r>
                  <a:rPr kumimoji="0" lang="en-US" sz="900" b="1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MHT</a:t>
                </a:r>
                <a:r>
                  <a:rPr kumimoji="0" lang="zh-TW" sz="900" b="1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方案：激素种类、剂 量、途径、配伍</a:t>
                </a:r>
                <a:endParaRPr kumimoji="0" lang="en-US" altLang="zh-TW" sz="900" b="1" kern="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黑体" panose="02010609060101010101" pitchFamily="49" charset="-122"/>
                </a:endParaRPr>
              </a:p>
              <a:p>
                <a:pPr marL="171450" marR="0" indent="-171450" defTabSz="457200" eaLnBrk="1" hangingPunct="1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/>
                </a:pPr>
                <a:r>
                  <a:rPr kumimoji="0" lang="zh-CN" altLang="en-US" sz="900" b="1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停药或改用其他治疗</a:t>
                </a:r>
                <a:endParaRPr kumimoji="0" lang="en-US" altLang="zh-TW" sz="900" b="1" kern="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黑体" panose="02010609060101010101" pitchFamily="49" charset="-122"/>
                </a:endParaRPr>
              </a:p>
              <a:p>
                <a:pPr marL="171450" marR="0" indent="-171450" defTabSz="457200" eaLnBrk="1" hangingPunct="1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/>
                </a:pPr>
                <a:r>
                  <a:rPr kumimoji="0" lang="zh-CN" altLang="en-US" sz="900" b="1" kern="0" cap="none" spc="0" normalizeH="0" baseline="0" noProof="1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微软雅黑" panose="020b0503020204020204" pitchFamily="34" charset="-122"/>
                    <a:ea typeface="微软雅黑" panose="020b0503020204020204" pitchFamily="34" charset="-122"/>
                    <a:cs typeface="黑体" panose="02010609060101010101" pitchFamily="49" charset="-122"/>
                  </a:rPr>
                  <a:t>多学科协作管理</a:t>
                </a:r>
                <a:endParaRPr kumimoji="0" lang="zh-CN" altLang="en-US" sz="900" b="1" kern="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黑体" panose="02010609060101010101" pitchFamily="49" charset="-122"/>
                </a:endParaRPr>
              </a:p>
              <a:p>
                <a:pPr marL="171450" marR="0" indent="-171450" defTabSz="457200" eaLnBrk="1" hangingPunct="1">
                  <a:spcAft>
                    <a:spcPct val="0"/>
                  </a:spcAft>
                  <a:buClrTx/>
                  <a:buSzTx/>
                  <a:buFont typeface="Arial" pitchFamily="34" charset="0"/>
                  <a:buChar char="•"/>
                  <a:defRPr/>
                </a:pPr>
                <a:endParaRPr kumimoji="0" lang="en-US" altLang="zh-TW" sz="900" b="1" kern="0" cap="none" spc="0" normalizeH="0" baseline="0" noProof="1">
                  <a:solidFill>
                    <a:srgbClr val="000000"/>
                  </a:solidFill>
                  <a:uFill>
                    <a:solidFill>
                      <a:srgbClr val="000000"/>
                    </a:solidFill>
                  </a:uFill>
                  <a:latin typeface="微软雅黑" panose="020b0503020204020204" pitchFamily="34" charset="-122"/>
                  <a:ea typeface="微软雅黑" panose="020b0503020204020204" pitchFamily="34" charset="-122"/>
                  <a:cs typeface="黑体" panose="02010609060101010101" pitchFamily="49" charset="-122"/>
                </a:endParaRPr>
              </a:p>
            </p:txBody>
          </p:sp>
        </p:grpSp>
        <p:cxnSp>
          <p:nvCxnSpPr>
            <p:cNvPr id="21532" name="Shape 1073742173"/>
            <p:cNvCxnSpPr/>
            <p:nvPr/>
          </p:nvCxnSpPr>
          <p:spPr>
            <a:xfrm>
              <a:off x="1294607" y="4423750"/>
              <a:ext cx="3" cy="170430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533" name="Shape 1073742174"/>
            <p:cNvCxnSpPr/>
            <p:nvPr/>
          </p:nvCxnSpPr>
          <p:spPr>
            <a:xfrm>
              <a:off x="3270717" y="3867693"/>
              <a:ext cx="3" cy="170229"/>
            </a:xfrm>
            <a:prstGeom prst="line">
              <a:avLst/>
            </a:prstGeom>
            <a:ln w="9525" cap="flat" cmpd="sng">
              <a:solidFill>
                <a:srgbClr val="000000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21509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16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灯片编号占位符 3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pPr algn="ctr" eaLnBrk="1" hangingPunct="1">
              <a:buNone/>
            </a:pPr>
            <a:fld id="{9A0DB2DC-4C9A-4742-B13C-FB6460FD3503}" type="slidenum">
              <a:rPr lang="en-US" altLang="zh-CN" sz="1200">
                <a:ea typeface="等线" panose="02010600030101010101" pitchFamily="2" charset="-122"/>
              </a:rPr>
              <a:t>17</a:t>
            </a:fld>
            <a:endParaRPr lang="en-US" altLang="zh-CN" sz="1200">
              <a:ea typeface="等线" panose="02010600030101010101" pitchFamily="2" charset="-122"/>
            </a:endParaRPr>
          </a:p>
        </p:txBody>
      </p:sp>
      <p:sp>
        <p:nvSpPr>
          <p:cNvPr id="22531" name="TextBox 4"/>
          <p:cNvSpPr txBox="1"/>
          <p:nvPr/>
        </p:nvSpPr>
        <p:spPr>
          <a:xfrm>
            <a:off x="1898650" y="1889125"/>
            <a:ext cx="5567363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绝经激素治疗的长期获益与风险</a:t>
            </a:r>
            <a:endParaRPr lang="zh-CN" altLang="en-US" sz="2800" b="1">
              <a:latin typeface="Calibri" panose="020f0502020204030204" pitchFamily="34" charset="0"/>
              <a:ea typeface="等线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712788" y="1127125"/>
            <a:ext cx="8035925" cy="79692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712788" y="2208213"/>
            <a:ext cx="8035925" cy="79692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712788" y="3289300"/>
            <a:ext cx="8035925" cy="79692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557" name="标题 1"/>
          <p:cNvSpPr>
            <a:spLocks noGrp="1"/>
          </p:cNvSpPr>
          <p:nvPr>
            <p:ph type="title"/>
          </p:nvPr>
        </p:nvSpPr>
        <p:spPr>
          <a:xfrm>
            <a:off x="315913" y="169863"/>
            <a:ext cx="8243887" cy="617537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zh-CN" altLang="en-US" sz="2400"/>
              <a:t>一、绝经后骨质疏松症</a:t>
            </a:r>
            <a:endParaRPr lang="zh-CN" altLang="en-US" sz="2400"/>
          </a:p>
        </p:txBody>
      </p:sp>
      <p:sp>
        <p:nvSpPr>
          <p:cNvPr id="23558" name="文本框 3"/>
          <p:cNvSpPr txBox="1"/>
          <p:nvPr/>
        </p:nvSpPr>
        <p:spPr>
          <a:xfrm>
            <a:off x="0" y="4891088"/>
            <a:ext cx="5619750" cy="23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中华医学会妇产科学分会绝经学组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 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绝经管理与绝经激素治疗临床应用指南（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2018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559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18</a:t>
            </a:fld>
            <a:endParaRPr lang="en-US" altLang="en-US" sz="1200">
              <a:ea typeface="宋体" panose="02010600030101010101" pitchFamily="2" charset="-122"/>
            </a:endParaRPr>
          </a:p>
        </p:txBody>
      </p:sp>
      <p:sp>
        <p:nvSpPr>
          <p:cNvPr id="23560" name="文本框 4"/>
          <p:cNvSpPr txBox="1"/>
          <p:nvPr/>
        </p:nvSpPr>
        <p:spPr>
          <a:xfrm>
            <a:off x="712788" y="1122363"/>
            <a:ext cx="8035925" cy="29543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marL="358775" indent="-285750" eaLnBrk="1" hangingPunct="1">
              <a:lnSpc>
                <a:spcPct val="150000"/>
              </a:lnSpc>
              <a:spcBef>
                <a:spcPts val="3600"/>
              </a:spcBef>
              <a:buFont typeface="Wingdings" panose="05000000000000000000" pitchFamily="2" charset="2"/>
              <a:buChar char="n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绝经后由于雌激素缺乏，骨转换增加，骨吸收大于骨形成致骨量丢失加速，导致骨质疏松症发生风险明显增加。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58775" indent="-285750" eaLnBrk="1" hangingPunct="1">
              <a:lnSpc>
                <a:spcPct val="150000"/>
              </a:lnSpc>
              <a:spcBef>
                <a:spcPts val="3600"/>
              </a:spcBef>
              <a:buFont typeface="Wingdings" panose="05000000000000000000" pitchFamily="2" charset="2"/>
              <a:buChar char="n"/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MHT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通过抑制破骨细胞活动和降低骨转化以减缓绝经后女性骨量丢失，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对于绝经前后启动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MHT</a:t>
            </a:r>
            <a:r>
              <a:rPr lang="zh-CN" altLang="en-US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的女性，可获得骨质疏松性骨折一级预防的好处</a:t>
            </a:r>
            <a:r>
              <a:rPr lang="en-US" altLang="zh-CN" sz="1400" b="1">
                <a:latin typeface="微软雅黑" panose="020b0503020204020204" pitchFamily="34" charset="-122"/>
                <a:ea typeface="微软雅黑" panose="020b0503020204020204" pitchFamily="34" charset="-122"/>
              </a:rPr>
              <a:t>[A]</a:t>
            </a:r>
            <a:endParaRPr lang="en-US" altLang="zh-CN" sz="1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358775" indent="-285750" eaLnBrk="1" hangingPunct="1">
              <a:lnSpc>
                <a:spcPct val="150000"/>
              </a:lnSpc>
              <a:spcBef>
                <a:spcPts val="3600"/>
              </a:spcBef>
              <a:buFont typeface="Wingdings" panose="05000000000000000000" pitchFamily="2" charset="2"/>
              <a:buChar char="n"/>
            </a:pP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基础治疗包括预防跌倒及提倡健康的生活方式，每天摄入足量钙（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1000mg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1500mg/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天）和维生素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D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800IU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～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1000IU/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天）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[A]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1"/>
          <p:cNvSpPr>
            <a:spLocks noGrp="1"/>
          </p:cNvSpPr>
          <p:nvPr>
            <p:ph type="title"/>
          </p:nvPr>
        </p:nvSpPr>
        <p:spPr>
          <a:xfrm>
            <a:off x="315913" y="182563"/>
            <a:ext cx="8507412" cy="615950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zh-CN" sz="2400"/>
              <a:t>MHT</a:t>
            </a:r>
            <a:r>
              <a:rPr lang="zh-CN" altLang="en-US" sz="2400"/>
              <a:t>在潜力治疗窗内可预防骨质疏松</a:t>
            </a:r>
            <a:endParaRPr lang="zh-CN" altLang="en-US" sz="2400"/>
          </a:p>
        </p:txBody>
      </p:sp>
      <p:pic>
        <p:nvPicPr>
          <p:cNvPr id="24579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275" y="1243013"/>
            <a:ext cx="6262688" cy="32639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4580" name="矩形 5"/>
          <p:cNvSpPr/>
          <p:nvPr/>
        </p:nvSpPr>
        <p:spPr>
          <a:xfrm>
            <a:off x="0" y="4902200"/>
            <a:ext cx="3444875" cy="23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Christiansen C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et al. Lancet. 1981</a:t>
            </a:r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；</a:t>
            </a:r>
            <a:r>
              <a:rPr lang="en-US" altLang="zh-CN" sz="900">
                <a:latin typeface="微软雅黑" panose="020b0503020204020204" pitchFamily="34" charset="-122"/>
                <a:ea typeface="微软雅黑" panose="020b0503020204020204" pitchFamily="34" charset="-122"/>
              </a:rPr>
              <a:t>1(8218): 459-61.</a:t>
            </a:r>
            <a:endParaRPr lang="en-US" altLang="zh-CN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581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19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标题 1"/>
          <p:cNvSpPr>
            <a:spLocks noGrp="1"/>
          </p:cNvSpPr>
          <p:nvPr>
            <p:ph type="title"/>
          </p:nvPr>
        </p:nvSpPr>
        <p:spPr>
          <a:xfrm>
            <a:off x="315913" y="161925"/>
            <a:ext cx="8507412" cy="479425"/>
          </a:xfrm>
          <a:noFill/>
          <a:ln>
            <a:noFill/>
          </a:ln>
        </p:spPr>
        <p:txBody>
          <a:bodyPr/>
          <a:lstStyle/>
          <a:p>
            <a:pPr eaLnBrk="1" hangingPunct="1"/>
            <a:r>
              <a:rPr lang="en-US" altLang="zh-CN" sz="2400"/>
              <a:t>MHT</a:t>
            </a:r>
            <a:r>
              <a:rPr lang="zh-CN" altLang="en-US" sz="2400"/>
              <a:t>有效降低骨折发生风险</a:t>
            </a:r>
            <a:endParaRPr lang="zh-CN" altLang="en-US" sz="2400"/>
          </a:p>
        </p:txBody>
      </p:sp>
      <p:graphicFrame>
        <p:nvGraphicFramePr>
          <p:cNvPr id="25603" name="对象 4"/>
          <p:cNvGraphicFramePr>
            <a:graphicFrameLocks noChangeAspect="1"/>
          </p:cNvGraphicFramePr>
          <p:nvPr/>
        </p:nvGraphicFramePr>
        <p:xfrm>
          <a:off x="781050" y="846138"/>
          <a:ext cx="7600950" cy="3160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7591425" imgH="4210050" progId="excel.sheet.8">
                  <p:embed/>
                </p:oleObj>
              </mc:Choice>
              <mc:Fallback>
                <p:oleObj r:id="rId2" imgW="7591425" imgH="4210050" progId="excel.shee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81050" y="846138"/>
                        <a:ext cx="7600950" cy="31607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5604" name="直接连接符 8"/>
          <p:cNvCxnSpPr/>
          <p:nvPr/>
        </p:nvCxnSpPr>
        <p:spPr>
          <a:xfrm>
            <a:off x="1725613" y="1409700"/>
            <a:ext cx="6543675" cy="0"/>
          </a:xfrm>
          <a:prstGeom prst="line">
            <a:avLst/>
          </a:prstGeom>
          <a:ln w="25400" cap="flat" cmpd="sng">
            <a:solidFill>
              <a:srgbClr val="FF0000"/>
            </a:solidFill>
            <a:prstDash val="dash"/>
            <a:miter/>
            <a:headEnd type="none" w="med" len="med"/>
            <a:tailEnd type="none" w="med" len="med"/>
          </a:ln>
        </p:spPr>
      </p:cxnSp>
      <p:sp>
        <p:nvSpPr>
          <p:cNvPr id="25605" name="矩形 9"/>
          <p:cNvSpPr/>
          <p:nvPr/>
        </p:nvSpPr>
        <p:spPr>
          <a:xfrm>
            <a:off x="9525" y="4902200"/>
            <a:ext cx="4572000" cy="2301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marL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lvl="1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lvl="2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lvl="3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lvl="4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lvl="5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lvl="6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lvl="7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lvl="8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900">
                <a:latin typeface="微软雅黑" panose="020b0503020204020204" pitchFamily="34" charset="-122"/>
                <a:ea typeface="微软雅黑" panose="020b0503020204020204" pitchFamily="34" charset="-122"/>
              </a:rPr>
              <a:t>Rossouw JE，et al. JAMA. 2002；288(3):321-33.</a:t>
            </a:r>
            <a:endParaRPr lang="zh-CN" alt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1" name="Group 6"/>
          <p:cNvGrpSpPr/>
          <p:nvPr/>
        </p:nvGrpSpPr>
        <p:grpSpPr>
          <a:xfrm>
            <a:off x="993449" y="3989484"/>
            <a:ext cx="7387772" cy="738664"/>
            <a:chOff x="718458" y="5674476"/>
            <a:chExt cx="7387772" cy="797287"/>
          </a:xfrm>
          <a:solidFill>
            <a:srgbClr val="911286"/>
          </a:solidFill>
        </p:grpSpPr>
        <p:sp>
          <p:nvSpPr>
            <p:cNvPr id="12" name="Rectangle: Rounded Corners 5"/>
            <p:cNvSpPr/>
            <p:nvPr/>
          </p:nvSpPr>
          <p:spPr>
            <a:xfrm>
              <a:off x="718458" y="5800723"/>
              <a:ext cx="7387772" cy="598906"/>
            </a:xfrm>
            <a:prstGeom prst="roundRect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Rectangle 4"/>
            <p:cNvSpPr/>
            <p:nvPr/>
          </p:nvSpPr>
          <p:spPr>
            <a:xfrm>
              <a:off x="718458" y="5674476"/>
              <a:ext cx="7387772" cy="797287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en-US"/>
              </a:defPPr>
              <a:lvl1pPr marL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1pPr>
              <a:lvl2pPr marL="457200" lvl="1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2pPr>
              <a:lvl3pPr marL="914400" lvl="2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3pPr>
              <a:lvl4pPr marL="1371600" lvl="3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4pPr>
              <a:lvl5pPr marL="1828800" lvl="4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5pPr>
              <a:lvl6pPr marL="2286000" lvl="5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6pPr>
              <a:lvl7pPr marL="2743200" lvl="6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7pPr>
              <a:lvl8pPr marL="3200400" lvl="7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8pPr>
              <a:lvl9pPr marL="3657600" lvl="8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1400" b="0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WHI</a:t>
              </a:r>
              <a:r>
                <a:rPr kumimoji="0" lang="zh-CN" altLang="en-US" sz="1400" b="0" i="0" u="none" strike="noStrike" kern="1200" cap="none" spc="0" normalizeH="0" baseline="0" noProof="1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rPr>
                <a:t>随机对照研究共纳入16608例绝经后妇女，分别予雌激素+孕激素治疗（n=8506）及安慰剂治疗（n=8102），评估MHT治疗对发生骨折风险的影响。</a:t>
              </a:r>
              <a:endParaRPr kumimoji="0" lang="zh-CN" altLang="en-US" sz="1400" b="0" i="0" u="none" strike="noStrike" kern="1200" cap="none" spc="0" normalizeH="0" baseline="0" noProof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endParaRPr>
            </a:p>
          </p:txBody>
        </p:sp>
      </p:grpSp>
      <p:sp>
        <p:nvSpPr>
          <p:cNvPr id="25607" name="灯片编号占位符 2"/>
          <p:cNvSpPr txBox="1">
            <a:spLocks noGrp="1"/>
          </p:cNvSpPr>
          <p:nvPr>
            <p:ph type="sldNum" sz="quarter" idx="4"/>
          </p:nvPr>
        </p:nvSpPr>
        <p:spPr>
          <a:noFill/>
          <a:ln>
            <a:noFill/>
          </a:ln>
        </p:spPr>
        <p:txBody>
          <a:bodyPr/>
          <a:lstStyle/>
          <a:p>
            <a:fld id="{9A0DB2DC-4C9A-4742-B13C-FB6460FD3503}" type="slidenum">
              <a:rPr lang="en-US" altLang="en-US" sz="1200">
                <a:ea typeface="宋体" panose="02010600030101010101" pitchFamily="2" charset="-122"/>
              </a:rPr>
              <a:t>20</a:t>
            </a:fld>
            <a:endParaRPr lang="en-US" altLang="en-US" sz="1200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https://d.book118.com/108045003114006045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291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Calibri Light</vt:lpstr>
      <vt:lpstr>微软雅黑</vt:lpstr>
      <vt:lpstr>等线</vt:lpstr>
      <vt:lpstr>等线 Light</vt:lpstr>
      <vt:lpstr>宋体</vt:lpstr>
      <vt:lpstr>黑体</vt:lpstr>
      <vt:lpstr>Arial Unicode MS</vt:lpstr>
      <vt:lpstr>Wingdings</vt:lpstr>
      <vt:lpstr>Office Theme</vt:lpstr>
      <vt:lpstr>绝经管理与绝经激素治疗临床应用指南解读                                        </vt:lpstr>
      <vt:lpstr>前言</vt:lpstr>
      <vt:lpstr>目录</vt:lpstr>
      <vt:lpstr>绝经的诊断与分期</vt:lpstr>
      <vt:lpstr>绝经健康管理策略</vt:lpstr>
      <vt:lpstr>MHT指导原则</vt:lpstr>
      <vt:lpstr>MHT的适应证</vt:lpstr>
      <vt:lpstr>PowerPoint Presentation</vt:lpstr>
      <vt:lpstr>常用药物</vt:lpstr>
      <vt:lpstr>PowerPoint Presentation</vt:lpstr>
      <vt:lpstr>PowerPoint Presentation</vt:lpstr>
      <vt:lpstr>PowerPoint Presentation</vt:lpstr>
      <vt:lpstr>总体诊疗流程</vt:lpstr>
      <vt:lpstr>更年期门诊初次接诊流程</vt:lpstr>
      <vt:lpstr>方案选择</vt:lpstr>
      <vt:lpstr>复诊与随访</vt:lpstr>
      <vt:lpstr>PowerPoint Presentation</vt:lpstr>
      <vt:lpstr>一、绝经后骨质疏松症</vt:lpstr>
      <vt:lpstr>MHT在潜力治疗窗内可预防骨质疏松</vt:lpstr>
      <vt:lpstr>MHT有效降低骨折发生风险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2024-09-26T08:14:08.259</cp:lastPrinted>
  <dcterms:created xsi:type="dcterms:W3CDTF">2024-09-26T00:14:08Z</dcterms:created>
  <dcterms:modified xsi:type="dcterms:W3CDTF">2024-09-26T00:14:10Z</dcterms:modified>
</cp:coreProperties>
</file>