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47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8129D6-11CB-4CD7-ADD8-03C419C36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2A5DC0-739D-4A45-9ECA-0BE9EC4A6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1A0DAC-5AE1-4E72-A80A-2B3D116EE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2A45EB-8D34-485C-B098-018C5BCB5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A70F00-AC3D-4371-94FE-2D6F179A3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6AB963-0DE4-43E7-8AC0-8DAB64E9B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C2A178-038F-4795-AE4E-01F4A63A1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E30324-BAA4-4B88-ADC6-259D416D1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267587-EC2E-46CD-A15F-CC8F07582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428743-2BA4-4ECD-9EC3-B8567E6C9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5DC5AA-3A95-4BD5-987D-59EC5F439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55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29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2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2097157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104869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2097161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35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65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41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82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8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19" Type="http://schemas.openxmlformats.org/officeDocument/2006/relationships/tags" Target="../tags/tag106.xml" /><Relationship Id="rId2" Type="http://schemas.openxmlformats.org/officeDocument/2006/relationships/tags" Target="../tags/tag89.xml" /><Relationship Id="rId20" Type="http://schemas.openxmlformats.org/officeDocument/2006/relationships/tags" Target="../tags/tag107.xml" /><Relationship Id="rId21" Type="http://schemas.openxmlformats.org/officeDocument/2006/relationships/tags" Target="../tags/tag108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3.xml" /><Relationship Id="rId11" Type="http://schemas.openxmlformats.org/officeDocument/2006/relationships/tags" Target="../tags/tag124.xml" /><Relationship Id="rId12" Type="http://schemas.openxmlformats.org/officeDocument/2006/relationships/tags" Target="../tags/tag125.xml" /><Relationship Id="rId13" Type="http://schemas.openxmlformats.org/officeDocument/2006/relationships/tags" Target="../tags/tag126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14" Type="http://schemas.openxmlformats.org/officeDocument/2006/relationships/tags" Target="../tags/tag139.xml" /><Relationship Id="rId15" Type="http://schemas.openxmlformats.org/officeDocument/2006/relationships/tags" Target="../tags/tag140.xml" /><Relationship Id="rId16" Type="http://schemas.openxmlformats.org/officeDocument/2006/relationships/tags" Target="../tags/tag141.xml" /><Relationship Id="rId17" Type="http://schemas.openxmlformats.org/officeDocument/2006/relationships/tags" Target="../tags/tag142.xml" /><Relationship Id="rId18" Type="http://schemas.openxmlformats.org/officeDocument/2006/relationships/tags" Target="../tags/tag143.xml" /><Relationship Id="rId19" Type="http://schemas.openxmlformats.org/officeDocument/2006/relationships/tags" Target="../tags/tag144.xml" /><Relationship Id="rId2" Type="http://schemas.openxmlformats.org/officeDocument/2006/relationships/tags" Target="../tags/tag127.xml" /><Relationship Id="rId20" Type="http://schemas.openxmlformats.org/officeDocument/2006/relationships/tags" Target="../tags/tag145.xml" /><Relationship Id="rId21" Type="http://schemas.openxmlformats.org/officeDocument/2006/relationships/tags" Target="../tags/tag146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04500507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/单击此处添加副标题内容/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名著阅读教学设计指导</a:t>
            </a:r>
            <a:endParaRPr lang="zh-CN" altLang="en-US"/>
          </a:p>
        </p:txBody>
      </p:sp>
      <p:sp>
        <p:nvSpPr>
          <p:cNvPr id="1048652" name="文本占位符 9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4" name="序号"/>
          <p:cNvSpPr txBox="1"/>
          <p:nvPr>
            <p:custDataLst>
              <p:tags r:id="rId3"/>
            </p:custDataLst>
          </p:nvPr>
        </p:nvSpPr>
        <p:spPr>
          <a:xfrm>
            <a:off x="2079475" y="284081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4"/>
            </p:custDataLst>
          </p:nvPr>
        </p:nvSpPr>
        <p:spPr>
          <a:xfrm>
            <a:off x="2079625" y="336359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添加目录标题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6"/>
          <p:cNvCxnSpPr/>
          <p:nvPr>
            <p:custDataLst>
              <p:tags r:id="rId5"/>
            </p:custDataLst>
          </p:nvPr>
        </p:nvCxnSpPr>
        <p:spPr>
          <a:xfrm flipH="1">
            <a:off x="1813275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5344442" y="284081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wo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7"/>
            </p:custDataLst>
          </p:nvPr>
        </p:nvSpPr>
        <p:spPr>
          <a:xfrm>
            <a:off x="5344160" y="336359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名著阅读教学设计的重要性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12"/>
          <p:cNvCxnSpPr/>
          <p:nvPr>
            <p:custDataLst>
              <p:tags r:id="rId8"/>
            </p:custDataLst>
          </p:nvPr>
        </p:nvCxnSpPr>
        <p:spPr>
          <a:xfrm flipH="1">
            <a:off x="5078242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9"/>
            </p:custDataLst>
          </p:nvPr>
        </p:nvSpPr>
        <p:spPr>
          <a:xfrm>
            <a:off x="8609409" y="282185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0"/>
            </p:custDataLst>
          </p:nvPr>
        </p:nvSpPr>
        <p:spPr>
          <a:xfrm>
            <a:off x="8609330" y="334454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名著阅读教学设计的原则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23"/>
          <p:cNvCxnSpPr/>
          <p:nvPr>
            <p:custDataLst>
              <p:tags r:id="rId11"/>
            </p:custDataLst>
          </p:nvPr>
        </p:nvCxnSpPr>
        <p:spPr>
          <a:xfrm flipH="1">
            <a:off x="8343209" y="284113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序号"/>
          <p:cNvSpPr txBox="1"/>
          <p:nvPr>
            <p:custDataLst>
              <p:tags r:id="rId12"/>
            </p:custDataLst>
          </p:nvPr>
        </p:nvSpPr>
        <p:spPr>
          <a:xfrm>
            <a:off x="2079475" y="480749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Four.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13"/>
            </p:custDataLst>
          </p:nvPr>
        </p:nvSpPr>
        <p:spPr>
          <a:xfrm>
            <a:off x="2079625" y="533019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名著阅读教学设计的步骤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64"/>
          <p:cNvCxnSpPr/>
          <p:nvPr>
            <p:custDataLst>
              <p:tags r:id="rId14"/>
            </p:custDataLst>
          </p:nvPr>
        </p:nvCxnSpPr>
        <p:spPr>
          <a:xfrm flipH="1">
            <a:off x="1813275" y="482677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5344442" y="480749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Five.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5344160" y="533019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名著阅读教学设计的策略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1" name="直接连接符 60"/>
          <p:cNvCxnSpPr/>
          <p:nvPr>
            <p:custDataLst>
              <p:tags r:id="rId17"/>
            </p:custDataLst>
          </p:nvPr>
        </p:nvCxnSpPr>
        <p:spPr>
          <a:xfrm flipH="1">
            <a:off x="5078242" y="482677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4" name="序号"/>
          <p:cNvSpPr txBox="1"/>
          <p:nvPr>
            <p:custDataLst>
              <p:tags r:id="rId18"/>
            </p:custDataLst>
          </p:nvPr>
        </p:nvSpPr>
        <p:spPr>
          <a:xfrm>
            <a:off x="8609409" y="478853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Six.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19"/>
            </p:custDataLst>
          </p:nvPr>
        </p:nvSpPr>
        <p:spPr>
          <a:xfrm>
            <a:off x="8609330" y="531114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名著阅读教学设计的注意事项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3" name="直接连接符 56"/>
          <p:cNvCxnSpPr/>
          <p:nvPr>
            <p:custDataLst>
              <p:tags r:id="rId20"/>
            </p:custDataLst>
          </p:nvPr>
        </p:nvCxnSpPr>
        <p:spPr>
          <a:xfrm flipH="1">
            <a:off x="8343209" y="480781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4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2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名著阅读教学设计的重要性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提高学生阅读素养</a:t>
            </a:r>
            <a:endParaRPr lang="zh-CN" altLang="en-US"/>
          </a:p>
        </p:txBody>
      </p:sp>
      <p:sp>
        <p:nvSpPr>
          <p:cNvPr id="1048974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培养阅读兴趣：名著阅读教学设计能够激发学生对文学的兴趣，提高阅读积极性。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拓展阅读视野：通过名著阅读教学，学生可以接触到不同文化、不同时代的优秀作品，拓展阅读视野。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提高阅读理解能力：名著阅读需要深入理解文本，有助于提高学生的阅读理解能力。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培养批判性思维：名著阅读教学可以引导学生对作品进行深入分析，培养批判性思维和独立思考能力。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培养学生人文素养</a:t>
            </a:r>
            <a:endParaRPr lang="zh-CN" altLang="en-US"/>
          </a:p>
        </p:txBody>
      </p:sp>
      <p:sp>
        <p:nvSpPr>
          <p:cNvPr id="104903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提高学生综合素质：名著阅读能够帮助学生培养人文素养，提高学生的综合素质。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增强学生情感体验：名著阅读可以让学生深入了解作品中的人物和情节，增强学生的情感体验。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5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提高学生审美能力：名著阅读可以让学生欣赏到不同风格、不同表现手法的作品，提高学生的审美能力。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拓宽学生视野：名著阅读可以让学生接触到不同文化、不同历史背景的作品，拓宽学生的视野。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https://d.book118.com/108045005074006041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49&quot;,&quot;top&quot;:&quot;62.3&quot;,&quot;width&quot;:&quot;455.55&quot;,&quot;height&quot;:&quot;339.3&quot;}"/>
  <p:tag name="KSO_WM_SLIDE_ID" val="custom2023028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1_1"/>
  <p:tag name="KSO_WM_UNIT_INDEX" val="1_1_1"/>
  <p:tag name="KSO_WM_UNIT_LAYERLEVEL" val="1_1_1"/>
  <p:tag name="KSO_WM_UNIT_PRESET_TEXT" val="Part One.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2_1"/>
  <p:tag name="KSO_WM_UNIT_INDEX" val="1_2_1"/>
  <p:tag name="KSO_WM_UNIT_LAYERLEVEL" val="1_1_1"/>
  <p:tag name="KSO_WM_UNIT_PRESET_TEXT" val="Part Two.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3_1"/>
  <p:tag name="KSO_WM_UNIT_INDEX" val="1_3_1"/>
  <p:tag name="KSO_WM_UNIT_LAYERLEVEL" val="1_1_1"/>
  <p:tag name="KSO_WM_UNIT_PRESET_TEXT" val="Part Three.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4_1"/>
  <p:tag name="KSO_WM_UNIT_INDEX" val="1_4_1"/>
  <p:tag name="KSO_WM_UNIT_LAYERLEVEL" val="1_1_1"/>
  <p:tag name="KSO_WM_UNIT_PRESET_TEXT" val="Part Four.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5_1"/>
  <p:tag name="KSO_WM_UNIT_INDEX" val="1_5_1"/>
  <p:tag name="KSO_WM_UNIT_LAYERLEVEL" val="1_1_1"/>
  <p:tag name="KSO_WM_UNIT_PRESET_TEXT" val="Part Five.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5_2"/>
  <p:tag name="KSO_WM_UNIT_INDEX" val="1_5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6_1"/>
  <p:tag name="KSO_WM_UNIT_INDEX" val="1_6_1"/>
  <p:tag name="KSO_WM_UNIT_LAYERLEVEL" val="1_1_1"/>
  <p:tag name="KSO_WM_UNIT_PRESET_TEXT" val="Part Six.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6_2"/>
  <p:tag name="KSO_WM_UNIT_INDEX" val="1_6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31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4">
      <vt:lpstr>Arial</vt:lpstr>
      <vt:lpstr>Calibri</vt:lpstr>
      <vt:lpstr>汉仪书宋二简</vt:lpstr>
      <vt:lpstr>MiSans Normal</vt:lpstr>
      <vt:lpstr>Wingdings</vt:lpstr>
      <vt:lpstr>宋体</vt:lpstr>
      <vt:lpstr>Office Theme</vt:lpstr>
      <vt:lpstr>名著阅读教学设计指导</vt:lpstr>
      <vt:lpstr>目录</vt:lpstr>
      <vt:lpstr>添加章节标题</vt:lpstr>
      <vt:lpstr>名著阅读教学设计的重要性</vt:lpstr>
      <vt:lpstr>提高学生阅读素养</vt:lpstr>
      <vt:lpstr>培养学生人文素养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2024-09-20T09:26:29.985</cp:lastPrinted>
  <dcterms:created xsi:type="dcterms:W3CDTF">2024-09-20T01:26:30Z</dcterms:created>
  <dcterms:modified xsi:type="dcterms:W3CDTF">2024-09-20T01:26:32Z</dcterms:modified>
</cp:coreProperties>
</file>