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B0DB1A-9DAB-42A7-A169-70C390FB0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DC1B53-3037-465C-BE67-197DFF0B1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99B84-2208-48FF-992D-21EC22468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A2CB39-AB7F-4957-B6B0-53457A400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D34232-2F70-4C90-95FA-91904887B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CB6A47-EFB6-4F70-82BB-8267E1434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C80902-6BC6-48FC-AEEE-A17CD3A43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63F409-9212-440E-A3A5-CD5F7F0CC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6D4342-D511-4EF1-928D-67DE8F164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3BDC9C-67E6-47BF-B5A6-E31164787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C544F-7FDC-4956-BD27-FE514F7BD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46046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原发性肝癌护理常规PPT\n## 1.原发性肝癌的基本概念与病因\n### 1.1原发性肝癌的定义与分类\n### 1.2原发性肝癌的发病原因及危险因素\n### 1.3原发性肝癌的病理特点与分期\n## 2.原发性肝癌的诊断方法与评估\n### 2.1原发性肝癌的临床表现与症状\n### 2.2原发性肝癌的影像学检查与诊断\n### 2.3原发性肝癌的实验室检查与评估\n## 3.原发性肝癌的治疗方法与护理配合\n### 3.1原发性肝癌的手术治疗方法与护理\n### 3.2原发性肝癌的介入治疗方法与护理\n### 3.3原发性肝癌的药物治疗方法与护理\n## 4.原发性肝癌患者的心理护理与康复指导\n### 4.1原发性肝癌患者的心理特点与护理\n### 4.2原发性肝癌患者的康复指导与生活质量\n### 4.3原发性肝癌患者的随访管理与预防复发\n## 5.原发性肝癌护理中的伦理问题与法律法规\n### 5.1原发性肝癌护理中的伦理原则与决策\n### 5.2原发性肝癌护理中的法律法规与权益保护\n### 5.3原发性肝癌护理中的沟通技巧与团队协作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原发性肝癌护理常规PPT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原发性肝癌的基本概念与病因</a:t>
            </a:r>
            <a:endParaRPr/>
          </a:p>
        </p:txBody>
      </p:sp>
      <p:sp>
        <p:nvSpPr>
          <p:cNvPr id="126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27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原发性肝癌的定义</a:t>
                </a:r>
                <a:endParaRPr/>
              </a:p>
            </p:txBody>
          </p:sp>
          <p:sp>
            <p:nvSpPr>
              <p:cNvPr id="1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发生在肝脏的恶性肿瘤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由肝细胞或肝内胆管细胞恶变引起</a:t>
                </a:r>
                <a:endParaRPr/>
              </a:p>
            </p:txBody>
          </p:sp>
          <p:sp>
            <p:nvSpPr>
              <p:cNvPr id="1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原发性肝癌的分类</a:t>
                </a:r>
                <a:endParaRPr/>
              </a:p>
            </p:txBody>
          </p:sp>
          <p:sp>
            <p:nvSpPr>
              <p:cNvPr id="1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根据组织学类型分为肝细胞癌和肝内胆管癌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根据病因分为病毒性肝炎相关性肝癌和非病毒性肝炎相关性肝癌</a:t>
                </a:r>
                <a:endParaRPr/>
              </a:p>
            </p:txBody>
          </p:sp>
          <p:sp>
            <p:nvSpPr>
              <p:cNvPr id="1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原发性肝癌的定义与分类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6108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原发性肝癌的发病原因及危险因素</a:t>
            </a:r>
            <a:endParaRPr lang="en-US" sz="2800" b="1">
              <a:latin typeface="微软雅黑"/>
              <a:ea typeface="微软雅黑"/>
            </a:endParaRPr>
          </a:p>
        </p:txBody>
      </p:sp>
      <p:grpSp>
        <p:nvGrpSpPr>
          <p:cNvPr id="18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22352"/>
            <a:ext cx="10610184" cy="4063380"/>
            <a:chOff x="660399" y="2022352"/>
            <a:chExt cx="10610184" cy="4063380"/>
          </a:xfrm>
        </p:grpSpPr>
        <p:grpSp>
          <p:nvGrpSpPr>
            <p:cNvPr id="186" name="组合 96"/>
            <p:cNvGrpSpPr/>
            <p:nvPr/>
          </p:nvGrpSpPr>
          <p:grpSpPr>
            <a:xfrm>
              <a:off x="660399" y="2022352"/>
              <a:ext cx="5112000" cy="4063380"/>
              <a:chOff x="734882" y="2022352"/>
              <a:chExt cx="2088000" cy="4063380"/>
            </a:xfrm>
          </p:grpSpPr>
          <p:sp>
            <p:nvSpPr>
              <p:cNvPr id="187" name="圆角矩形 74"/>
              <p:cNvSpPr/>
              <p:nvPr/>
            </p:nvSpPr>
            <p:spPr>
              <a:xfrm>
                <a:off x="734882" y="2022352"/>
                <a:ext cx="2088000" cy="4063380"/>
              </a:xfrm>
              <a:prstGeom prst="roundRect">
                <a:avLst>
                  <a:gd name="adj" fmla="val 10244"/>
                </a:avLst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41495" y="3638688"/>
                <a:ext cx="1874774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发病原因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1495" y="4143385"/>
                <a:ext cx="1874774" cy="173845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病毒性肝炎：乙型肝炎和丙型肝炎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酒精性肝病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非酒精性脂肪性肝病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肝硬化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</a:t>
                </a:r>
                <a:endParaRPr/>
              </a:p>
            </p:txBody>
          </p:sp>
          <p:sp>
            <p:nvSpPr>
              <p:cNvPr id="190" name="椭圆 95" descr="{&quot;isTemplate&quot;:false,&quot;type&quot;:&quot;subTitle&quot;,&quot;canOmit&quot;:true,&quot;range&quot;:0}"/>
              <p:cNvSpPr/>
              <p:nvPr/>
            </p:nvSpPr>
            <p:spPr>
              <a:xfrm>
                <a:off x="1637721" y="2586240"/>
                <a:ext cx="282321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b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000">
                    <a:latin typeface="+mj-ea"/>
                    <a:ea typeface="+mj-ea"/>
                  </a:rPr>
                  <a:t>💡</a:t>
                </a:r>
                <a:endParaRPr/>
              </a:p>
            </p:txBody>
          </p:sp>
        </p:grpSp>
        <p:grpSp>
          <p:nvGrpSpPr>
            <p:cNvPr id="191" name="组合 114"/>
            <p:cNvGrpSpPr/>
            <p:nvPr/>
          </p:nvGrpSpPr>
          <p:grpSpPr>
            <a:xfrm>
              <a:off x="6158583" y="2022352"/>
              <a:ext cx="5112000" cy="4063380"/>
              <a:chOff x="734882" y="2022352"/>
              <a:chExt cx="2088000" cy="4063380"/>
            </a:xfrm>
          </p:grpSpPr>
          <p:sp>
            <p:nvSpPr>
              <p:cNvPr id="192" name="圆角矩形 115"/>
              <p:cNvSpPr/>
              <p:nvPr/>
            </p:nvSpPr>
            <p:spPr>
              <a:xfrm>
                <a:off x="734882" y="2022352"/>
                <a:ext cx="2088000" cy="4063380"/>
              </a:xfrm>
              <a:prstGeom prst="roundRect">
                <a:avLst>
                  <a:gd name="adj" fmla="val 10244"/>
                </a:avLst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41495" y="3638688"/>
                <a:ext cx="1874774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危险因素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1495" y="4143385"/>
                <a:ext cx="1874774" cy="173845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年龄：50岁以上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性别：男性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糖尿病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高脂血症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肥胖</a:t>
                </a:r>
                <a:endParaRPr/>
              </a:p>
            </p:txBody>
          </p:sp>
          <p:sp>
            <p:nvSpPr>
              <p:cNvPr id="195" name="椭圆 118" descr="{&quot;isTemplate&quot;:false,&quot;type&quot;:&quot;subTitle&quot;,&quot;canOmit&quot;:true,&quot;range&quot;:0}"/>
              <p:cNvSpPr/>
              <p:nvPr/>
            </p:nvSpPr>
            <p:spPr>
              <a:xfrm>
                <a:off x="1637721" y="2586240"/>
                <a:ext cx="282321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b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000">
                    <a:latin typeface="+mj-ea"/>
                    <a:ea typeface="+mj-ea"/>
                  </a:rPr>
                  <a:t>📖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原发性肝癌的病理特点与分期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病理特点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肿瘤细胞呈弥漫性或结节性生长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可侵犯肝内胆管、肝静脉、门静脉等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可发生肝内、肺、骨、脑等远处转移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国际肝癌TNM分期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Barcelona分期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中国肝癌分期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原发性肝癌的诊断方法与评估</a:t>
            </a:r>
            <a:endParaRPr/>
          </a:p>
        </p:txBody>
      </p:sp>
      <p:sp>
        <p:nvSpPr>
          <p:cNvPr id="211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12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</a:t>
                </a:r>
                <a:endParaRPr/>
              </a:p>
            </p:txBody>
          </p:sp>
          <p:sp>
            <p:nvSpPr>
              <p:cNvPr id="2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肝脏肿大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肝区疼痛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黄疸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肝功能异常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消瘦、乏力</a:t>
                </a:r>
                <a:endParaRPr/>
              </a:p>
            </p:txBody>
          </p:sp>
          <p:sp>
            <p:nvSpPr>
              <p:cNvPr id="21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</a:t>
                </a:r>
                <a:endParaRPr/>
              </a:p>
            </p:txBody>
          </p:sp>
          <p:sp>
            <p:nvSpPr>
              <p:cNvPr id="2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右上腹疼痛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腹部包块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肝掌、蜘蛛痣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消化道症状：食欲减退、恶心、呕吐</a:t>
                </a:r>
                <a:endParaRPr/>
              </a:p>
            </p:txBody>
          </p:sp>
          <p:sp>
            <p:nvSpPr>
              <p:cNvPr id="22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原发性肝癌的临床表现与症状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原发性肝癌的影像学检查与诊断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影像学检查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超声检查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CT检查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MRI检查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核素扫描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根据临床表现和影像学检查结果进行诊断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病理检查：肝穿刺活检或手术切除标本检查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endParaRPr/>
              </a:p>
            </p:txBody>
          </p:sp>
          <p:sp>
            <p:nvSpPr>
              <p:cNvPr id="2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血常规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肝功能检查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肿瘤标志物检查：甲胎蛋白（AFP）、肿瘤相关糖蛋白（CA19-9）等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凝血功能检查</a:t>
                </a:r>
                <a:endParaRPr/>
              </a:p>
            </p:txBody>
          </p:sp>
          <p:sp>
            <p:nvSpPr>
              <p:cNvPr id="2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endParaRPr/>
              </a:p>
            </p:txBody>
          </p:sp>
          <p:sp>
            <p:nvSpPr>
              <p:cNvPr id="2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评估患者肝功能及肿瘤分期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评估患者手术耐受性及预后</a:t>
                </a:r>
                <a:endParaRPr/>
              </a:p>
            </p:txBody>
          </p:sp>
          <p:sp>
            <p:nvSpPr>
              <p:cNvPr id="2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原发性肝癌的实验室检查与评估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原发性肝癌的治疗方法与护理配合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原发性肝癌的手术治疗方法与护理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手术治疗方法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肝切除术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肝移植术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射频消融术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微波消融术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护理配合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术前护理：心理护理、术前准备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术后护理：观察生命体征、伤口护理、并发症预防与护理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https://d.book118.com/108046046127006037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原发性肝癌护理常规PPT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2024-09-17T21:37:08.530</cp:lastPrinted>
  <dcterms:created xsi:type="dcterms:W3CDTF">2024-09-17T13:37:08Z</dcterms:created>
  <dcterms:modified xsi:type="dcterms:W3CDTF">2024-09-17T13:37:10Z</dcterms:modified>
</cp:coreProperties>
</file>