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0095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1B573-F98E-4361-8B9F-5CEC3BED1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F6886-DC28-4C1C-990A-BF53E32A8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AC750-CA28-4D03-A626-EF36A2365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4472C-D00A-4A4A-A988-5EF3E10E1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DBF272-991A-44EC-923F-A901D0CBF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81DAC1-11DE-4966-9F19-28359ECB0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B64AE4-612C-41DC-8C08-D0C956164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1D300-4897-4381-8F3F-09ED9AE96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9EC4E-C7B2-43BD-B6A9-A7C000A84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966B8-D743-48BC-8E48-7F7341A2B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27682-CAC7-4FC0-99CF-853CD5A84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90550" y="690072"/>
            <a:ext cx="11737303" cy="738664"/>
          </a:xfrm>
        </p:spPr>
        <p:txBody>
          <a:bodyPr>
            <a:spAutoFit/>
          </a:bodyPr>
          <a:lstStyle>
            <a:lvl1pPr marL="0" indent="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tabLst>
                <a:tab pos="5645150"/>
              </a:tabLst>
              <a:defRPr sz="2800" b="1"/>
            </a:lvl1pPr>
            <a:lvl2pPr marL="457200" indent="0">
              <a:buFontTx/>
              <a:buNone/>
              <a:defRPr sz="2800" b="1"/>
            </a:lvl2pPr>
            <a:lvl3pPr marL="914400" indent="0">
              <a:buFontTx/>
              <a:buNone/>
              <a:defRPr sz="2800" b="1"/>
            </a:lvl3pPr>
            <a:lvl4pPr marL="1371600" indent="0">
              <a:buFontTx/>
              <a:buNone/>
              <a:defRPr sz="2800" b="1"/>
            </a:lvl4pPr>
            <a:lvl5pPr marL="1828800" indent="0">
              <a:buFontTx/>
              <a:buNone/>
              <a:defRPr sz="2800" b="1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1.pn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1213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1213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 smtClean="0"/>
          </a:p>
        </p:txBody>
      </p:sp>
      <p:sp>
        <p:nvSpPr>
          <p:cNvPr id="15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eaLnBrk="1" fontAlgn="auto" hangingPunct="1">
              <a:spcBef>
                <a:spcPct val="0"/>
              </a:spcBef>
              <a:spcAft>
                <a:spcPct val="0"/>
              </a:spcAft>
              <a:defRPr sz="1200" b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defRPr/>
            </a:pPr>
            <a:fld id="{1C95F516-0548-4ABF-9C83-910F8ECD9861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17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6013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eaLnBrk="1" fontAlgn="auto" hangingPunct="1">
              <a:spcBef>
                <a:spcPct val="0"/>
              </a:spcBef>
              <a:spcAft>
                <a:spcPct val="0"/>
              </a:spcAft>
              <a:defRPr sz="1200" b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defRPr/>
            </a:pPr>
            <a:fld id="{264489CE-FB9A-4CB3-B59D-F66E7D9E10FF}" type="slidenum">
              <a:rPr lang="zh-CN" altLang="en-US"/>
              <a:t/>
            </a:fld>
            <a:endParaRPr lang="zh-CN" altLang="en-US"/>
          </a:p>
        </p:txBody>
      </p:sp>
      <p:pic>
        <p:nvPicPr>
          <p:cNvPr id="1028" name="图片 1073743875" descr="学科网 zxxk.com" title="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.xml" TargetMode="Internal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.xml" TargetMode="Internal" /><Relationship Id="rId3" Type="http://schemas.openxmlformats.org/officeDocument/2006/relationships/image" Target="file:///D:\2022\1%20%20&#22825;\2023&#21516;&#27493;&#19978;\15-&#35821;&#25991;-&#20843;&#24180;&#32423;&#19978;&#20876;&#65288;&#20154;&#25945;&#29256;&#65289;\1-&#27491;&#25991;\&#21161;&#23398;&#36164;&#26009;.TIF" TargetMode="External" /><Relationship Id="rId4" Type="http://schemas.openxmlformats.org/officeDocument/2006/relationships/image" Target="../media/image4.png" /><Relationship Id="rId5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.xml" TargetMode="Internal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.xml" TargetMode="Internal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.xml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.xml" TargetMode="In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.xml" TargetMode="Internal" /><Relationship Id="rId3" Type="http://schemas.openxmlformats.org/officeDocument/2006/relationships/image" Target="file:///D:\2022\1%20%20&#22825;\2023&#21516;&#27493;&#19978;\15-&#35821;&#25991;-&#20843;&#24180;&#32423;&#19978;&#20876;&#65288;&#20154;&#25945;&#29256;&#65289;\1-&#27491;&#25991;\&#22522;&#30784;&#39044;&#32451;.TIF" TargetMode="External" /><Relationship Id="rId4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.xml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.xml" TargetMode="In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.xml" TargetMode="In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.xml" TargetMode="Interna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.xml" TargetMode="Internal" /><Relationship Id="rId3" Type="http://schemas.openxmlformats.org/officeDocument/2006/relationships/image" Target="file:///D:\2022\1%20%20&#22825;\2023&#21516;&#27493;&#19978;\15-&#35821;&#25991;-&#20843;&#24180;&#32423;&#19978;&#20876;&#65288;&#20154;&#25945;&#29256;&#65289;\1-&#27491;&#25991;\&#26032;&#39064;&#31168;&#22330;.TIF" TargetMode="External" /><Relationship Id="rId4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.xml" TargetMode="Interna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.xml" TargetMode="Internal" /><Relationship Id="rId3" Type="http://schemas.openxmlformats.org/officeDocument/2006/relationships/image" Target="../media/image8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.xml" TargetMode="Interna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52117047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文本框 13" title=""/>
          <p:cNvSpPr txBox="1">
            <a:spLocks noChangeArrowheads="1"/>
          </p:cNvSpPr>
          <p:nvPr/>
        </p:nvSpPr>
        <p:spPr bwMode="auto">
          <a:xfrm>
            <a:off x="1938655" y="1700213"/>
            <a:ext cx="8312150" cy="938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5500">
                <a:solidFill>
                  <a:schemeClr val="accent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第一单元　美景四季</a:t>
            </a:r>
            <a:endParaRPr lang="zh-CN" altLang="en-US" sz="5500">
              <a:solidFill>
                <a:schemeClr val="accent1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文本框 13" title=""/>
          <p:cNvSpPr txBox="1">
            <a:spLocks noChangeArrowheads="1"/>
          </p:cNvSpPr>
          <p:nvPr/>
        </p:nvSpPr>
        <p:spPr bwMode="auto">
          <a:xfrm>
            <a:off x="1938655" y="3065463"/>
            <a:ext cx="8312150" cy="938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5500">
                <a:solidFill>
                  <a:schemeClr val="accent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 </a:t>
            </a:r>
            <a:r>
              <a:rPr lang="zh-CN" altLang="en-US" sz="5500">
                <a:solidFill>
                  <a:schemeClr val="accent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济南的冬天</a:t>
            </a:r>
            <a:endParaRPr lang="zh-CN" altLang="en-US" sz="5500">
              <a:solidFill>
                <a:schemeClr val="accent1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190550" y="1970256"/>
            <a:ext cx="11737303" cy="1949508"/>
          </a:xfrm>
          <a:solidFill>
            <a:schemeClr val="bg1">
              <a:lumMod val="85000"/>
            </a:schemeClr>
          </a:solidFill>
        </p:spPr>
        <p:txBody>
          <a:bodyPr/>
          <a:lstStyle/>
          <a:p>
            <a:pPr indent="542925">
              <a:spcAft>
                <a:spcPct val="0"/>
              </a:spcAft>
              <a:tabLst>
                <a:tab pos="6391275"/>
              </a:tabLst>
            </a:pPr>
            <a:r>
              <a:rPr lang="en-US" altLang="zh-CN" kern="100">
                <a:solidFill>
                  <a:srgbClr val="00B0F0"/>
                </a:solidFill>
                <a:ea typeface="楷体" panose="02010609060101010101" pitchFamily="49" charset="-122"/>
                <a:cs typeface="Courier New" panose="02070309020205020404"/>
              </a:rPr>
              <a:t>1</a:t>
            </a:r>
            <a:r>
              <a:rPr lang="en-US" altLang="zh-CN" kern="100">
                <a:solidFill>
                  <a:srgbClr val="00B0F0"/>
                </a:solidFill>
                <a:latin typeface="宋体" panose="02010600030101010101" pitchFamily="2" charset="-122"/>
                <a:cs typeface="Times New Roman" panose="02020603050405020304"/>
              </a:rPr>
              <a:t>.</a:t>
            </a:r>
            <a:r>
              <a:rPr lang="zh-CN" altLang="zh-CN" kern="100">
                <a:ea typeface="楷体" panose="02010609060101010101" pitchFamily="49" charset="-122"/>
                <a:cs typeface="Times New Roman" panose="02020603050405020304"/>
              </a:rPr>
              <a:t>学习课文抓住景物特点进行描写的方法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ea typeface="楷体" panose="02010609060101010101" pitchFamily="49" charset="-122"/>
                <a:cs typeface="Times New Roman" panose="02020603050405020304"/>
              </a:rPr>
              <a:t>体会寓情于景的写法。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542925">
              <a:spcAft>
                <a:spcPct val="0"/>
              </a:spcAft>
              <a:tabLst>
                <a:tab pos="6391275"/>
              </a:tabLst>
            </a:pPr>
            <a:r>
              <a:rPr lang="en-US" altLang="zh-CN" kern="100">
                <a:solidFill>
                  <a:srgbClr val="00B0F0"/>
                </a:solidFill>
                <a:ea typeface="楷体" panose="02010609060101010101" pitchFamily="49" charset="-122"/>
                <a:cs typeface="Courier New" panose="02070309020205020404"/>
              </a:rPr>
              <a:t>2</a:t>
            </a:r>
            <a:r>
              <a:rPr lang="en-US" altLang="zh-CN" kern="100">
                <a:solidFill>
                  <a:srgbClr val="00B0F0"/>
                </a:solidFill>
                <a:latin typeface="宋体" panose="02010600030101010101" pitchFamily="2" charset="-122"/>
                <a:cs typeface="Times New Roman" panose="02020603050405020304"/>
              </a:rPr>
              <a:t>.</a:t>
            </a:r>
            <a:r>
              <a:rPr lang="zh-CN" altLang="zh-CN" kern="100">
                <a:ea typeface="楷体" panose="02010609060101010101" pitchFamily="49" charset="-122"/>
                <a:cs typeface="Times New Roman" panose="02020603050405020304"/>
              </a:rPr>
              <a:t>揣摩和品味语言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ea typeface="楷体" panose="02010609060101010101" pitchFamily="49" charset="-122"/>
                <a:cs typeface="Times New Roman" panose="02020603050405020304"/>
              </a:rPr>
              <a:t>体会比拟这一修辞手法的表达效果。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542925">
              <a:spcAft>
                <a:spcPct val="0"/>
              </a:spcAft>
              <a:tabLst>
                <a:tab pos="6391275"/>
              </a:tabLst>
            </a:pPr>
            <a:r>
              <a:rPr lang="en-US" altLang="zh-CN" kern="100">
                <a:solidFill>
                  <a:srgbClr val="00B0F0"/>
                </a:solidFill>
                <a:ea typeface="楷体" panose="02010609060101010101" pitchFamily="49" charset="-122"/>
                <a:cs typeface="Courier New" panose="02070309020205020404"/>
              </a:rPr>
              <a:t>3</a:t>
            </a:r>
            <a:r>
              <a:rPr lang="en-US" altLang="zh-CN" kern="100">
                <a:solidFill>
                  <a:srgbClr val="00B0F0"/>
                </a:solidFill>
                <a:latin typeface="宋体" panose="02010600030101010101" pitchFamily="2" charset="-122"/>
                <a:cs typeface="Times New Roman" panose="02020603050405020304"/>
              </a:rPr>
              <a:t>.</a:t>
            </a:r>
            <a:r>
              <a:rPr lang="zh-CN" altLang="zh-CN" kern="100">
                <a:ea typeface="楷体" panose="02010609060101010101" pitchFamily="49" charset="-122"/>
                <a:cs typeface="Times New Roman" panose="02020603050405020304"/>
              </a:rPr>
              <a:t>体悟作者对济南山水的热爱之情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ea typeface="楷体" panose="02010609060101010101" pitchFamily="49" charset="-122"/>
                <a:cs typeface="Times New Roman" panose="02020603050405020304"/>
              </a:rPr>
              <a:t>培养热爱祖国山水的美好情感。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TextBox 2" title="">
            <a:hlinkClick r:id="rId2" action="ppaction://hlinksldjump?num=1"/>
          </p:cNvPr>
          <p:cNvSpPr txBox="1">
            <a:spLocks noChangeArrowheads="1"/>
          </p:cNvSpPr>
          <p:nvPr/>
        </p:nvSpPr>
        <p:spPr bwMode="auto">
          <a:xfrm>
            <a:off x="10545763" y="25400"/>
            <a:ext cx="15986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返回目录 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Picture 2" title="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E6E7E9"/>
              </a:clrFrom>
              <a:clrTo>
                <a:srgbClr val="E6E7E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7592" y="1691283"/>
            <a:ext cx="847725" cy="226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1938000" y="117094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3" name="TextBox 2" title="">
            <a:hlinkClick r:id="rId2" action="ppaction://hlinksldjump?num=1"/>
          </p:cNvPr>
          <p:cNvSpPr txBox="1">
            <a:spLocks noChangeArrowheads="1"/>
          </p:cNvSpPr>
          <p:nvPr/>
        </p:nvSpPr>
        <p:spPr bwMode="auto">
          <a:xfrm>
            <a:off x="10545763" y="25400"/>
            <a:ext cx="15986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返回目录 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190550" y="1538208"/>
            <a:ext cx="11737303" cy="3222998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 smtClean="0">
                <a:solidFill>
                  <a:srgbClr val="00B0F0"/>
                </a:solidFill>
                <a:latin typeface="黑体" panose="02010609060101010101" pitchFamily="49" charset="-122"/>
                <a:cs typeface="Times New Roman" panose="02020603050405020304"/>
              </a:rPr>
              <a:t>  </a:t>
            </a:r>
            <a:r>
              <a:rPr lang="en-US" altLang="zh-CN" kern="100" err="1" smtClean="0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/>
              </a:rPr>
              <a:t>名家作品</a:t>
            </a:r>
            <a:endParaRPr lang="en-US" altLang="zh-CN" sz="1050" kern="100">
              <a:latin typeface="黑体" panose="02010609060101010101" pitchFamily="49" charset="-122"/>
              <a:ea typeface="黑体" panose="02010609060101010101" pitchFamily="49" charset="-122"/>
              <a:cs typeface="Courier New" panose="02070309020205020404"/>
            </a:endParaRPr>
          </a:p>
          <a:p>
            <a:pPr algn="dist">
              <a:spcAft>
                <a:spcPct val="0"/>
              </a:spcAft>
              <a:tabLst>
                <a:tab pos="6391275"/>
              </a:tabLst>
            </a:pPr>
            <a:r>
              <a:rPr lang="zh-CN" altLang="zh-CN" kern="100">
                <a:cs typeface="Times New Roman" panose="02020603050405020304"/>
              </a:rPr>
              <a:t>　　老舍</a:t>
            </a:r>
            <a:r>
              <a:rPr lang="en-US" altLang="zh-CN" kern="100">
                <a:cs typeface="Courier New" panose="02070309020205020404"/>
              </a:rPr>
              <a:t>(1899</a:t>
            </a:r>
            <a:r>
              <a:rPr lang="zh-CN" altLang="zh-CN" kern="100">
                <a:cs typeface="Times New Roman" panose="02020603050405020304"/>
              </a:rPr>
              <a:t>－</a:t>
            </a:r>
            <a:r>
              <a:rPr lang="en-US" altLang="zh-CN" kern="100">
                <a:cs typeface="Courier New" panose="02070309020205020404"/>
              </a:rPr>
              <a:t>1966)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原名舒庆春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字舍予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满族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北京人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中国现代著名作家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杰出的语言大师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新中国第一位获得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cs typeface="Times New Roman" panose="02020603050405020304"/>
              </a:rPr>
              <a:t>人民艺术家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>
                <a:cs typeface="Times New Roman" panose="02020603050405020304"/>
              </a:rPr>
              <a:t>称号的作家。著有长篇小说《小坡的生日》《猫城记》《牛天赐传》</a:t>
            </a:r>
            <a:r>
              <a:rPr lang="zh-CN" altLang="zh-CN" kern="100" smtClean="0">
                <a:cs typeface="Times New Roman" panose="02020603050405020304"/>
              </a:rPr>
              <a:t>《骆驼祥</a:t>
            </a:r>
            <a:endParaRPr lang="en-US" altLang="zh-CN" kern="100" smtClean="0">
              <a:cs typeface="Times New Roman" panose="020206030504050203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zh-CN" altLang="zh-CN" kern="100" smtClean="0">
                <a:cs typeface="Times New Roman" panose="02020603050405020304"/>
              </a:rPr>
              <a:t>子》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短篇小说《赶集》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话剧《茶馆》《龙须沟》等。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2" title=""/>
          <p:cNvPicPr>
            <a:picLocks noChangeAspect="1" noChangeArrowheads="1"/>
          </p:cNvPicPr>
          <p:nvPr/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550" y="793680"/>
            <a:ext cx="2880000" cy="619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图片 1" title="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3616" y="1734716"/>
            <a:ext cx="258763" cy="42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矩形 4" title=""/>
          <p:cNvSpPr/>
          <p:nvPr/>
        </p:nvSpPr>
        <p:spPr>
          <a:xfrm>
            <a:off x="4438650" y="116840"/>
            <a:ext cx="3702685" cy="70675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zh-CN" altLang="en-US" sz="4000" spc="788" smtClean="0">
                <a:solidFill>
                  <a:srgbClr val="214E7D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课前预习</a:t>
            </a:r>
            <a:endParaRPr lang="zh-CN" altLang="en-US" sz="4000" spc="788">
              <a:solidFill>
                <a:srgbClr val="214E7D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190550" y="1338958"/>
            <a:ext cx="11737303" cy="3242170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 smtClean="0">
                <a:solidFill>
                  <a:srgbClr val="00B0F0"/>
                </a:solidFill>
                <a:latin typeface="黑体" panose="02010609060101010101" pitchFamily="49" charset="-122"/>
                <a:cs typeface="Times New Roman" panose="02020603050405020304"/>
              </a:rPr>
              <a:t>  </a:t>
            </a:r>
            <a:r>
              <a:rPr lang="en-US" altLang="zh-CN" kern="100" err="1" smtClean="0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/>
              </a:rPr>
              <a:t>背景资料</a:t>
            </a:r>
            <a:endParaRPr lang="en-US" altLang="zh-CN" sz="1050" kern="100">
              <a:latin typeface="黑体" panose="02010609060101010101" pitchFamily="49" charset="-122"/>
              <a:ea typeface="黑体" panose="02010609060101010101" pitchFamily="49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zh-CN" altLang="zh-CN" kern="100">
                <a:cs typeface="Times New Roman" panose="02020603050405020304"/>
              </a:rPr>
              <a:t>　　</a:t>
            </a:r>
            <a:r>
              <a:rPr lang="en-US" altLang="zh-CN" kern="100">
                <a:cs typeface="Courier New" panose="02070309020205020404"/>
              </a:rPr>
              <a:t>1930</a:t>
            </a:r>
            <a:r>
              <a:rPr lang="zh-CN" altLang="zh-CN" kern="100">
                <a:cs typeface="Times New Roman" panose="02020603050405020304"/>
              </a:rPr>
              <a:t>年前后老舍来到山东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先后在济南齐鲁大学和青岛山东大学任教</a:t>
            </a:r>
            <a:r>
              <a:rPr lang="en-US" altLang="zh-CN" kern="100">
                <a:cs typeface="Courier New" panose="02070309020205020404"/>
              </a:rPr>
              <a:t>7</a:t>
            </a:r>
            <a:r>
              <a:rPr lang="zh-CN" altLang="zh-CN" kern="100">
                <a:cs typeface="Times New Roman" panose="02020603050405020304"/>
              </a:rPr>
              <a:t>年之久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对山东产生了深厚的感情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山东被其称为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cs typeface="Times New Roman" panose="02020603050405020304"/>
              </a:rPr>
              <a:t>第二故乡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>
                <a:cs typeface="Times New Roman" panose="02020603050405020304"/>
              </a:rPr>
              <a:t>。据老舍夫人胡絜青回忆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老舍生前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cs typeface="Times New Roman" panose="02020603050405020304"/>
              </a:rPr>
              <a:t>常常怀念的是从婚后到抗战爆发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在山东度过的那几年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>
                <a:cs typeface="Times New Roman" panose="02020603050405020304"/>
              </a:rPr>
              <a:t>。该文是老舍</a:t>
            </a:r>
            <a:r>
              <a:rPr lang="en-US" altLang="zh-CN" kern="100">
                <a:cs typeface="Courier New" panose="02070309020205020404"/>
              </a:rPr>
              <a:t>1931</a:t>
            </a:r>
            <a:r>
              <a:rPr lang="zh-CN" altLang="zh-CN" kern="100">
                <a:cs typeface="Times New Roman" panose="02020603050405020304"/>
              </a:rPr>
              <a:t>年春天在济南齐鲁大学任教时写成的。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5" name="TextBox 2" title="">
            <a:hlinkClick r:id="rId2" action="ppaction://hlinksldjump?num=1"/>
          </p:cNvPr>
          <p:cNvSpPr txBox="1">
            <a:spLocks noChangeArrowheads="1"/>
          </p:cNvSpPr>
          <p:nvPr/>
        </p:nvSpPr>
        <p:spPr bwMode="auto">
          <a:xfrm>
            <a:off x="10545763" y="25400"/>
            <a:ext cx="15986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返回目录 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050" name="图片 1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3835" y="1523698"/>
            <a:ext cx="258763" cy="42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190550" y="690072"/>
            <a:ext cx="11737303" cy="5909310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 smtClean="0">
                <a:solidFill>
                  <a:srgbClr val="00B0F0"/>
                </a:solidFill>
                <a:latin typeface="黑体" panose="02010609060101010101" pitchFamily="49" charset="-122"/>
                <a:cs typeface="Times New Roman" panose="02020603050405020304"/>
              </a:rPr>
              <a:t>  </a:t>
            </a:r>
            <a:r>
              <a:rPr lang="en-US" altLang="zh-CN" kern="100" err="1" smtClean="0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/>
              </a:rPr>
              <a:t>语文要素</a:t>
            </a:r>
            <a:endParaRPr lang="en-US" altLang="zh-CN" sz="1050" kern="100">
              <a:latin typeface="黑体" panose="02010609060101010101" pitchFamily="49" charset="-122"/>
              <a:ea typeface="黑体" panose="02010609060101010101" pitchFamily="49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zh-CN" altLang="zh-CN" kern="100">
                <a:cs typeface="Times New Roman" panose="02020603050405020304"/>
              </a:rPr>
              <a:t>　　</a:t>
            </a:r>
            <a:r>
              <a:rPr lang="en-US" altLang="zh-CN" kern="100">
                <a:solidFill>
                  <a:srgbClr val="00B0F0"/>
                </a:solidFill>
                <a:cs typeface="Courier New" panose="02070309020205020404"/>
              </a:rPr>
              <a:t>1</a:t>
            </a:r>
            <a:r>
              <a:rPr lang="en-US" altLang="zh-CN" kern="100">
                <a:solidFill>
                  <a:srgbClr val="00B0F0"/>
                </a:solidFill>
                <a:latin typeface="宋体" panose="02010600030101010101" pitchFamily="2" charset="-122"/>
                <a:cs typeface="Times New Roman" panose="02020603050405020304"/>
              </a:rPr>
              <a:t>.</a:t>
            </a:r>
            <a:r>
              <a:rPr lang="zh-CN" altLang="zh-CN" kern="100">
                <a:ea typeface="黑体" panose="02010609060101010101" pitchFamily="49" charset="-122"/>
                <a:cs typeface="Times New Roman" panose="02020603050405020304"/>
              </a:rPr>
              <a:t>寓情于景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zh-CN" altLang="zh-CN" kern="100">
                <a:cs typeface="Times New Roman" panose="02020603050405020304"/>
              </a:rPr>
              <a:t>寓情于景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是一种写作手法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通过对景物的描写来表达作者的感情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即在景色的描写中寄托情感。这种借对自然景物或场景的描摹刻画来抒发感情的方法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也属于间接抒情。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713740" algn="dist">
              <a:spcAft>
                <a:spcPct val="0"/>
              </a:spcAft>
              <a:tabLst>
                <a:tab pos="6391275"/>
              </a:tabLst>
            </a:pPr>
            <a:r>
              <a:rPr lang="zh-CN" altLang="zh-CN" kern="100">
                <a:solidFill>
                  <a:srgbClr val="00B0F0"/>
                </a:solidFill>
                <a:ea typeface="黑体" panose="02010609060101010101" pitchFamily="49" charset="-122"/>
                <a:cs typeface="Times New Roman" panose="02020603050405020304"/>
              </a:rPr>
              <a:t>「本课链接」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cs typeface="Times New Roman" panose="02020603050405020304"/>
              </a:rPr>
              <a:t>请闭上眼想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：</a:t>
            </a:r>
            <a:r>
              <a:rPr lang="zh-CN" altLang="zh-CN" kern="100">
                <a:cs typeface="Times New Roman" panose="02020603050405020304"/>
              </a:rPr>
              <a:t>一个老城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有山有水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全在蓝天下很暖和安适地睡着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只等春风来把他们唤醒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这是不是个理想的境界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？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 smtClean="0">
                <a:cs typeface="Times New Roman" panose="02020603050405020304"/>
              </a:rPr>
              <a:t>一</a:t>
            </a:r>
            <a:endParaRPr lang="en-US" altLang="zh-CN" kern="100" smtClean="0">
              <a:cs typeface="Times New Roman" panose="020206030504050203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 smtClean="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cs typeface="Times New Roman" panose="02020603050405020304"/>
              </a:rPr>
              <a:t>晒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>
                <a:cs typeface="Times New Roman" panose="02020603050405020304"/>
              </a:rPr>
              <a:t>、一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cs typeface="Times New Roman" panose="02020603050405020304"/>
              </a:rPr>
              <a:t>睡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>
                <a:cs typeface="Times New Roman" panose="02020603050405020304"/>
              </a:rPr>
              <a:t>、一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cs typeface="Times New Roman" panose="02020603050405020304"/>
              </a:rPr>
              <a:t>醒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烘托出一种舒适温暖的优美意境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表达出作者对济南冬天赞美的深情。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5" name="TextBox 2" title="">
            <a:hlinkClick r:id="rId2" action="ppaction://hlinksldjump?num=1"/>
          </p:cNvPr>
          <p:cNvSpPr txBox="1">
            <a:spLocks noChangeArrowheads="1"/>
          </p:cNvSpPr>
          <p:nvPr/>
        </p:nvSpPr>
        <p:spPr bwMode="auto">
          <a:xfrm>
            <a:off x="10545763" y="25400"/>
            <a:ext cx="15986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返回目录 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074" name="图片 1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4310" y="851570"/>
            <a:ext cx="258763" cy="42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190550" y="1215855"/>
            <a:ext cx="11737303" cy="3869329"/>
          </a:xfrm>
        </p:spPr>
        <p:txBody>
          <a:bodyPr/>
          <a:lstStyle/>
          <a:p>
            <a:pPr indent="810260">
              <a:spcAft>
                <a:spcPct val="0"/>
              </a:spcAft>
              <a:tabLst>
                <a:tab pos="6391275"/>
              </a:tabLst>
            </a:pPr>
            <a:r>
              <a:rPr lang="en-US" altLang="zh-CN" kern="100">
                <a:solidFill>
                  <a:srgbClr val="00B0F0"/>
                </a:solidFill>
                <a:cs typeface="Courier New" panose="02070309020205020404"/>
              </a:rPr>
              <a:t>2</a:t>
            </a:r>
            <a:r>
              <a:rPr lang="en-US" altLang="zh-CN" kern="100">
                <a:solidFill>
                  <a:srgbClr val="00B0F0"/>
                </a:solidFill>
                <a:latin typeface="宋体" panose="02010600030101010101" pitchFamily="2" charset="-122"/>
                <a:cs typeface="Times New Roman" panose="02020603050405020304"/>
              </a:rPr>
              <a:t>.</a:t>
            </a:r>
            <a:r>
              <a:rPr lang="zh-CN" altLang="zh-CN" kern="100">
                <a:ea typeface="黑体" panose="02010609060101010101" pitchFamily="49" charset="-122"/>
                <a:cs typeface="Times New Roman" panose="02020603050405020304"/>
              </a:rPr>
              <a:t>比拟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810260">
              <a:spcAft>
                <a:spcPct val="0"/>
              </a:spcAft>
              <a:tabLst>
                <a:tab pos="6391275"/>
              </a:tabLst>
            </a:pPr>
            <a:r>
              <a:rPr lang="zh-CN" altLang="zh-CN" kern="100">
                <a:cs typeface="Times New Roman" panose="02020603050405020304"/>
              </a:rPr>
              <a:t>比拟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是一种修辞手法。它借助丰富的想象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把物当作人来写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或把人当作物来写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或把甲物当作乙物来写。比拟可以分为拟人、拟物两类。运用比拟能收到特有的修辞效果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：</a:t>
            </a:r>
            <a:r>
              <a:rPr lang="zh-CN" altLang="zh-CN" kern="100">
                <a:cs typeface="Times New Roman" panose="02020603050405020304"/>
              </a:rPr>
              <a:t>或增添特有的情味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或把事物写得神形毕现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栩栩如生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抒发爱憎分明的感情。诗歌、小说、散文、寓言、童话等作品中经常使用比拟的修辞手法。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5" name="TextBox 2" title="">
            <a:hlinkClick r:id="rId2" action="ppaction://hlinksldjump?num=1"/>
          </p:cNvPr>
          <p:cNvSpPr txBox="1">
            <a:spLocks noChangeArrowheads="1"/>
          </p:cNvSpPr>
          <p:nvPr/>
        </p:nvSpPr>
        <p:spPr bwMode="auto">
          <a:xfrm>
            <a:off x="10545763" y="25400"/>
            <a:ext cx="15986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返回目录 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190550" y="1644421"/>
            <a:ext cx="11737303" cy="2576667"/>
          </a:xfrm>
        </p:spPr>
        <p:txBody>
          <a:bodyPr/>
          <a:lstStyle/>
          <a:p>
            <a:pPr indent="810260" algn="dist">
              <a:spcAft>
                <a:spcPct val="0"/>
              </a:spcAft>
              <a:tabLst>
                <a:tab pos="6391275"/>
              </a:tabLst>
            </a:pPr>
            <a:r>
              <a:rPr lang="zh-CN" altLang="zh-CN" kern="100">
                <a:solidFill>
                  <a:srgbClr val="00B0F0"/>
                </a:solidFill>
                <a:ea typeface="黑体" panose="02010609060101010101" pitchFamily="49" charset="-122"/>
                <a:cs typeface="Times New Roman" panose="02020603050405020304"/>
              </a:rPr>
              <a:t>「本课链接」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cs typeface="Times New Roman" panose="02020603050405020304"/>
              </a:rPr>
              <a:t>等到快日落的时候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微黄的阳光斜射在山腰上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那点儿薄雪好像忽然害了羞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微微露出点儿粉色。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>
                <a:cs typeface="Times New Roman" panose="02020603050405020304"/>
              </a:rPr>
              <a:t>这句运用拟人的修辞</a:t>
            </a:r>
            <a:r>
              <a:rPr lang="zh-CN" altLang="zh-CN" kern="100" smtClean="0">
                <a:cs typeface="Times New Roman" panose="02020603050405020304"/>
              </a:rPr>
              <a:t>手</a:t>
            </a:r>
            <a:endParaRPr lang="en-US" altLang="zh-CN" kern="100" smtClean="0">
              <a:cs typeface="Times New Roman" panose="020206030504050203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zh-CN" altLang="zh-CN" kern="100" smtClean="0">
                <a:cs typeface="Times New Roman" panose="02020603050405020304"/>
              </a:rPr>
              <a:t>法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把夕阳斜照下粉色的薄雪比拟成害羞的少女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情态可掬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描绘出夕阳斜照下雪色娇美的情态。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5" name="TextBox 2" title="">
            <a:hlinkClick r:id="rId2" action="ppaction://hlinksldjump?num=1"/>
          </p:cNvPr>
          <p:cNvSpPr txBox="1">
            <a:spLocks noChangeArrowheads="1"/>
          </p:cNvSpPr>
          <p:nvPr/>
        </p:nvSpPr>
        <p:spPr bwMode="auto">
          <a:xfrm>
            <a:off x="10545763" y="25400"/>
            <a:ext cx="15986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返回目录 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3" name="TextBox 2" title="">
            <a:hlinkClick r:id="rId2" action="ppaction://hlinksldjump?num=1"/>
          </p:cNvPr>
          <p:cNvSpPr txBox="1">
            <a:spLocks noChangeArrowheads="1"/>
          </p:cNvSpPr>
          <p:nvPr/>
        </p:nvSpPr>
        <p:spPr bwMode="auto">
          <a:xfrm>
            <a:off x="10545763" y="25400"/>
            <a:ext cx="15986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返回目录 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190550" y="1538208"/>
            <a:ext cx="11737303" cy="3970318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 smtClean="0">
                <a:solidFill>
                  <a:srgbClr val="00B0F0"/>
                </a:solidFill>
                <a:cs typeface="Courier New" panose="02070309020205020404"/>
              </a:rPr>
              <a:t>1</a:t>
            </a:r>
            <a:r>
              <a:rPr lang="en-US" altLang="zh-CN" kern="100" smtClean="0">
                <a:solidFill>
                  <a:srgbClr val="00B0F0"/>
                </a:solidFill>
                <a:latin typeface="宋体" panose="02010600030101010101" pitchFamily="2" charset="-122"/>
                <a:cs typeface="Times New Roman" panose="02020603050405020304"/>
              </a:rPr>
              <a:t>.</a:t>
            </a:r>
            <a:r>
              <a:rPr lang="zh-CN" altLang="zh-CN" kern="100" smtClean="0">
                <a:cs typeface="Times New Roman" panose="02020603050405020304"/>
              </a:rPr>
              <a:t>根据拼音写出相应的词语。</a:t>
            </a:r>
            <a:endParaRPr lang="zh-CN" altLang="zh-CN" sz="1050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 smtClean="0">
                <a:cs typeface="Courier New" panose="02070309020205020404"/>
              </a:rPr>
              <a:t>(1)</a:t>
            </a:r>
            <a:r>
              <a:rPr lang="zh-CN" altLang="zh-CN" kern="100" smtClean="0">
                <a:cs typeface="Times New Roman" panose="02020603050405020304"/>
              </a:rPr>
              <a:t>一个老城</a:t>
            </a:r>
            <a:r>
              <a:rPr lang="zh-CN" altLang="zh-CN" kern="100" smtClean="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cs typeface="Times New Roman" panose="02020603050405020304"/>
              </a:rPr>
              <a:t>有山有水</a:t>
            </a:r>
            <a:r>
              <a:rPr lang="zh-CN" altLang="zh-CN" kern="100" smtClean="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cs typeface="Times New Roman" panose="02020603050405020304"/>
              </a:rPr>
              <a:t>全在蓝天下很暖和</a:t>
            </a:r>
            <a:r>
              <a:rPr lang="en-US" altLang="zh-CN" kern="100" err="1" smtClean="0">
                <a:latin typeface="宋体" panose="02010600030101010101" pitchFamily="2" charset="-122"/>
                <a:cs typeface="Times New Roman" panose="02020603050405020304"/>
              </a:rPr>
              <a:t>ā</a:t>
            </a:r>
            <a:r>
              <a:rPr lang="en-US" altLang="zh-CN" kern="100" err="1" smtClean="0">
                <a:cs typeface="Courier New" panose="02070309020205020404"/>
              </a:rPr>
              <a:t>n shì(</a:t>
            </a:r>
            <a:r>
              <a:rPr lang="zh-CN" altLang="zh-CN" kern="100" smtClean="0">
                <a:cs typeface="Times New Roman" panose="02020603050405020304"/>
              </a:rPr>
              <a:t>　　</a:t>
            </a:r>
            <a:r>
              <a:rPr lang="en-US" altLang="zh-CN" kern="100" smtClean="0">
                <a:cs typeface="Courier New" panose="02070309020205020404"/>
              </a:rPr>
              <a:t>)</a:t>
            </a:r>
            <a:r>
              <a:rPr lang="zh-CN" altLang="zh-CN" kern="100" smtClean="0">
                <a:cs typeface="Times New Roman" panose="02020603050405020304"/>
              </a:rPr>
              <a:t>地睡着</a:t>
            </a:r>
            <a:r>
              <a:rPr lang="zh-CN" altLang="zh-CN" kern="100" smtClean="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cs typeface="Times New Roman" panose="02020603050405020304"/>
              </a:rPr>
              <a:t>只等春风来把他们唤醒。</a:t>
            </a:r>
            <a:endParaRPr lang="zh-CN" altLang="zh-CN" sz="1050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 smtClean="0">
                <a:cs typeface="Courier New" panose="02070309020205020404"/>
              </a:rPr>
              <a:t>(2)</a:t>
            </a:r>
            <a:r>
              <a:rPr lang="zh-CN" altLang="zh-CN" kern="100" smtClean="0">
                <a:cs typeface="Times New Roman" panose="02020603050405020304"/>
              </a:rPr>
              <a:t>他们一看那些小山</a:t>
            </a:r>
            <a:r>
              <a:rPr lang="zh-CN" altLang="zh-CN" kern="100" smtClean="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cs typeface="Times New Roman" panose="02020603050405020304"/>
              </a:rPr>
              <a:t>心中便觉得有了</a:t>
            </a:r>
            <a:r>
              <a:rPr lang="en-US" altLang="zh-CN" kern="100" err="1" smtClean="0">
                <a:cs typeface="Courier New" panose="02070309020205020404"/>
              </a:rPr>
              <a:t>zhuó luò(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　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　</a:t>
            </a:r>
            <a:r>
              <a:rPr lang="en-US" altLang="zh-CN" kern="100" smtClean="0">
                <a:cs typeface="Courier New" panose="02070309020205020404"/>
              </a:rPr>
              <a:t>)</a:t>
            </a:r>
            <a:r>
              <a:rPr lang="zh-CN" altLang="zh-CN" kern="100" smtClean="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cs typeface="Times New Roman" panose="02020603050405020304"/>
              </a:rPr>
              <a:t>有了依靠。</a:t>
            </a:r>
            <a:endParaRPr lang="zh-CN" altLang="zh-CN" sz="1050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 smtClean="0">
                <a:cs typeface="Courier New" panose="02070309020205020404"/>
              </a:rPr>
              <a:t>(3)</a:t>
            </a:r>
            <a:r>
              <a:rPr lang="zh-CN" altLang="zh-CN" kern="100" smtClean="0">
                <a:cs typeface="Times New Roman" panose="02020603050405020304"/>
              </a:rPr>
              <a:t>古老的济南</a:t>
            </a:r>
            <a:r>
              <a:rPr lang="zh-CN" altLang="zh-CN" kern="100" smtClean="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cs typeface="Times New Roman" panose="02020603050405020304"/>
              </a:rPr>
              <a:t>城内那么狭窄</a:t>
            </a:r>
            <a:r>
              <a:rPr lang="zh-CN" altLang="zh-CN" kern="100" smtClean="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cs typeface="Times New Roman" panose="02020603050405020304"/>
              </a:rPr>
              <a:t>城外又那么</a:t>
            </a:r>
            <a:r>
              <a:rPr lang="en-US" altLang="zh-CN" kern="100" err="1" smtClean="0">
                <a:cs typeface="Courier New" panose="02070309020205020404"/>
              </a:rPr>
              <a:t>ku</a:t>
            </a:r>
            <a:r>
              <a:rPr lang="en-US" altLang="zh-CN" kern="100" err="1" smtClean="0">
                <a:latin typeface="宋体" panose="02010600030101010101" pitchFamily="2" charset="-122"/>
                <a:cs typeface="Times New Roman" panose="02020603050405020304"/>
              </a:rPr>
              <a:t>ā</a:t>
            </a:r>
            <a:r>
              <a:rPr lang="en-US" altLang="zh-CN" kern="100" err="1" smtClean="0">
                <a:cs typeface="Courier New" panose="02070309020205020404"/>
              </a:rPr>
              <a:t>n chɑnɡ(</a:t>
            </a:r>
            <a:r>
              <a:rPr lang="zh-CN" altLang="zh-CN" kern="100" smtClean="0">
                <a:cs typeface="Times New Roman" panose="02020603050405020304"/>
              </a:rPr>
              <a:t>　　</a:t>
            </a:r>
            <a:r>
              <a:rPr lang="en-US" altLang="zh-CN" kern="100" smtClean="0">
                <a:cs typeface="Courier New" panose="02070309020205020404"/>
              </a:rPr>
              <a:t>)</a:t>
            </a:r>
            <a:r>
              <a:rPr lang="zh-CN" altLang="zh-CN" kern="100" smtClean="0">
                <a:cs typeface="Times New Roman" panose="02020603050405020304"/>
              </a:rPr>
              <a:t>。</a:t>
            </a:r>
            <a:endParaRPr lang="zh-CN" altLang="zh-CN" sz="1050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 smtClean="0">
                <a:cs typeface="Courier New" panose="02070309020205020404"/>
              </a:rPr>
              <a:t>(4)</a:t>
            </a:r>
            <a:r>
              <a:rPr lang="zh-CN" altLang="zh-CN" kern="100" smtClean="0">
                <a:cs typeface="Times New Roman" panose="02020603050405020304"/>
              </a:rPr>
              <a:t>水藻真绿</a:t>
            </a:r>
            <a:r>
              <a:rPr lang="zh-CN" altLang="zh-CN" kern="100" smtClean="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cs typeface="Times New Roman" panose="02020603050405020304"/>
              </a:rPr>
              <a:t>把终年</a:t>
            </a:r>
            <a:r>
              <a:rPr lang="en-US" altLang="zh-CN" kern="100" err="1" smtClean="0">
                <a:cs typeface="Courier New" panose="02070309020205020404"/>
              </a:rPr>
              <a:t>zhù xù(</a:t>
            </a:r>
            <a:r>
              <a:rPr lang="zh-CN" altLang="zh-CN" kern="100" smtClean="0">
                <a:cs typeface="Times New Roman" panose="02020603050405020304"/>
              </a:rPr>
              <a:t>　　</a:t>
            </a:r>
            <a:r>
              <a:rPr lang="en-US" altLang="zh-CN" kern="100" smtClean="0">
                <a:cs typeface="Courier New" panose="02070309020205020404"/>
              </a:rPr>
              <a:t>)</a:t>
            </a:r>
            <a:r>
              <a:rPr lang="zh-CN" altLang="zh-CN" kern="100" smtClean="0">
                <a:cs typeface="Times New Roman" panose="02020603050405020304"/>
              </a:rPr>
              <a:t>的绿色全拿出来了。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2050" name="Picture 2" title=""/>
          <p:cNvPicPr>
            <a:picLocks noChangeAspect="1" noChangeArrowheads="1"/>
          </p:cNvPicPr>
          <p:nvPr/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3508" y="774229"/>
            <a:ext cx="2880000" cy="619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 title=""/>
          <p:cNvSpPr/>
          <p:nvPr/>
        </p:nvSpPr>
        <p:spPr>
          <a:xfrm>
            <a:off x="8327454" y="2348880"/>
            <a:ext cx="90601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kern="100">
                <a:ea typeface="黑体" panose="02010609060101010101" pitchFamily="49" charset="-122"/>
                <a:cs typeface="Times New Roman" panose="02020603050405020304"/>
              </a:rPr>
              <a:t>安适</a:t>
            </a:r>
            <a:endParaRPr lang="zh-CN" altLang="en-US"/>
          </a:p>
        </p:txBody>
      </p:sp>
      <p:sp>
        <p:nvSpPr>
          <p:cNvPr id="4" name="矩形 3" title=""/>
          <p:cNvSpPr/>
          <p:nvPr/>
        </p:nvSpPr>
        <p:spPr>
          <a:xfrm>
            <a:off x="7822975" y="3611116"/>
            <a:ext cx="90601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kern="100">
                <a:ea typeface="黑体" panose="02010609060101010101" pitchFamily="49" charset="-122"/>
                <a:cs typeface="Times New Roman" panose="02020603050405020304"/>
              </a:rPr>
              <a:t>着落</a:t>
            </a:r>
            <a:endParaRPr lang="zh-CN" altLang="en-US"/>
          </a:p>
        </p:txBody>
      </p:sp>
      <p:sp>
        <p:nvSpPr>
          <p:cNvPr id="5" name="矩形 4" title=""/>
          <p:cNvSpPr/>
          <p:nvPr/>
        </p:nvSpPr>
        <p:spPr>
          <a:xfrm>
            <a:off x="8956476" y="4249663"/>
            <a:ext cx="90601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kern="100">
                <a:ea typeface="黑体" panose="02010609060101010101" pitchFamily="49" charset="-122"/>
                <a:cs typeface="Times New Roman" panose="02020603050405020304"/>
              </a:rPr>
              <a:t>宽敞</a:t>
            </a:r>
            <a:endParaRPr lang="zh-CN" altLang="en-US"/>
          </a:p>
        </p:txBody>
      </p:sp>
      <p:sp>
        <p:nvSpPr>
          <p:cNvPr id="6" name="矩形 5" title=""/>
          <p:cNvSpPr/>
          <p:nvPr/>
        </p:nvSpPr>
        <p:spPr>
          <a:xfrm>
            <a:off x="4610944" y="4869160"/>
            <a:ext cx="90601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kern="100">
                <a:ea typeface="黑体" panose="02010609060101010101" pitchFamily="49" charset="-122"/>
                <a:cs typeface="Times New Roman" panose="02020603050405020304"/>
              </a:rPr>
              <a:t>贮蓄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190550" y="1430138"/>
            <a:ext cx="11737303" cy="3323987"/>
          </a:xfrm>
        </p:spPr>
        <p:txBody>
          <a:bodyPr/>
          <a:lstStyle/>
          <a:p>
            <a:pPr algn="dist">
              <a:spcAft>
                <a:spcPct val="0"/>
              </a:spcAft>
              <a:tabLst>
                <a:tab pos="6391275"/>
              </a:tabLst>
            </a:pPr>
            <a:r>
              <a:rPr lang="en-US" altLang="zh-CN" kern="100">
                <a:cs typeface="Courier New" panose="02070309020205020404"/>
              </a:rPr>
              <a:t>(5)</a:t>
            </a:r>
            <a:r>
              <a:rPr lang="zh-CN" altLang="zh-CN" kern="100">
                <a:cs typeface="Times New Roman" panose="02020603050405020304"/>
              </a:rPr>
              <a:t>由</a:t>
            </a:r>
            <a:r>
              <a:rPr lang="en-US" altLang="zh-CN" kern="100" err="1">
                <a:cs typeface="Courier New" panose="02070309020205020404"/>
              </a:rPr>
              <a:t>chén</a:t>
            </a:r>
            <a:r>
              <a:rPr lang="en-US" altLang="zh-CN" kern="100" err="1">
                <a:cs typeface="Times New Roman" panose="02020603050405020304"/>
              </a:rPr>
              <a:t>ɡ</a:t>
            </a:r>
            <a:r>
              <a:rPr lang="en-US" altLang="zh-CN" kern="100">
                <a:cs typeface="Courier New" panose="02070309020205020404"/>
              </a:rPr>
              <a:t> qīn</a:t>
            </a:r>
            <a:r>
              <a:rPr lang="en-US" altLang="zh-CN" kern="100" err="1">
                <a:cs typeface="Times New Roman" panose="02020603050405020304"/>
              </a:rPr>
              <a:t>ɡ</a:t>
            </a:r>
            <a:r>
              <a:rPr lang="en-US" altLang="zh-CN" kern="100">
                <a:cs typeface="Courier New" panose="02070309020205020404"/>
              </a:rPr>
              <a:t>(</a:t>
            </a:r>
            <a:r>
              <a:rPr lang="zh-CN" altLang="zh-CN" kern="100">
                <a:cs typeface="Times New Roman" panose="02020603050405020304"/>
              </a:rPr>
              <a:t>　　</a:t>
            </a:r>
            <a:r>
              <a:rPr lang="en-US" altLang="zh-CN" kern="100">
                <a:cs typeface="Courier New" panose="02070309020205020404"/>
              </a:rPr>
              <a:t>)</a:t>
            </a:r>
            <a:r>
              <a:rPr lang="zh-CN" altLang="zh-CN" kern="100">
                <a:cs typeface="Times New Roman" panose="02020603050405020304"/>
              </a:rPr>
              <a:t>的河水慢慢往上看吧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空中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半空中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天上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自上而下全是那么清亮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那么蓝汪汪的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整个的是块</a:t>
            </a:r>
            <a:r>
              <a:rPr lang="en-US" altLang="zh-CN" kern="100" err="1">
                <a:cs typeface="Courier New" panose="02070309020205020404"/>
              </a:rPr>
              <a:t>kōn</a:t>
            </a:r>
            <a:r>
              <a:rPr lang="en-US" altLang="zh-CN" kern="100" err="1">
                <a:cs typeface="Times New Roman" panose="02020603050405020304"/>
              </a:rPr>
              <a:t>ɡ</a:t>
            </a:r>
            <a:r>
              <a:rPr lang="en-US" altLang="zh-CN" kern="100">
                <a:cs typeface="Courier New" panose="02070309020205020404"/>
              </a:rPr>
              <a:t> lín</a:t>
            </a:r>
            <a:r>
              <a:rPr lang="en-US" altLang="zh-CN" kern="100" err="1">
                <a:cs typeface="Times New Roman" panose="02020603050405020304"/>
              </a:rPr>
              <a:t>ɡ</a:t>
            </a:r>
            <a:r>
              <a:rPr lang="en-US" altLang="zh-CN" kern="100">
                <a:cs typeface="Courier New" panose="02070309020205020404"/>
              </a:rPr>
              <a:t>(</a:t>
            </a:r>
            <a:r>
              <a:rPr lang="zh-CN" altLang="zh-CN" kern="100">
                <a:cs typeface="Times New Roman" panose="02020603050405020304"/>
              </a:rPr>
              <a:t>　</a:t>
            </a:r>
            <a:r>
              <a:rPr lang="en-US" altLang="zh-CN" kern="100" smtClean="0">
                <a:cs typeface="Times New Roman" panose="02020603050405020304"/>
              </a:rPr>
              <a:t>   </a:t>
            </a:r>
            <a:r>
              <a:rPr lang="en-US" altLang="zh-CN" kern="100" smtClean="0">
                <a:cs typeface="Courier New" panose="02070309020205020404"/>
              </a:rPr>
              <a:t>)</a:t>
            </a:r>
            <a:r>
              <a:rPr lang="zh-CN" altLang="zh-CN" kern="100">
                <a:cs typeface="Times New Roman" panose="02020603050405020304"/>
              </a:rPr>
              <a:t>的</a:t>
            </a:r>
            <a:r>
              <a:rPr lang="zh-CN" altLang="zh-CN" kern="100" smtClean="0">
                <a:cs typeface="Times New Roman" panose="02020603050405020304"/>
              </a:rPr>
              <a:t>蓝</a:t>
            </a:r>
            <a:endParaRPr lang="en-US" altLang="zh-CN" kern="100" smtClean="0">
              <a:cs typeface="Times New Roman" panose="020206030504050203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zh-CN" altLang="zh-CN" kern="100" smtClean="0">
                <a:cs typeface="Times New Roman" panose="02020603050405020304"/>
              </a:rPr>
              <a:t>水晶</a:t>
            </a:r>
            <a:r>
              <a:rPr lang="zh-CN" altLang="zh-CN" kern="100">
                <a:cs typeface="Times New Roman" panose="02020603050405020304"/>
              </a:rPr>
              <a:t>。</a:t>
            </a:r>
            <a:r>
              <a:rPr lang="en-US" altLang="zh-CN" kern="100">
                <a:cs typeface="Courier New" panose="02070309020205020404"/>
              </a:rPr>
              <a:t>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>
                <a:cs typeface="Courier New" panose="02070309020205020404"/>
              </a:rPr>
              <a:t>(6)</a:t>
            </a:r>
            <a:r>
              <a:rPr lang="zh-CN" altLang="zh-CN" kern="100">
                <a:cs typeface="Times New Roman" panose="02020603050405020304"/>
              </a:rPr>
              <a:t>这块水晶里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包着红屋顶、黄草山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像</a:t>
            </a:r>
            <a:r>
              <a:rPr lang="en-US" altLang="zh-CN" kern="100" err="1">
                <a:cs typeface="Courier New" panose="02070309020205020404"/>
              </a:rPr>
              <a:t>dì t</a:t>
            </a:r>
            <a:r>
              <a:rPr lang="en-US" altLang="zh-CN" kern="100" err="1">
                <a:latin typeface="宋体" panose="02010600030101010101" pitchFamily="2" charset="-122"/>
                <a:cs typeface="Times New Roman" panose="02020603050405020304"/>
              </a:rPr>
              <a:t>ǎ</a:t>
            </a:r>
            <a:r>
              <a:rPr lang="en-US" altLang="zh-CN" kern="100" err="1">
                <a:cs typeface="Courier New" panose="02070309020205020404"/>
              </a:rPr>
              <a:t>n (</a:t>
            </a:r>
            <a:r>
              <a:rPr lang="zh-CN" altLang="zh-CN" kern="100">
                <a:cs typeface="Times New Roman" panose="02020603050405020304"/>
              </a:rPr>
              <a:t>　　</a:t>
            </a:r>
            <a:r>
              <a:rPr lang="en-US" altLang="zh-CN" kern="100">
                <a:cs typeface="Courier New" panose="02070309020205020404"/>
              </a:rPr>
              <a:t>)</a:t>
            </a:r>
            <a:r>
              <a:rPr lang="zh-CN" altLang="zh-CN" kern="100">
                <a:cs typeface="Times New Roman" panose="02020603050405020304"/>
              </a:rPr>
              <a:t>上的小团花的小灰色树影。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5" name="TextBox 2" title="">
            <a:hlinkClick r:id="rId2" action="ppaction://hlinksldjump?num=1"/>
          </p:cNvPr>
          <p:cNvSpPr txBox="1">
            <a:spLocks noChangeArrowheads="1"/>
          </p:cNvSpPr>
          <p:nvPr/>
        </p:nvSpPr>
        <p:spPr bwMode="auto">
          <a:xfrm>
            <a:off x="10545763" y="25400"/>
            <a:ext cx="15986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返回目录 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2883421" y="1581175"/>
            <a:ext cx="90601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kern="100">
                <a:ea typeface="黑体" panose="02010609060101010101" pitchFamily="49" charset="-122"/>
                <a:cs typeface="Times New Roman" panose="02020603050405020304"/>
              </a:rPr>
              <a:t>澄清</a:t>
            </a:r>
            <a:endParaRPr lang="zh-CN" altLang="en-US"/>
          </a:p>
        </p:txBody>
      </p:sp>
      <p:sp>
        <p:nvSpPr>
          <p:cNvPr id="4" name="矩形 3" title=""/>
          <p:cNvSpPr/>
          <p:nvPr/>
        </p:nvSpPr>
        <p:spPr>
          <a:xfrm>
            <a:off x="10027071" y="2238772"/>
            <a:ext cx="90601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kern="100">
                <a:ea typeface="黑体" panose="02010609060101010101" pitchFamily="49" charset="-122"/>
                <a:cs typeface="Times New Roman" panose="02020603050405020304"/>
              </a:rPr>
              <a:t>空灵</a:t>
            </a:r>
            <a:endParaRPr lang="zh-CN" altLang="en-US"/>
          </a:p>
        </p:txBody>
      </p:sp>
      <p:sp>
        <p:nvSpPr>
          <p:cNvPr id="9" name="矩形 8" title=""/>
          <p:cNvSpPr/>
          <p:nvPr/>
        </p:nvSpPr>
        <p:spPr>
          <a:xfrm>
            <a:off x="8039422" y="3501008"/>
            <a:ext cx="90601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kern="100">
                <a:ea typeface="黑体" panose="02010609060101010101" pitchFamily="49" charset="-122"/>
                <a:cs typeface="Times New Roman" panose="02020603050405020304"/>
              </a:rPr>
              <a:t>地毯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190550" y="690072"/>
            <a:ext cx="11737303" cy="5161991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>
                <a:solidFill>
                  <a:srgbClr val="00B0F0"/>
                </a:solidFill>
                <a:cs typeface="Courier New" panose="02070309020205020404"/>
              </a:rPr>
              <a:t>2</a:t>
            </a:r>
            <a:r>
              <a:rPr lang="en-US" altLang="zh-CN" kern="100">
                <a:solidFill>
                  <a:srgbClr val="00B0F0"/>
                </a:solidFill>
                <a:latin typeface="宋体" panose="02010600030101010101" pitchFamily="2" charset="-122"/>
                <a:cs typeface="Times New Roman" panose="02020603050405020304"/>
              </a:rPr>
              <a:t>.</a:t>
            </a:r>
            <a:r>
              <a:rPr lang="zh-CN" altLang="zh-CN" kern="100">
                <a:cs typeface="Times New Roman" panose="02020603050405020304"/>
              </a:rPr>
              <a:t>下列句子中加点的词语运用</a:t>
            </a:r>
            <a:r>
              <a:rPr lang="zh-CN" altLang="zh-CN" kern="100">
                <a:solidFill>
                  <a:srgbClr val="C00000"/>
                </a:solidFill>
                <a:cs typeface="Times New Roman" panose="02020603050405020304"/>
              </a:rPr>
              <a:t>有误</a:t>
            </a:r>
            <a:r>
              <a:rPr lang="zh-CN" altLang="zh-CN" kern="100">
                <a:cs typeface="Times New Roman" panose="02020603050405020304"/>
              </a:rPr>
              <a:t>的一项是</a:t>
            </a:r>
            <a:r>
              <a:rPr lang="en-US" altLang="zh-CN" kern="100">
                <a:cs typeface="Courier New" panose="02070309020205020404"/>
              </a:rPr>
              <a:t>(</a:t>
            </a:r>
            <a:r>
              <a:rPr lang="zh-CN" altLang="zh-CN" kern="100">
                <a:cs typeface="Times New Roman" panose="02020603050405020304"/>
              </a:rPr>
              <a:t>　　</a:t>
            </a:r>
            <a:r>
              <a:rPr lang="en-US" altLang="zh-CN" kern="100"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>
                <a:cs typeface="Courier New" panose="02070309020205020404"/>
              </a:rPr>
              <a:t>A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．</a:t>
            </a:r>
            <a:r>
              <a:rPr lang="zh-CN" altLang="zh-CN" kern="100">
                <a:solidFill>
                  <a:srgbClr val="C00000"/>
                </a:solidFill>
                <a:cs typeface="Times New Roman" panose="02020603050405020304"/>
              </a:rPr>
              <a:t>澄清</a:t>
            </a:r>
            <a:r>
              <a:rPr lang="zh-CN" altLang="zh-CN" kern="100">
                <a:cs typeface="Times New Roman" panose="02020603050405020304"/>
              </a:rPr>
              <a:t>的湖水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照亮了我的心灵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勃勃生机的杨柳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振奋了我的精神。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>
                <a:cs typeface="Courier New" panose="02070309020205020404"/>
              </a:rPr>
              <a:t>B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．</a:t>
            </a:r>
            <a:r>
              <a:rPr lang="zh-CN" altLang="zh-CN" kern="100">
                <a:cs typeface="Times New Roman" panose="02020603050405020304"/>
              </a:rPr>
              <a:t>当得知我遇到困难急需资金周转的消息时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好友毫不犹豫地拿出了贮蓄很久的钱来救急。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>
                <a:cs typeface="Courier New" panose="02070309020205020404"/>
              </a:rPr>
              <a:t>C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．</a:t>
            </a:r>
            <a:r>
              <a:rPr lang="zh-CN" altLang="zh-CN" kern="100">
                <a:cs typeface="Times New Roman" panose="02020603050405020304"/>
              </a:rPr>
              <a:t>当他们再次相见的时候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曾经的</a:t>
            </a:r>
            <a:r>
              <a:rPr lang="zh-CN" altLang="zh-CN" kern="100">
                <a:solidFill>
                  <a:srgbClr val="C00000"/>
                </a:solidFill>
                <a:cs typeface="Times New Roman" panose="02020603050405020304"/>
              </a:rPr>
              <a:t>心有灵犀</a:t>
            </a:r>
            <a:r>
              <a:rPr lang="zh-CN" altLang="zh-CN" kern="100">
                <a:cs typeface="Times New Roman" panose="02020603050405020304"/>
              </a:rPr>
              <a:t>已成过往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多年信息不通使他们彼此隔膜起来。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>
                <a:cs typeface="Courier New" panose="02070309020205020404"/>
              </a:rPr>
              <a:t>D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．</a:t>
            </a:r>
            <a:r>
              <a:rPr lang="zh-CN" altLang="zh-CN" kern="100">
                <a:cs typeface="Times New Roman" panose="02020603050405020304"/>
              </a:rPr>
              <a:t>文艺晚会上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同学们自编自演的节目</a:t>
            </a:r>
            <a:r>
              <a:rPr lang="zh-CN" altLang="zh-CN" kern="100">
                <a:solidFill>
                  <a:srgbClr val="C00000"/>
                </a:solidFill>
                <a:cs typeface="Times New Roman" panose="02020603050405020304"/>
              </a:rPr>
              <a:t>绘声绘色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街舞、相声、小品等都赢得了阵阵掌声。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5" name="TextBox 2" title="">
            <a:hlinkClick r:id="rId2" action="ppaction://hlinksldjump?num=1"/>
          </p:cNvPr>
          <p:cNvSpPr txBox="1">
            <a:spLocks noChangeArrowheads="1"/>
          </p:cNvSpPr>
          <p:nvPr/>
        </p:nvSpPr>
        <p:spPr bwMode="auto">
          <a:xfrm>
            <a:off x="10545763" y="25400"/>
            <a:ext cx="15986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返回目录 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7326037" y="836598"/>
            <a:ext cx="44435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D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190550" y="2217002"/>
            <a:ext cx="11737303" cy="1284006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zh-CN" altLang="zh-CN" kern="100">
                <a:solidFill>
                  <a:srgbClr val="0000FF"/>
                </a:solidFill>
                <a:ea typeface="黑体" panose="02010609060101010101" pitchFamily="49" charset="-122"/>
                <a:cs typeface="Times New Roman" panose="02020603050405020304"/>
              </a:rPr>
              <a:t>【解析】</a:t>
            </a:r>
            <a:r>
              <a:rPr lang="en-US" altLang="zh-CN" kern="100">
                <a:solidFill>
                  <a:srgbClr val="0000FF"/>
                </a:solidFill>
                <a:cs typeface="Courier New" panose="02070309020205020404"/>
              </a:rPr>
              <a:t>D</a:t>
            </a:r>
            <a:r>
              <a:rPr lang="en-US" altLang="zh-CN" kern="10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/>
              </a:rPr>
              <a:t>.</a:t>
            </a:r>
            <a:r>
              <a:rPr lang="zh-CN" altLang="zh-CN" kern="100">
                <a:solidFill>
                  <a:srgbClr val="0000FF"/>
                </a:solidFill>
                <a:cs typeface="Times New Roman" panose="02020603050405020304"/>
              </a:rPr>
              <a:t>绘声绘色</a:t>
            </a:r>
            <a:r>
              <a:rPr lang="zh-CN" altLang="zh-CN" kern="10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/>
              </a:rPr>
              <a:t>：</a:t>
            </a:r>
            <a:r>
              <a:rPr lang="zh-CN" altLang="zh-CN" kern="100">
                <a:solidFill>
                  <a:srgbClr val="0000FF"/>
                </a:solidFill>
                <a:cs typeface="Times New Roman" panose="02020603050405020304"/>
              </a:rPr>
              <a:t>把人物的声音、神色都描绘出来了</a:t>
            </a:r>
            <a:r>
              <a:rPr lang="zh-CN" altLang="zh-CN" kern="10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solidFill>
                  <a:srgbClr val="0000FF"/>
                </a:solidFill>
                <a:cs typeface="Times New Roman" panose="02020603050405020304"/>
              </a:rPr>
              <a:t>形容叙述或描写生动逼真。用错对象。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5" name="TextBox 2" title="">
            <a:hlinkClick r:id="rId2" action="ppaction://hlinksldjump?num=1"/>
          </p:cNvPr>
          <p:cNvSpPr txBox="1">
            <a:spLocks noChangeArrowheads="1"/>
          </p:cNvSpPr>
          <p:nvPr/>
        </p:nvSpPr>
        <p:spPr bwMode="auto">
          <a:xfrm>
            <a:off x="10545763" y="25400"/>
            <a:ext cx="15986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返回目录 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190550" y="690072"/>
            <a:ext cx="11737303" cy="5181162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>
                <a:solidFill>
                  <a:srgbClr val="00B0F0"/>
                </a:solidFill>
                <a:cs typeface="Courier New" panose="02070309020205020404"/>
              </a:rPr>
              <a:t>3</a:t>
            </a:r>
            <a:r>
              <a:rPr lang="en-US" altLang="zh-CN" kern="100">
                <a:solidFill>
                  <a:srgbClr val="00B0F0"/>
                </a:solidFill>
                <a:latin typeface="宋体" panose="02010600030101010101" pitchFamily="2" charset="-122"/>
                <a:cs typeface="Times New Roman" panose="02020603050405020304"/>
              </a:rPr>
              <a:t>.</a:t>
            </a:r>
            <a:r>
              <a:rPr lang="zh-CN" altLang="zh-CN" kern="100">
                <a:cs typeface="Times New Roman" panose="02020603050405020304"/>
              </a:rPr>
              <a:t>下面一段文字中</a:t>
            </a:r>
            <a:r>
              <a:rPr lang="zh-CN" altLang="zh-CN" kern="100">
                <a:solidFill>
                  <a:srgbClr val="C00000"/>
                </a:solidFill>
                <a:cs typeface="Times New Roman" panose="02020603050405020304"/>
              </a:rPr>
              <a:t>有语病</a:t>
            </a:r>
            <a:r>
              <a:rPr lang="zh-CN" altLang="zh-CN" kern="100">
                <a:cs typeface="Times New Roman" panose="02020603050405020304"/>
              </a:rPr>
              <a:t>的一项是</a:t>
            </a:r>
            <a:r>
              <a:rPr lang="en-US" altLang="zh-CN" kern="100">
                <a:cs typeface="Courier New" panose="02070309020205020404"/>
              </a:rPr>
              <a:t>(</a:t>
            </a:r>
            <a:r>
              <a:rPr lang="zh-CN" altLang="zh-CN" kern="100">
                <a:cs typeface="Times New Roman" panose="02020603050405020304"/>
              </a:rPr>
              <a:t>　　</a:t>
            </a:r>
            <a:r>
              <a:rPr lang="en-US" altLang="zh-CN" kern="100"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zh-CN" altLang="zh-CN" kern="100">
                <a:latin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zh-CN" altLang="zh-CN" kern="100">
                <a:cs typeface="Times New Roman" panose="02020603050405020304"/>
              </a:rPr>
              <a:t>文旅行业近年来借助直播开展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cs typeface="Times New Roman" panose="02020603050405020304"/>
              </a:rPr>
              <a:t>云旅游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>
                <a:cs typeface="Times New Roman" panose="02020603050405020304"/>
              </a:rPr>
              <a:t>活动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在丰富线上文旅产品的同时也吸引线下潜在游客。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zh-CN" altLang="zh-CN" kern="100">
                <a:latin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zh-CN" altLang="zh-CN" kern="100">
                <a:cs typeface="Times New Roman" panose="02020603050405020304"/>
              </a:rPr>
              <a:t>直播旅游活动推动着旅游业的发展和复苏。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zh-CN" altLang="zh-CN" kern="100">
                <a:latin typeface="宋体" panose="02010600030101010101" pitchFamily="2" charset="-122"/>
                <a:cs typeface="宋体" panose="02010600030101010101" pitchFamily="2" charset="-122"/>
              </a:rPr>
              <a:t>③</a:t>
            </a:r>
            <a:r>
              <a:rPr lang="zh-CN" altLang="zh-CN" kern="100">
                <a:cs typeface="Times New Roman" panose="02020603050405020304"/>
              </a:rPr>
              <a:t>沉浸式的旅游直播也给游客带来了全新的观赏体验。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zh-CN" altLang="zh-CN" kern="100">
                <a:latin typeface="宋体" panose="02010600030101010101" pitchFamily="2" charset="-122"/>
                <a:cs typeface="宋体" panose="02010600030101010101" pitchFamily="2" charset="-122"/>
              </a:rPr>
              <a:t>④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cs typeface="Times New Roman" panose="02020603050405020304"/>
              </a:rPr>
              <a:t>五一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”“</a:t>
            </a:r>
            <a:r>
              <a:rPr lang="zh-CN" altLang="zh-CN" kern="100">
                <a:cs typeface="Times New Roman" panose="02020603050405020304"/>
              </a:rPr>
              <a:t>十一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>
                <a:cs typeface="Times New Roman" panose="02020603050405020304"/>
              </a:rPr>
              <a:t>等假期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网友可以在直播平台饱览中国各地景色。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>
                <a:cs typeface="Courier New" panose="02070309020205020404"/>
              </a:rPr>
              <a:t>A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．</a:t>
            </a:r>
            <a:r>
              <a:rPr lang="zh-CN" altLang="zh-CN" kern="100">
                <a:cs typeface="Times New Roman" panose="02020603050405020304"/>
              </a:rPr>
              <a:t>第</a:t>
            </a:r>
            <a:r>
              <a:rPr lang="zh-CN" altLang="zh-CN" kern="100">
                <a:latin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zh-CN" altLang="zh-CN" kern="100">
                <a:cs typeface="Times New Roman" panose="02020603050405020304"/>
              </a:rPr>
              <a:t>句　　　　　　</a:t>
            </a:r>
            <a:r>
              <a:rPr lang="en-US" altLang="zh-CN" kern="100">
                <a:cs typeface="Courier New" panose="02070309020205020404"/>
              </a:rPr>
              <a:t>B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．</a:t>
            </a:r>
            <a:r>
              <a:rPr lang="zh-CN" altLang="zh-CN" kern="100">
                <a:cs typeface="Times New Roman" panose="02020603050405020304"/>
              </a:rPr>
              <a:t>第</a:t>
            </a:r>
            <a:r>
              <a:rPr lang="zh-CN" altLang="zh-CN" kern="100">
                <a:latin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zh-CN" altLang="zh-CN" kern="100">
                <a:cs typeface="Times New Roman" panose="02020603050405020304"/>
              </a:rPr>
              <a:t>句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>
                <a:cs typeface="Courier New" panose="02070309020205020404"/>
              </a:rPr>
              <a:t>C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．</a:t>
            </a:r>
            <a:r>
              <a:rPr lang="zh-CN" altLang="zh-CN" kern="100">
                <a:cs typeface="Times New Roman" panose="02020603050405020304"/>
              </a:rPr>
              <a:t>第</a:t>
            </a:r>
            <a:r>
              <a:rPr lang="zh-CN" altLang="zh-CN" kern="100">
                <a:latin typeface="宋体" panose="02010600030101010101" pitchFamily="2" charset="-122"/>
                <a:cs typeface="宋体" panose="02010600030101010101" pitchFamily="2" charset="-122"/>
              </a:rPr>
              <a:t>③</a:t>
            </a:r>
            <a:r>
              <a:rPr lang="zh-CN" altLang="zh-CN" kern="100">
                <a:cs typeface="Times New Roman" panose="02020603050405020304"/>
              </a:rPr>
              <a:t>句　　　　　　</a:t>
            </a:r>
            <a:r>
              <a:rPr lang="en-US" altLang="zh-CN" kern="100">
                <a:cs typeface="Courier New" panose="02070309020205020404"/>
              </a:rPr>
              <a:t>D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.</a:t>
            </a:r>
            <a:r>
              <a:rPr lang="en-US" altLang="zh-CN" kern="100">
                <a:cs typeface="Courier New" panose="02070309020205020404"/>
              </a:rPr>
              <a:t> </a:t>
            </a:r>
            <a:r>
              <a:rPr lang="zh-CN" altLang="zh-CN" kern="100">
                <a:cs typeface="Times New Roman" panose="02020603050405020304"/>
              </a:rPr>
              <a:t>第</a:t>
            </a:r>
            <a:r>
              <a:rPr lang="zh-CN" altLang="zh-CN" kern="100">
                <a:latin typeface="宋体" panose="02010600030101010101" pitchFamily="2" charset="-122"/>
                <a:cs typeface="宋体" panose="02010600030101010101" pitchFamily="2" charset="-122"/>
              </a:rPr>
              <a:t>④</a:t>
            </a:r>
            <a:r>
              <a:rPr lang="zh-CN" altLang="zh-CN" kern="100">
                <a:cs typeface="Times New Roman" panose="02020603050405020304"/>
              </a:rPr>
              <a:t>句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5" name="TextBox 2" title="">
            <a:hlinkClick r:id="rId2" action="ppaction://hlinksldjump?num=1"/>
          </p:cNvPr>
          <p:cNvSpPr txBox="1">
            <a:spLocks noChangeArrowheads="1"/>
          </p:cNvSpPr>
          <p:nvPr/>
        </p:nvSpPr>
        <p:spPr bwMode="auto">
          <a:xfrm>
            <a:off x="10545763" y="25400"/>
            <a:ext cx="15986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返回目录 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5887194" y="836712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B</a:t>
            </a:r>
            <a:endParaRPr lang="zh-CN" altLang="en-US"/>
          </a:p>
        </p:txBody>
      </p:sp>
      <p:sp>
        <p:nvSpPr>
          <p:cNvPr id="9" name="内容占位符 1" title=""/>
          <p:cNvSpPr txBox="1"/>
          <p:nvPr/>
        </p:nvSpPr>
        <p:spPr bwMode="auto">
          <a:xfrm>
            <a:off x="190550" y="5709624"/>
            <a:ext cx="11737303" cy="6568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spAutoFit/>
          </a:bodyPr>
          <a:lstStyle>
            <a:defPPr>
              <a:defRPr lang="zh-CN"/>
            </a:defPPr>
            <a:lvl1pPr marL="0" indent="0" algn="just" rt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tabLst>
                <a:tab pos="5645150"/>
              </a:tabLst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zh-CN" altLang="zh-CN" kern="100" smtClean="0">
                <a:solidFill>
                  <a:srgbClr val="0000FF"/>
                </a:solidFill>
                <a:ea typeface="黑体" panose="02010609060101010101" pitchFamily="49" charset="-122"/>
                <a:cs typeface="Times New Roman" panose="02020603050405020304"/>
              </a:rPr>
              <a:t>【解析】</a:t>
            </a:r>
            <a:r>
              <a:rPr lang="en-US" altLang="zh-CN" kern="100" smtClean="0">
                <a:solidFill>
                  <a:srgbClr val="0000FF"/>
                </a:solidFill>
                <a:cs typeface="Courier New" panose="02070309020205020404"/>
              </a:rPr>
              <a:t>B</a:t>
            </a:r>
            <a:r>
              <a:rPr lang="en-US" altLang="zh-CN" kern="100" smtClean="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/>
              </a:rPr>
              <a:t>.</a:t>
            </a:r>
            <a:r>
              <a:rPr lang="zh-CN" altLang="zh-CN" kern="100" smtClean="0">
                <a:solidFill>
                  <a:srgbClr val="0000FF"/>
                </a:solidFill>
                <a:cs typeface="Times New Roman" panose="02020603050405020304"/>
              </a:rPr>
              <a:t>语序不当</a:t>
            </a:r>
            <a:r>
              <a:rPr lang="zh-CN" altLang="zh-CN" kern="100" smtClean="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solidFill>
                  <a:srgbClr val="0000FF"/>
                </a:solidFill>
                <a:cs typeface="Times New Roman" panose="02020603050405020304"/>
              </a:rPr>
              <a:t>应把</a:t>
            </a:r>
            <a:r>
              <a:rPr lang="en-US" altLang="zh-CN" kern="100" smtClean="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 smtClean="0">
                <a:solidFill>
                  <a:srgbClr val="0000FF"/>
                </a:solidFill>
                <a:cs typeface="Times New Roman" panose="02020603050405020304"/>
              </a:rPr>
              <a:t>发展和复苏</a:t>
            </a:r>
            <a:r>
              <a:rPr lang="en-US" altLang="zh-CN" kern="100" smtClean="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 smtClean="0">
                <a:solidFill>
                  <a:srgbClr val="0000FF"/>
                </a:solidFill>
                <a:cs typeface="Times New Roman" panose="02020603050405020304"/>
              </a:rPr>
              <a:t>改为</a:t>
            </a:r>
            <a:r>
              <a:rPr lang="en-US" altLang="zh-CN" kern="100" smtClean="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 smtClean="0">
                <a:solidFill>
                  <a:srgbClr val="0000FF"/>
                </a:solidFill>
                <a:cs typeface="Times New Roman" panose="02020603050405020304"/>
              </a:rPr>
              <a:t>复苏和发展</a:t>
            </a:r>
            <a:r>
              <a:rPr lang="en-US" altLang="zh-CN" kern="100" smtClean="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/>
              </a:rPr>
              <a:t>”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190550" y="1538208"/>
            <a:ext cx="11737303" cy="4616648"/>
          </a:xfrm>
        </p:spPr>
        <p:txBody>
          <a:bodyPr/>
          <a:lstStyle/>
          <a:p>
            <a:pPr algn="ctr">
              <a:spcAft>
                <a:spcPct val="0"/>
              </a:spcAft>
              <a:tabLst>
                <a:tab pos="6391275"/>
              </a:tabLst>
            </a:pPr>
            <a:r>
              <a:rPr lang="zh-CN" altLang="zh-CN" kern="100">
                <a:latin typeface="宋体" panose="02010600030101010101" pitchFamily="2" charset="-122"/>
                <a:ea typeface="黑体" panose="02010609060101010101" pitchFamily="49" charset="-122"/>
                <a:cs typeface="Times New Roman" panose="02020603050405020304"/>
              </a:rPr>
              <a:t>情景语言综合运用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zh-CN" altLang="zh-CN" kern="100">
                <a:cs typeface="Times New Roman" panose="02020603050405020304"/>
              </a:rPr>
              <a:t>七年级</a:t>
            </a:r>
            <a:r>
              <a:rPr lang="en-US" altLang="zh-CN" kern="100">
                <a:cs typeface="Courier New" panose="02070309020205020404"/>
              </a:rPr>
              <a:t>(1)</a:t>
            </a:r>
            <a:r>
              <a:rPr lang="zh-CN" altLang="zh-CN" kern="100">
                <a:cs typeface="Times New Roman" panose="02020603050405020304"/>
              </a:rPr>
              <a:t>班开展主题为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cs typeface="Times New Roman" panose="02020603050405020304"/>
              </a:rPr>
              <a:t>爱你</a:t>
            </a:r>
            <a:r>
              <a:rPr lang="en-US" altLang="zh-CN" kern="100">
                <a:cs typeface="Courier New" panose="02070309020205020404"/>
              </a:rPr>
              <a:t>——</a:t>
            </a:r>
            <a:r>
              <a:rPr lang="zh-CN" altLang="zh-CN" kern="100">
                <a:cs typeface="Times New Roman" panose="02020603050405020304"/>
              </a:rPr>
              <a:t>济南的水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>
                <a:cs typeface="Times New Roman" panose="02020603050405020304"/>
              </a:rPr>
              <a:t>的综合性学习活动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请你参与并完成下面任务。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>
                <a:solidFill>
                  <a:srgbClr val="00B0F0"/>
                </a:solidFill>
                <a:cs typeface="Courier New" panose="02070309020205020404"/>
              </a:rPr>
              <a:t>1</a:t>
            </a:r>
            <a:r>
              <a:rPr lang="en-US" altLang="zh-CN" kern="100">
                <a:solidFill>
                  <a:srgbClr val="00B0F0"/>
                </a:solidFill>
                <a:latin typeface="宋体" panose="02010600030101010101" pitchFamily="2" charset="-122"/>
                <a:cs typeface="Times New Roman" panose="02020603050405020304"/>
              </a:rPr>
              <a:t>.</a:t>
            </a:r>
            <a:r>
              <a:rPr lang="zh-CN" altLang="zh-CN" kern="100">
                <a:ea typeface="黑体" panose="02010609060101010101" pitchFamily="49" charset="-122"/>
                <a:cs typeface="Times New Roman" panose="02020603050405020304"/>
              </a:rPr>
              <a:t>【拟写宣传语】</a:t>
            </a:r>
            <a:r>
              <a:rPr lang="en-US" altLang="zh-CN" kern="100">
                <a:cs typeface="Courier New" panose="02070309020205020404"/>
              </a:rPr>
              <a:t>2023</a:t>
            </a:r>
            <a:r>
              <a:rPr lang="zh-CN" altLang="zh-CN" kern="100">
                <a:cs typeface="Times New Roman" panose="02020603050405020304"/>
              </a:rPr>
              <a:t>年</a:t>
            </a:r>
            <a:r>
              <a:rPr lang="en-US" altLang="zh-CN" kern="100">
                <a:cs typeface="Courier New" panose="02070309020205020404"/>
              </a:rPr>
              <a:t>9</a:t>
            </a:r>
            <a:r>
              <a:rPr lang="zh-CN" altLang="zh-CN" kern="100">
                <a:cs typeface="Times New Roman" panose="02020603050405020304"/>
              </a:rPr>
              <a:t>月</a:t>
            </a:r>
            <a:r>
              <a:rPr lang="en-US" altLang="zh-CN" kern="100">
                <a:cs typeface="Courier New" panose="02070309020205020404"/>
              </a:rPr>
              <a:t>6</a:t>
            </a:r>
            <a:r>
              <a:rPr lang="zh-CN" altLang="zh-CN" kern="100">
                <a:cs typeface="Times New Roman" panose="02020603050405020304"/>
              </a:rPr>
              <a:t>日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第十一届济南国际泉水节开幕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请你为泉水节拟写一条宣传标语。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 smtClean="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__________________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</a:t>
            </a:r>
            <a:r>
              <a:rPr lang="en-US" altLang="zh-CN" kern="100" smtClean="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________________________________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</a:t>
            </a:r>
            <a:r>
              <a:rPr lang="en-US" altLang="zh-CN" kern="100" smtClean="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__________________________________________________________________________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5" name="TextBox 2" title="">
            <a:hlinkClick r:id="rId2" action="ppaction://hlinksldjump?num=1"/>
          </p:cNvPr>
          <p:cNvSpPr txBox="1">
            <a:spLocks noChangeArrowheads="1"/>
          </p:cNvSpPr>
          <p:nvPr/>
        </p:nvSpPr>
        <p:spPr bwMode="auto">
          <a:xfrm>
            <a:off x="10545763" y="25400"/>
            <a:ext cx="15986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返回目录 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074" name="Picture 2" title=""/>
          <p:cNvPicPr>
            <a:picLocks noChangeAspect="1" noChangeArrowheads="1"/>
          </p:cNvPicPr>
          <p:nvPr/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550" y="764704"/>
            <a:ext cx="2880000" cy="619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 title=""/>
          <p:cNvSpPr/>
          <p:nvPr/>
        </p:nvSpPr>
        <p:spPr>
          <a:xfrm>
            <a:off x="199306" y="4725144"/>
            <a:ext cx="6092825" cy="138499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6391275"/>
              </a:tabLst>
            </a:pPr>
            <a:r>
              <a:rPr lang="zh-CN" altLang="zh-CN" kern="100" smtClean="0">
                <a:latin typeface="Times New Roman"/>
                <a:ea typeface="黑体" panose="02010609060101010101" pitchFamily="49" charset="-122"/>
                <a:cs typeface="Times New Roman" panose="02020603050405020304"/>
              </a:rPr>
              <a:t>【示例一】感恩泉城</a:t>
            </a:r>
            <a:r>
              <a:rPr lang="zh-CN" altLang="zh-CN" kern="100" smtClean="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latin typeface="Times New Roman"/>
                <a:ea typeface="黑体" panose="02010609060101010101" pitchFamily="49" charset="-122"/>
                <a:cs typeface="Times New Roman" panose="02020603050405020304"/>
              </a:rPr>
              <a:t>幸福济南</a:t>
            </a:r>
            <a:r>
              <a:rPr lang="zh-CN" altLang="zh-CN" kern="100" smtClean="0">
                <a:latin typeface="宋体" panose="02010600030101010101" pitchFamily="2" charset="-122"/>
                <a:cs typeface="Times New Roman" panose="02020603050405020304"/>
              </a:rPr>
              <a:t>。</a:t>
            </a:r>
            <a:endParaRPr lang="zh-CN" altLang="zh-CN" sz="1050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6391275"/>
              </a:tabLst>
            </a:pPr>
            <a:r>
              <a:rPr lang="zh-CN" altLang="zh-CN" kern="100" smtClean="0">
                <a:latin typeface="Times New Roman"/>
                <a:ea typeface="黑体" panose="02010609060101010101" pitchFamily="49" charset="-122"/>
                <a:cs typeface="Times New Roman" panose="02020603050405020304"/>
              </a:rPr>
              <a:t>【示例二】泉水嘉年华</a:t>
            </a:r>
            <a:r>
              <a:rPr lang="zh-CN" altLang="zh-CN" kern="100" smtClean="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latin typeface="Times New Roman"/>
                <a:ea typeface="黑体" panose="02010609060101010101" pitchFamily="49" charset="-122"/>
                <a:cs typeface="Times New Roman" panose="02020603050405020304"/>
              </a:rPr>
              <a:t>泉城邀天下</a:t>
            </a:r>
            <a:r>
              <a:rPr lang="zh-CN" altLang="zh-CN" kern="100" smtClean="0">
                <a:latin typeface="宋体" panose="02010600030101010101" pitchFamily="2" charset="-122"/>
                <a:cs typeface="Times New Roman" panose="02020603050405020304"/>
              </a:rPr>
              <a:t>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190550" y="980660"/>
            <a:ext cx="11737303" cy="4616648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>
                <a:solidFill>
                  <a:srgbClr val="00B0F0"/>
                </a:solidFill>
                <a:cs typeface="Courier New" panose="02070309020205020404"/>
              </a:rPr>
              <a:t>2</a:t>
            </a:r>
            <a:r>
              <a:rPr lang="en-US" altLang="zh-CN" kern="100">
                <a:solidFill>
                  <a:srgbClr val="00B0F0"/>
                </a:solidFill>
                <a:latin typeface="宋体" panose="02010600030101010101" pitchFamily="2" charset="-122"/>
                <a:cs typeface="Times New Roman" panose="02020603050405020304"/>
              </a:rPr>
              <a:t>.</a:t>
            </a:r>
            <a:r>
              <a:rPr lang="zh-CN" altLang="zh-CN" kern="100">
                <a:ea typeface="黑体" panose="02010609060101010101" pitchFamily="49" charset="-122"/>
                <a:cs typeface="Times New Roman" panose="02020603050405020304"/>
              </a:rPr>
              <a:t>【设计导游词】</a:t>
            </a:r>
            <a:r>
              <a:rPr lang="zh-CN" altLang="zh-CN" kern="100">
                <a:cs typeface="Times New Roman" panose="02020603050405020304"/>
              </a:rPr>
              <a:t>假如你是一位导游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冬季带领游客来济南观光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请你结合《济南的冬天》这篇课文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再根据济南冬天的气候、景色特点设计一段导游词。</a:t>
            </a:r>
            <a:r>
              <a:rPr lang="en-US" altLang="zh-CN" kern="100">
                <a:cs typeface="Courier New" panose="02070309020205020404"/>
              </a:rPr>
              <a:t>(100</a:t>
            </a:r>
            <a:r>
              <a:rPr lang="zh-CN" altLang="zh-CN" kern="100">
                <a:cs typeface="Times New Roman" panose="02020603050405020304"/>
              </a:rPr>
              <a:t>字左右</a:t>
            </a:r>
            <a:r>
              <a:rPr lang="en-US" altLang="zh-CN" kern="100"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en-US" altLang="zh-CN" kern="100" smtClean="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____________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</a:t>
            </a:r>
            <a:r>
              <a:rPr lang="en-US" altLang="zh-CN" kern="100" smtClean="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____________________________________________________________________________________________________________________________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</a:t>
            </a:r>
            <a:r>
              <a:rPr lang="en-US" altLang="zh-CN" kern="100" smtClean="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____________________________________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</a:t>
            </a:r>
            <a:r>
              <a:rPr lang="en-US" altLang="zh-CN" kern="100" smtClean="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______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</a:t>
            </a:r>
            <a:r>
              <a:rPr lang="en-US" altLang="zh-CN" kern="100" smtClean="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____________________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</a:t>
            </a:r>
            <a:r>
              <a:rPr lang="en-US" altLang="zh-CN" kern="100" smtClean="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______________________________________________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5" name="TextBox 2" title="">
            <a:hlinkClick r:id="rId2" action="ppaction://hlinksldjump?num=1"/>
          </p:cNvPr>
          <p:cNvSpPr txBox="1">
            <a:spLocks noChangeArrowheads="1"/>
          </p:cNvSpPr>
          <p:nvPr/>
        </p:nvSpPr>
        <p:spPr bwMode="auto">
          <a:xfrm>
            <a:off x="10545763" y="25400"/>
            <a:ext cx="15986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返回目录 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内容占位符 1" title=""/>
          <p:cNvSpPr txBox="1"/>
          <p:nvPr/>
        </p:nvSpPr>
        <p:spPr bwMode="auto">
          <a:xfrm>
            <a:off x="190551" y="2886844"/>
            <a:ext cx="11521280" cy="2576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spAutoFit/>
          </a:bodyPr>
          <a:lstStyle>
            <a:defPPr>
              <a:defRPr lang="zh-CN"/>
            </a:defPPr>
            <a:lvl1pPr marL="0" indent="0" algn="just" rt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tabLst>
                <a:tab pos="5645150"/>
              </a:tabLst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740" algn="dist">
              <a:spcAft>
                <a:spcPct val="0"/>
              </a:spcAft>
              <a:tabLst>
                <a:tab pos="6391275"/>
              </a:tabLst>
            </a:pP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游客朋友们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大家好！我们现在的所在地是济南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。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济南可算得上是个山灵水秀之地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这里的冬天是温晴的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。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最妙的是下点小雪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日落时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阳光斜射在山顶的雪上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这时的小山秀美极了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。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这里的水能把水藻映衬</a:t>
            </a:r>
            <a:endParaRPr lang="en-US" altLang="zh-CN" kern="100" smtClean="0">
              <a:solidFill>
                <a:srgbClr val="FF0000"/>
              </a:solidFill>
              <a:ea typeface="黑体" panose="02010609060101010101" pitchFamily="49" charset="-122"/>
              <a:cs typeface="Times New Roman" panose="02020603050405020304"/>
            </a:endParaRPr>
          </a:p>
          <a:p>
            <a:pPr algn="l">
              <a:spcAft>
                <a:spcPct val="0"/>
              </a:spcAft>
              <a:tabLst>
                <a:tab pos="6391275"/>
              </a:tabLst>
            </a:pP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得更绿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天空倒映在河水里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显得更蓝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这时的济南非常迷人！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190550" y="548680"/>
            <a:ext cx="11737303" cy="5909310"/>
          </a:xfrm>
        </p:spPr>
        <p:txBody>
          <a:bodyPr/>
          <a:lstStyle/>
          <a:p>
            <a:pPr algn="dist">
              <a:spcAft>
                <a:spcPct val="0"/>
              </a:spcAft>
              <a:tabLst>
                <a:tab pos="6391275"/>
              </a:tabLst>
            </a:pPr>
            <a:r>
              <a:rPr lang="en-US" altLang="zh-CN" kern="100">
                <a:solidFill>
                  <a:srgbClr val="00B0F0"/>
                </a:solidFill>
                <a:cs typeface="Courier New" panose="02070309020205020404"/>
              </a:rPr>
              <a:t>3</a:t>
            </a:r>
            <a:r>
              <a:rPr lang="en-US" altLang="zh-CN" kern="100">
                <a:solidFill>
                  <a:srgbClr val="00B0F0"/>
                </a:solidFill>
                <a:latin typeface="宋体" panose="02010600030101010101" pitchFamily="2" charset="-122"/>
                <a:cs typeface="Times New Roman" panose="02020603050405020304"/>
              </a:rPr>
              <a:t>.</a:t>
            </a:r>
            <a:r>
              <a:rPr lang="zh-CN" altLang="zh-CN" kern="100">
                <a:ea typeface="黑体" panose="02010609060101010101" pitchFamily="49" charset="-122"/>
                <a:cs typeface="Times New Roman" panose="02020603050405020304"/>
              </a:rPr>
              <a:t>【解读标志】</a:t>
            </a:r>
            <a:r>
              <a:rPr lang="zh-CN" altLang="zh-CN" kern="100">
                <a:cs typeface="Times New Roman" panose="02020603050405020304"/>
              </a:rPr>
              <a:t>如图是济南泉水节标志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请用简洁的语言说说其构成</a:t>
            </a:r>
            <a:r>
              <a:rPr lang="zh-CN" altLang="zh-CN" kern="100" smtClean="0">
                <a:cs typeface="Times New Roman" panose="02020603050405020304"/>
              </a:rPr>
              <a:t>与</a:t>
            </a:r>
            <a:endParaRPr lang="en-US" altLang="zh-CN" kern="100" smtClean="0">
              <a:cs typeface="Times New Roman" panose="02020603050405020304"/>
            </a:endParaRPr>
          </a:p>
          <a:p>
            <a:pPr>
              <a:spcAft>
                <a:spcPct val="0"/>
              </a:spcAft>
              <a:tabLst>
                <a:tab pos="6391275"/>
              </a:tabLst>
            </a:pPr>
            <a:r>
              <a:rPr lang="zh-CN" altLang="zh-CN" kern="100" smtClean="0">
                <a:cs typeface="Times New Roman" panose="02020603050405020304"/>
              </a:rPr>
              <a:t>含义</a:t>
            </a:r>
            <a:r>
              <a:rPr lang="zh-CN" altLang="zh-CN" kern="100">
                <a:cs typeface="Times New Roman" panose="02020603050405020304"/>
              </a:rPr>
              <a:t>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ctr">
              <a:spcAft>
                <a:spcPct val="0"/>
              </a:spcAft>
              <a:tabLst>
                <a:tab pos="6391275"/>
              </a:tabLst>
            </a:pPr>
            <a:endParaRPr lang="en-US" altLang="zh-CN" kern="100" smtClean="0">
              <a:solidFill>
                <a:srgbClr val="000000"/>
              </a:solidFill>
              <a:ea typeface="黑体" panose="02010609060101010101" pitchFamily="49" charset="-122"/>
              <a:cs typeface="Courier New" panose="02070309020205020404"/>
            </a:endParaRPr>
          </a:p>
          <a:p>
            <a:pPr algn="ctr">
              <a:spcAft>
                <a:spcPct val="0"/>
              </a:spcAft>
              <a:tabLst>
                <a:tab pos="6391275"/>
              </a:tabLst>
            </a:pPr>
            <a:endParaRPr lang="en-US" altLang="zh-CN" kern="100">
              <a:solidFill>
                <a:srgbClr val="000000"/>
              </a:solidFill>
              <a:ea typeface="黑体" panose="02010609060101010101" pitchFamily="49" charset="-122"/>
              <a:cs typeface="Courier New" panose="02070309020205020404"/>
            </a:endParaRPr>
          </a:p>
          <a:p>
            <a:pPr algn="ctr">
              <a:spcAft>
                <a:spcPct val="0"/>
              </a:spcAft>
              <a:tabLst>
                <a:tab pos="6391275"/>
              </a:tabLst>
            </a:pPr>
            <a:r>
              <a:rPr lang="en-US" altLang="zh-CN" kern="100" smtClean="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_______________________________________________________________________________________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</a:t>
            </a:r>
            <a:r>
              <a:rPr lang="en-US" altLang="zh-CN" kern="100" smtClean="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____</a:t>
            </a:r>
            <a:r>
              <a:rPr lang="en-US" altLang="zh-CN" kern="100" smtClean="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</a:t>
            </a:r>
            <a:r>
              <a:rPr lang="en-US" altLang="zh-CN" kern="100" smtClean="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____________________________________________________________________________________________________________________________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</a:t>
            </a:r>
            <a:r>
              <a:rPr lang="en-US" altLang="zh-CN" kern="100" smtClean="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__________________________________________________________________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</a:t>
            </a:r>
            <a:r>
              <a:rPr lang="en-US" altLang="zh-CN" kern="100" smtClean="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________________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</a:t>
            </a:r>
            <a:r>
              <a:rPr lang="en-US" altLang="zh-CN" kern="100" smtClean="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_________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5" name="TextBox 2" title="">
            <a:hlinkClick r:id="rId2" action="ppaction://hlinksldjump?num=1"/>
          </p:cNvPr>
          <p:cNvSpPr txBox="1">
            <a:spLocks noChangeArrowheads="1"/>
          </p:cNvSpPr>
          <p:nvPr/>
        </p:nvSpPr>
        <p:spPr bwMode="auto">
          <a:xfrm>
            <a:off x="10545763" y="25400"/>
            <a:ext cx="15986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返回目录 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4098" name="Picture 2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81637" y="1199376"/>
            <a:ext cx="1419346" cy="1740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内容占位符 2" title=""/>
          <p:cNvSpPr txBox="1"/>
          <p:nvPr/>
        </p:nvSpPr>
        <p:spPr bwMode="auto">
          <a:xfrm>
            <a:off x="190551" y="3071584"/>
            <a:ext cx="11593288" cy="3323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spAutoFit/>
          </a:bodyPr>
          <a:lstStyle>
            <a:defPPr>
              <a:defRPr lang="zh-CN"/>
            </a:defPPr>
            <a:lvl1pPr marL="0" indent="0" algn="just" rt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tabLst>
                <a:tab pos="5645150"/>
              </a:tabLst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36600" algn="dist"/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济南泉水节标志中的草书</a:t>
            </a:r>
            <a:r>
              <a:rPr lang="en-US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泉</a:t>
            </a:r>
            <a:r>
              <a:rPr lang="en-US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”“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水</a:t>
            </a:r>
            <a:r>
              <a:rPr lang="en-US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二字契合了水波纹的图画特点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；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三个相互交融的旋涡状代表的是天、地、人三者之间的和谐统一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；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类似手印纹的效果代表济南人的纯朴和诚信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充满人文色彩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；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水墨效果彰显泉城的文化气质之美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。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这一标志整体立意独特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形式上富有延展</a:t>
            </a:r>
            <a:endParaRPr lang="en-US" altLang="zh-CN" kern="100" smtClean="0">
              <a:solidFill>
                <a:srgbClr val="FF0000"/>
              </a:solidFill>
              <a:ea typeface="黑体" panose="02010609060101010101" pitchFamily="49" charset="-122"/>
              <a:cs typeface="Times New Roman" panose="02020603050405020304"/>
            </a:endParaRPr>
          </a:p>
          <a:p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性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深刻传达了美丽泉城的文化内涵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。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190550" y="548680"/>
            <a:ext cx="11737303" cy="5693866"/>
          </a:xfrm>
        </p:spPr>
        <p:txBody>
          <a:bodyPr/>
          <a:lstStyle/>
          <a:p>
            <a:pPr algn="ctr">
              <a:lnSpc>
                <a:spcPct val="130000"/>
              </a:lnSpc>
              <a:spcAft>
                <a:spcPct val="0"/>
              </a:spcAft>
              <a:tabLst>
                <a:tab pos="6391275"/>
              </a:tabLst>
            </a:pPr>
            <a:r>
              <a:rPr lang="zh-CN" altLang="zh-CN" kern="100">
                <a:latin typeface="宋体" panose="02010600030101010101" pitchFamily="2" charset="-122"/>
                <a:ea typeface="黑体" panose="02010609060101010101" pitchFamily="49" charset="-122"/>
                <a:cs typeface="Times New Roman" panose="02020603050405020304"/>
              </a:rPr>
              <a:t>名著阅读拓展演练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6391275"/>
              </a:tabLst>
            </a:pPr>
            <a:r>
              <a:rPr lang="zh-CN" altLang="zh-CN" kern="100">
                <a:cs typeface="Times New Roman" panose="02020603050405020304"/>
              </a:rPr>
              <a:t>《朝花夕拾》是鲁迅先生追忆自己青少年时期生活经历与体验的散文集。请根据你的阅读积累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按要求完成下列各题。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dist">
              <a:lnSpc>
                <a:spcPct val="130000"/>
              </a:lnSpc>
              <a:spcAft>
                <a:spcPct val="0"/>
              </a:spcAft>
              <a:tabLst>
                <a:tab pos="6391275"/>
              </a:tabLst>
            </a:pPr>
            <a:r>
              <a:rPr lang="en-US" altLang="zh-CN" kern="100">
                <a:solidFill>
                  <a:srgbClr val="00B0F0"/>
                </a:solidFill>
                <a:cs typeface="Courier New" panose="02070309020205020404"/>
              </a:rPr>
              <a:t>1</a:t>
            </a:r>
            <a:r>
              <a:rPr lang="en-US" altLang="zh-CN" kern="100">
                <a:solidFill>
                  <a:srgbClr val="00B0F0"/>
                </a:solidFill>
                <a:latin typeface="宋体" panose="02010600030101010101" pitchFamily="2" charset="-122"/>
                <a:cs typeface="Times New Roman" panose="02020603050405020304"/>
              </a:rPr>
              <a:t>.</a:t>
            </a:r>
            <a:r>
              <a:rPr lang="zh-CN" altLang="zh-CN" kern="100">
                <a:cs typeface="Times New Roman" panose="02020603050405020304"/>
              </a:rPr>
              <a:t>在鲁迅深情的笔下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我们认识了那位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cs typeface="Times New Roman" panose="02020603050405020304"/>
              </a:rPr>
              <a:t>给哥儿买来</a:t>
            </a:r>
            <a:r>
              <a:rPr lang="en-US" altLang="zh-CN" kern="100">
                <a:cs typeface="Courier New" panose="02070309020205020404"/>
              </a:rPr>
              <a:t>‘</a:t>
            </a:r>
            <a:r>
              <a:rPr lang="zh-CN" altLang="zh-CN" kern="100">
                <a:cs typeface="Times New Roman" panose="02020603050405020304"/>
              </a:rPr>
              <a:t>三哼经</a:t>
            </a:r>
            <a:r>
              <a:rPr lang="en-US" altLang="zh-CN" kern="100">
                <a:cs typeface="Courier New" panose="02070309020205020404"/>
              </a:rPr>
              <a:t>’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>
                <a:cs typeface="Times New Roman" panose="02020603050405020304"/>
              </a:rPr>
              <a:t>的</a:t>
            </a:r>
            <a:r>
              <a:rPr lang="zh-CN" altLang="zh-CN" kern="100" smtClean="0">
                <a:cs typeface="Times New Roman" panose="02020603050405020304"/>
              </a:rPr>
              <a:t>保姆</a:t>
            </a:r>
            <a:endParaRPr lang="en-US" altLang="zh-CN" kern="100" smtClean="0">
              <a:cs typeface="Times New Roman" panose="02020603050405020304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6391275"/>
              </a:tabLst>
            </a:pPr>
            <a:r>
              <a:rPr lang="zh-CN" altLang="zh-CN" kern="100" smtClean="0">
                <a:latin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en-US" altLang="zh-CN" kern="10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______</a:t>
            </a:r>
            <a:r>
              <a:rPr lang="zh-CN" altLang="zh-CN" kern="100">
                <a:cs typeface="Times New Roman" panose="02020603050405020304"/>
              </a:rPr>
              <a:t>；我们记住了那位正直善良的异国老师</a:t>
            </a:r>
            <a:r>
              <a:rPr lang="zh-CN" altLang="zh-CN" kern="100">
                <a:latin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en-US" altLang="zh-CN" kern="10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__________</a:t>
            </a:r>
            <a:r>
              <a:rPr lang="zh-CN" altLang="zh-CN" kern="100">
                <a:cs typeface="Times New Roman" panose="02020603050405020304"/>
              </a:rPr>
              <a:t>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6391275"/>
              </a:tabLst>
            </a:pPr>
            <a:r>
              <a:rPr lang="en-US" altLang="zh-CN" kern="100">
                <a:solidFill>
                  <a:srgbClr val="00B0F0"/>
                </a:solidFill>
                <a:cs typeface="Courier New" panose="02070309020205020404"/>
              </a:rPr>
              <a:t>2</a:t>
            </a:r>
            <a:r>
              <a:rPr lang="en-US" altLang="zh-CN" kern="100">
                <a:solidFill>
                  <a:srgbClr val="00B0F0"/>
                </a:solidFill>
                <a:latin typeface="宋体" panose="02010600030101010101" pitchFamily="2" charset="-122"/>
                <a:cs typeface="Times New Roman" panose="02020603050405020304"/>
              </a:rPr>
              <a:t>.</a:t>
            </a:r>
            <a:r>
              <a:rPr lang="zh-CN" altLang="zh-CN" kern="100">
                <a:cs typeface="Times New Roman" panose="02020603050405020304"/>
              </a:rPr>
              <a:t>《父亲的病》一文的最后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作者为什么说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cs typeface="Times New Roman" panose="02020603050405020304"/>
              </a:rPr>
              <a:t>我现在还听到那时的自己的这声音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每听到时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>
                <a:cs typeface="Times New Roman" panose="02020603050405020304"/>
              </a:rPr>
              <a:t>就觉得这却是我对于父亲的最大的错处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……”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？</a:t>
            </a:r>
            <a:r>
              <a:rPr lang="zh-CN" altLang="zh-CN" kern="100">
                <a:cs typeface="Times New Roman" panose="02020603050405020304"/>
              </a:rPr>
              <a:t>这句话表达了作者怎样的感情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？</a:t>
            </a:r>
            <a:r>
              <a:rPr lang="en-US" altLang="zh-CN" kern="100">
                <a:cs typeface="Courier New" panose="02070309020205020404"/>
              </a:rPr>
              <a:t>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ctr">
              <a:lnSpc>
                <a:spcPct val="130000"/>
              </a:lnSpc>
              <a:spcAft>
                <a:spcPct val="0"/>
              </a:spcAft>
              <a:tabLst>
                <a:tab pos="6391275"/>
              </a:tabLst>
            </a:pPr>
            <a:r>
              <a:rPr lang="en-US" altLang="zh-CN" kern="100" smtClean="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________________________________________________________________________________________________________________________________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5" name="TextBox 2" title="">
            <a:hlinkClick r:id="rId2" action="ppaction://hlinksldjump?num=1"/>
          </p:cNvPr>
          <p:cNvSpPr txBox="1">
            <a:spLocks noChangeArrowheads="1"/>
          </p:cNvSpPr>
          <p:nvPr/>
        </p:nvSpPr>
        <p:spPr bwMode="auto">
          <a:xfrm>
            <a:off x="10545763" y="25400"/>
            <a:ext cx="15986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返回目录 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646874" y="2824361"/>
            <a:ext cx="90601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/>
              <a:t>阿长</a:t>
            </a:r>
            <a:endParaRPr lang="zh-CN" altLang="en-US"/>
          </a:p>
        </p:txBody>
      </p:sp>
      <p:sp>
        <p:nvSpPr>
          <p:cNvPr id="4" name="矩形 3" title=""/>
          <p:cNvSpPr/>
          <p:nvPr/>
        </p:nvSpPr>
        <p:spPr>
          <a:xfrm>
            <a:off x="8212253" y="2824361"/>
            <a:ext cx="162736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/>
              <a:t>藤野先生</a:t>
            </a:r>
            <a:endParaRPr lang="zh-CN" altLang="en-US"/>
          </a:p>
        </p:txBody>
      </p:sp>
      <p:sp>
        <p:nvSpPr>
          <p:cNvPr id="9" name="内容占位符 1" title=""/>
          <p:cNvSpPr txBox="1"/>
          <p:nvPr/>
        </p:nvSpPr>
        <p:spPr bwMode="auto">
          <a:xfrm>
            <a:off x="190551" y="4962189"/>
            <a:ext cx="11521280" cy="1212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spAutoFit/>
          </a:bodyPr>
          <a:lstStyle>
            <a:defPPr>
              <a:defRPr lang="zh-CN"/>
            </a:defPPr>
            <a:lvl1pPr marL="0" indent="0" algn="just" rt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tabLst>
                <a:tab pos="5645150"/>
              </a:tabLst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6391275"/>
              </a:tabLst>
            </a:pP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【示例】因为作者懊悔并自责于没有让父亲安静地离去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。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这句话表达了作者每念及此的不安、痛苦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kern="100" smtClean="0">
                <a:solidFill>
                  <a:srgbClr val="FF0000"/>
                </a:solidFill>
                <a:ea typeface="黑体" panose="02010609060101010101" pitchFamily="49" charset="-122"/>
                <a:cs typeface="Times New Roman" panose="02020603050405020304"/>
              </a:rPr>
              <a:t>以及对父亲深沉的爱</a:t>
            </a:r>
            <a:r>
              <a:rPr lang="zh-CN" altLang="zh-CN" kern="100" smtClean="0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/>
              </a:rPr>
              <a:t>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095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https://d.book118.com/108052117047006042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自定义 1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noFill/>
        <a:ln>
          <a:noFill/>
        </a:ln>
      </a:spPr>
      <a:bodyPr vert="horz" wrap="none" lIns="91440" tIns="45720" rIns="91440" bIns="45720" numCol="1" anchor="ctr" anchorCtr="0" compatLnSpc="1">
        <a:spAutoFit/>
      </a:bodyPr>
      <a:lstStyle>
        <a:defPPr algn="just">
          <a:spcAft>
            <a:spcPts val="0"/>
          </a:spcAft>
          <a:defRPr sz="2800" kern="100" dirty="0" smtClean="0">
            <a:solidFill>
              <a:srgbClr val="FF0000"/>
            </a:solidFill>
          </a:defRPr>
        </a:defPPr>
      </a:lst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Times New Roman</vt:lpstr>
      <vt:lpstr>宋体</vt:lpstr>
      <vt:lpstr>黑体</vt:lpstr>
      <vt:lpstr>微软雅黑</vt:lpstr>
      <vt:lpstr>楷体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2024-09-21T11:12:11.664</cp:lastPrinted>
  <dcterms:created xsi:type="dcterms:W3CDTF">2024-09-21T03:12:11Z</dcterms:created>
  <dcterms:modified xsi:type="dcterms:W3CDTF">2024-09-21T03:12:13Z</dcterms:modified>
</cp:coreProperties>
</file>