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vml" ContentType="application/vnd.openxmlformats-officedocument.vmlDrawing"/>
  <Default Extension="docx" ContentType="application/vnd.openxmlformats-officedocument.wordprocessingml.document"/>
  <Default Extension="bin" ContentType="application/vnd.openxmlformats-officedocument.oleObject"/>
  <Default Extension="png" ContentType="image/png"/>
  <Default Extension="emf" ContentType="image/x-emf"/>
  <Override PartName="/docProps/app.xml" ContentType="application/vnd.openxmlformats-officedocument.extended-properties+xml"/>
  <Override PartName="/docProps/core.xml" ContentType="application/vnd.openxmlformats-package.core-properties+xml"/>
  <Override PartName="/ppt/notesMasters/notesMaster1.xml" ContentType="application/vnd.openxmlformats-officedocument.presentationml.notesMaster+xml"/>
  <Override PartName="/ppt/notesSlides/notesSlide1.xml" ContentType="application/vnd.openxmlformats-officedocument.presentationml.notesSlide+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ags/tag2.xml" ContentType="application/vnd.openxmlformats-officedocument.presentationml.tags+xml"/>
  <Override PartName="/ppt/tags/tag3.xml" ContentType="application/vnd.openxmlformats-officedocument.presentationml.tags+xml"/>
  <Override PartName="/ppt/tags/tag4.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theme/theme3.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705" r:id="rId2"/>
  </p:sldMasterIdLst>
  <p:notesMasterIdLst>
    <p:notesMasterId r:id="rId3"/>
  </p:notesMasterIdLst>
  <p:sldIdLst>
    <p:sldId id="259" r:id="rId4"/>
    <p:sldId id="262" r:id="rId5"/>
    <p:sldId id="265" r:id="rId6"/>
    <p:sldId id="268" r:id="rId7"/>
    <p:sldId id="271" r:id="rId8"/>
    <p:sldId id="274" r:id="rId9"/>
    <p:sldId id="277" r:id="rId10"/>
    <p:sldId id="280" r:id="rId11"/>
    <p:sldId id="283" r:id="rId12"/>
    <p:sldId id="286" r:id="rId13"/>
    <p:sldId id="289" r:id="rId14"/>
    <p:sldId id="292" r:id="rId15"/>
    <p:sldId id="295" r:id="rId16"/>
    <p:sldId id="298" r:id="rId17"/>
    <p:sldId id="301" r:id="rId18"/>
    <p:sldId id="304" r:id="rId19"/>
    <p:sldId id="307" r:id="rId20"/>
    <p:sldId id="310" r:id="rId21"/>
    <p:sldId id="313" r:id="rId22"/>
    <p:sldId id="316" r:id="rId23"/>
    <p:sldId id="319" r:id="rId24"/>
    <p:sldId id="322" r:id="rId25"/>
    <p:sldId id="325" r:id="rId26"/>
    <p:sldId id="328" r:id="rId27"/>
    <p:sldId id="331" r:id="rId28"/>
    <p:sldId id="334" r:id="rId29"/>
    <p:sldId id="337" r:id="rId30"/>
    <p:sldId id="340" r:id="rId31"/>
    <p:sldId id="343" r:id="rId32"/>
    <p:sldId id="346" r:id="rId33"/>
    <p:sldId id="349" r:id="rId34"/>
    <p:sldId id="352" r:id="rId35"/>
    <p:sldId id="355" r:id="rId36"/>
    <p:sldId id="358" r:id="rId37"/>
    <p:sldId id="361" r:id="rId38"/>
    <p:sldId id="364" r:id="rId39"/>
    <p:sldId id="367" r:id="rId40"/>
    <p:sldId id="369" r:id="rId41"/>
  </p:sldIdLst>
  <p:sldSz cx="12190413" cy="6859588"/>
  <p:notesSz cx="6858000" cy="9144000"/>
  <p:custDataLst>
    <p:tags r:id="rId42"/>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fill>
          <a:solidFill>
            <a:schemeClr val="accent1">
              <a:tint val="40000"/>
            </a:schemeClr>
          </a:solidFill>
        </a:fill>
      </a:tcStyle>
    </a:band1H>
    <a:band1V>
      <a:tcStyle>
        <a:fill>
          <a:solidFill>
            <a:schemeClr val="accent1">
              <a:tint val="40000"/>
            </a:schemeClr>
          </a:solidFill>
        </a:fill>
      </a:tcStyle>
    </a:band1V>
    <a:lastCol>
      <a:tcTxStyle b="on">
        <a:fontRef idx="minor">
          <a:prstClr val="black"/>
        </a:fontRef>
        <a:schemeClr val="lt1"/>
      </a:tcTxStyle>
      <a:tcStyle>
        <a:fill>
          <a:solidFill>
            <a:schemeClr val="accent1"/>
          </a:solidFill>
        </a:fill>
      </a:tcStyle>
    </a:lastCol>
    <a:firstCol>
      <a:tcTxStyle b="on">
        <a:fontRef idx="minor">
          <a:prstClr val="black"/>
        </a:fontRef>
        <a:schemeClr val="lt1"/>
      </a:tcTxStyle>
      <a:tcStyle>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7.xml" /><Relationship Id="rId11" Type="http://schemas.openxmlformats.org/officeDocument/2006/relationships/slide" Target="slides/slide8.xml" /><Relationship Id="rId12" Type="http://schemas.openxmlformats.org/officeDocument/2006/relationships/slide" Target="slides/slide9.xml" /><Relationship Id="rId13" Type="http://schemas.openxmlformats.org/officeDocument/2006/relationships/slide" Target="slides/slide10.xml" /><Relationship Id="rId14" Type="http://schemas.openxmlformats.org/officeDocument/2006/relationships/slide" Target="slides/slide11.xml" /><Relationship Id="rId15" Type="http://schemas.openxmlformats.org/officeDocument/2006/relationships/slide" Target="slides/slide12.xml" /><Relationship Id="rId16" Type="http://schemas.openxmlformats.org/officeDocument/2006/relationships/slide" Target="slides/slide13.xml" /><Relationship Id="rId17" Type="http://schemas.openxmlformats.org/officeDocument/2006/relationships/slide" Target="slides/slide14.xml" /><Relationship Id="rId18" Type="http://schemas.openxmlformats.org/officeDocument/2006/relationships/slide" Target="slides/slide15.xml" /><Relationship Id="rId19" Type="http://schemas.openxmlformats.org/officeDocument/2006/relationships/slide" Target="slides/slide16.xml" /><Relationship Id="rId2" Type="http://schemas.openxmlformats.org/officeDocument/2006/relationships/slideMaster" Target="slideMasters/slideMaster2.xml" /><Relationship Id="rId20" Type="http://schemas.openxmlformats.org/officeDocument/2006/relationships/slide" Target="slides/slide17.xml" /><Relationship Id="rId21" Type="http://schemas.openxmlformats.org/officeDocument/2006/relationships/slide" Target="slides/slide18.xml" /><Relationship Id="rId22" Type="http://schemas.openxmlformats.org/officeDocument/2006/relationships/slide" Target="slides/slide19.xml" /><Relationship Id="rId23" Type="http://schemas.openxmlformats.org/officeDocument/2006/relationships/slide" Target="slides/slide20.xml" /><Relationship Id="rId24" Type="http://schemas.openxmlformats.org/officeDocument/2006/relationships/slide" Target="slides/slide21.xml" /><Relationship Id="rId25" Type="http://schemas.openxmlformats.org/officeDocument/2006/relationships/slide" Target="slides/slide22.xml" /><Relationship Id="rId26" Type="http://schemas.openxmlformats.org/officeDocument/2006/relationships/slide" Target="slides/slide23.xml" /><Relationship Id="rId27" Type="http://schemas.openxmlformats.org/officeDocument/2006/relationships/slide" Target="slides/slide24.xml" /><Relationship Id="rId28" Type="http://schemas.openxmlformats.org/officeDocument/2006/relationships/slide" Target="slides/slide25.xml" /><Relationship Id="rId29" Type="http://schemas.openxmlformats.org/officeDocument/2006/relationships/slide" Target="slides/slide26.xml" /><Relationship Id="rId3" Type="http://schemas.openxmlformats.org/officeDocument/2006/relationships/notesMaster" Target="notesMasters/notesMaster1.xml" /><Relationship Id="rId30" Type="http://schemas.openxmlformats.org/officeDocument/2006/relationships/slide" Target="slides/slide27.xml" /><Relationship Id="rId31" Type="http://schemas.openxmlformats.org/officeDocument/2006/relationships/slide" Target="slides/slide28.xml" /><Relationship Id="rId32" Type="http://schemas.openxmlformats.org/officeDocument/2006/relationships/slide" Target="slides/slide29.xml" /><Relationship Id="rId33" Type="http://schemas.openxmlformats.org/officeDocument/2006/relationships/slide" Target="slides/slide30.xml" /><Relationship Id="rId34" Type="http://schemas.openxmlformats.org/officeDocument/2006/relationships/slide" Target="slides/slide31.xml" /><Relationship Id="rId35" Type="http://schemas.openxmlformats.org/officeDocument/2006/relationships/slide" Target="slides/slide32.xml" /><Relationship Id="rId36" Type="http://schemas.openxmlformats.org/officeDocument/2006/relationships/slide" Target="slides/slide33.xml" /><Relationship Id="rId37" Type="http://schemas.openxmlformats.org/officeDocument/2006/relationships/slide" Target="slides/slide34.xml" /><Relationship Id="rId38" Type="http://schemas.openxmlformats.org/officeDocument/2006/relationships/slide" Target="slides/slide35.xml" /><Relationship Id="rId39" Type="http://schemas.openxmlformats.org/officeDocument/2006/relationships/slide" Target="slides/slide36.xml" /><Relationship Id="rId4" Type="http://schemas.openxmlformats.org/officeDocument/2006/relationships/slide" Target="slides/slide1.xml" /><Relationship Id="rId40" Type="http://schemas.openxmlformats.org/officeDocument/2006/relationships/slide" Target="slides/slide37.xml" /><Relationship Id="rId41" Type="http://schemas.openxmlformats.org/officeDocument/2006/relationships/slide" Target="slides/slide38.xml" /><Relationship Id="rId42" Type="http://schemas.openxmlformats.org/officeDocument/2006/relationships/tags" Target="tags/tag4.xml" /><Relationship Id="rId43" Type="http://schemas.openxmlformats.org/officeDocument/2006/relationships/presProps" Target="presProps.xml" /><Relationship Id="rId44" Type="http://schemas.openxmlformats.org/officeDocument/2006/relationships/viewProps" Target="viewProps.xml" /><Relationship Id="rId45" Type="http://schemas.openxmlformats.org/officeDocument/2006/relationships/theme" Target="theme/theme1.xml" /><Relationship Id="rId46" Type="http://schemas.openxmlformats.org/officeDocument/2006/relationships/tableStyles" Target="tableStyles.xml" /><Relationship Id="rId5" Type="http://schemas.openxmlformats.org/officeDocument/2006/relationships/slide" Target="slides/slide2.xml" /><Relationship Id="rId6" Type="http://schemas.openxmlformats.org/officeDocument/2006/relationships/slide" Target="slides/slide3.xml" /><Relationship Id="rId7" Type="http://schemas.openxmlformats.org/officeDocument/2006/relationships/slide" Target="slides/slide4.xml" /><Relationship Id="rId8" Type="http://schemas.openxmlformats.org/officeDocument/2006/relationships/slide" Target="slides/slide5.xml" /><Relationship Id="rId9" Type="http://schemas.openxmlformats.org/officeDocument/2006/relationships/slide" Target="slides/slide6.xml" /></Relationships>
</file>

<file path=ppt/drawings/_rels/vmlDrawing1.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2.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3.vml.rels>&#65279;<?xml version="1.0" encoding="utf-8" standalone="yes"?><Relationships xmlns="http://schemas.openxmlformats.org/package/2006/relationships"><Relationship Id="rId1" Type="http://schemas.openxmlformats.org/officeDocument/2006/relationships/image" Target="../media/image4.emf" /></Relationships>
</file>

<file path=ppt/drawings/_rels/vmlDrawing4.vml.rels>&#65279;<?xml version="1.0" encoding="utf-8" standalone="yes"?><Relationships xmlns="http://schemas.openxmlformats.org/package/2006/relationships"><Relationship Id="rId1" Type="http://schemas.openxmlformats.org/officeDocument/2006/relationships/image" Target="../media/image2.emf" /></Relationships>
</file>

<file path=ppt/drawings/_rels/vmlDrawing5.vml.rels>&#65279;<?xml version="1.0" encoding="utf-8" standalone="yes"?><Relationships xmlns="http://schemas.openxmlformats.org/package/2006/relationships"><Relationship Id="rId1" Type="http://schemas.openxmlformats.org/officeDocument/2006/relationships/image" Target="../media/image6.emf" /></Relationships>
</file>

<file path=ppt/notesMasters/_rels/notesMaster1.xml.rels>&#65279;<?xml version="1.0" encoding="utf-8" standalone="yes"?><Relationships xmlns="http://schemas.openxmlformats.org/package/2006/relationships"><Relationship Id="rId1" Type="http://schemas.openxmlformats.org/officeDocument/2006/relationships/theme" Target="../theme/theme3.xml" /></Relationships>
</file>

<file path=ppt/notesMasters/notesMaster1.xml><?xml version="1.0" encoding="utf-8"?>
<p:notes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bg>
      <p:bgRef idx="1001">
        <a:schemeClr val="bg1"/>
      </p:bgRef>
    </p:bg>
    <p:spTree>
      <p:nvGrpSpPr>
        <p:cNvPr id="1" name=""/>
        <p:cNvGrpSpPr/>
        <p:nvPr/>
      </p:nvGrpSpPr>
      <p:grpSpPr>
        <a:xfrm>
          <a:off x="0" y="0"/>
          <a:ext cx="0" cy="0"/>
        </a:xfrm>
      </p:grpSpPr>
      <p:sp>
        <p:nvSpPr>
          <p:cNvPr id="2" name="页眉占位符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7200"/>
          </a:xfrm>
          <a:prstGeom prst="rect">
            <a:avLst/>
          </a:prstGeom>
        </p:spPr>
        <p:txBody>
          <a:bodyPr vert="horz" lIns="91440" tIns="45720" rIns="91440" bIns="45720" rtlCol="0"/>
          <a:lstStyle>
            <a:lvl1pPr algn="r">
              <a:defRPr sz="1200"/>
            </a:lvl1pPr>
          </a:lstStyle>
          <a:p>
            <a:fld id="{D29FAA0F-2349-45DA-9EBD-9D94C9A1CFA0}" type="datetimeFigureOut">
              <a:rPr lang="zh-CN" altLang="en-US" smtClean="0"/>
              <a:t>2022-09-07</a:t>
            </a:fld>
            <a:endParaRPr lang="zh-CN" altLang="en-US"/>
          </a:p>
        </p:txBody>
      </p:sp>
      <p:sp>
        <p:nvSpPr>
          <p:cNvPr id="4" name="幻灯片图像占位符 3"/>
          <p:cNvSpPr>
            <a:spLocks noGrp="1" noRot="1" noChangeAspect="1"/>
          </p:cNvSpPr>
          <p:nvPr>
            <p:ph type="sldImg" idx="2"/>
          </p:nvPr>
        </p:nvSpPr>
        <p:spPr>
          <a:xfrm>
            <a:off x="382588" y="685800"/>
            <a:ext cx="6092825" cy="3429000"/>
          </a:xfrm>
          <a:prstGeom prst="rect">
            <a:avLst/>
          </a:prstGeom>
          <a:noFill/>
          <a:ln w="12700">
            <a:solidFill>
              <a:prstClr val="black"/>
            </a:solidFill>
          </a:ln>
        </p:spPr>
      </p:sp>
      <p:sp>
        <p:nvSpPr>
          <p:cNvPr id="5" name="备注占位符 4"/>
          <p:cNvSpPr>
            <a:spLocks noGrp="1"/>
          </p:cNvSpPr>
          <p:nvPr>
            <p:ph type="body" sz="quarter" idx="3"/>
          </p:nvPr>
        </p:nvSpPr>
        <p:spPr>
          <a:xfrm>
            <a:off x="685800" y="4343400"/>
            <a:ext cx="5486400" cy="4114800"/>
          </a:xfrm>
          <a:prstGeom prst="rect">
            <a:avLst/>
          </a:prstGeom>
        </p:spPr>
        <p:txBody>
          <a:bodyPr vert="horz" lIns="91440" tIns="45720" rIns="91440" bIns="45720" rtlCol="0"/>
          <a:lstStyle/>
          <a:p>
            <a:pPr lvl="0"/>
            <a:r>
              <a:rPr lang="zh-CN" altLang="en-US"/>
              <a:t>单击此处编辑母版文本样式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7200"/>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7200"/>
          </a:xfrm>
          <a:prstGeom prst="rect">
            <a:avLst/>
          </a:prstGeom>
        </p:spPr>
        <p:txBody>
          <a:bodyPr vert="horz" lIns="91440" tIns="45720" rIns="91440" bIns="45720" rtlCol="0" anchor="b"/>
          <a:lstStyle>
            <a:lvl1pPr algn="r">
              <a:defRPr sz="1200"/>
            </a:lvl1pPr>
          </a:lstStyle>
          <a:p>
            <a:fld id="{E3F37086-15D0-443D-AF17-A3F21825C045}" type="slidenum">
              <a:rPr lang="zh-CN" altLang="en-US" smtClean="0"/>
              <a:t>‹#›</a:t>
            </a:fld>
            <a:endParaRPr lang="zh-CN" altLang="en-US"/>
          </a:p>
        </p:txBody>
      </p:sp>
    </p:spTree>
    <p:extLst>
      <p:ext uri="{BB962C8B-B14F-4D97-AF65-F5344CB8AC3E}">
        <p14:creationId xmlns:p14="http://schemas.microsoft.com/office/powerpoint/2010/main" val="2725096833"/>
      </p:ext>
    </p:extLst>
  </p:cSld>
  <p:clrMap bg1="lt1" tx1="dk1" bg2="lt2" tx2="dk2" accent1="accent1" accent2="accent2" accent3="accent3" accent4="accent4" accent5="accent5" accent6="accent6" hlink="hlink" folHlink="folHlink"/>
  <p:notesStyle>
    <a:lvl1pPr marL="0" algn="l" defTabSz="1218565" rtl="0" eaLnBrk="1" latinLnBrk="0" hangingPunct="1">
      <a:defRPr sz="1600" kern="1200">
        <a:solidFill>
          <a:schemeClr val="tx1"/>
        </a:solidFill>
        <a:latin typeface="+mn-lt"/>
        <a:ea typeface="+mn-ea"/>
        <a:cs typeface="+mn-cs"/>
      </a:defRPr>
    </a:lvl1pPr>
    <a:lvl2pPr marL="609600" algn="l" defTabSz="1218565" rtl="0" eaLnBrk="1" latinLnBrk="0" hangingPunct="1">
      <a:defRPr sz="1600" kern="1200">
        <a:solidFill>
          <a:schemeClr val="tx1"/>
        </a:solidFill>
        <a:latin typeface="+mn-lt"/>
        <a:ea typeface="+mn-ea"/>
        <a:cs typeface="+mn-cs"/>
      </a:defRPr>
    </a:lvl2pPr>
    <a:lvl3pPr marL="1219200" algn="l" defTabSz="1218565" rtl="0" eaLnBrk="1" latinLnBrk="0" hangingPunct="1">
      <a:defRPr sz="1600" kern="1200">
        <a:solidFill>
          <a:schemeClr val="tx1"/>
        </a:solidFill>
        <a:latin typeface="+mn-lt"/>
        <a:ea typeface="+mn-ea"/>
        <a:cs typeface="+mn-cs"/>
      </a:defRPr>
    </a:lvl3pPr>
    <a:lvl4pPr marL="1828800" algn="l" defTabSz="1218565" rtl="0" eaLnBrk="1" latinLnBrk="0" hangingPunct="1">
      <a:defRPr sz="1600" kern="1200">
        <a:solidFill>
          <a:schemeClr val="tx1"/>
        </a:solidFill>
        <a:latin typeface="+mn-lt"/>
        <a:ea typeface="+mn-ea"/>
        <a:cs typeface="+mn-cs"/>
      </a:defRPr>
    </a:lvl4pPr>
    <a:lvl5pPr marL="2438400" algn="l" defTabSz="1218565" rtl="0" eaLnBrk="1" latinLnBrk="0" hangingPunct="1">
      <a:defRPr sz="1600" kern="1200">
        <a:solidFill>
          <a:schemeClr val="tx1"/>
        </a:solidFill>
        <a:latin typeface="+mn-lt"/>
        <a:ea typeface="+mn-ea"/>
        <a:cs typeface="+mn-cs"/>
      </a:defRPr>
    </a:lvl5pPr>
    <a:lvl6pPr marL="3048000" algn="l" defTabSz="1218565" rtl="0" eaLnBrk="1" latinLnBrk="0" hangingPunct="1">
      <a:defRPr sz="1600" kern="1200">
        <a:solidFill>
          <a:schemeClr val="tx1"/>
        </a:solidFill>
        <a:latin typeface="+mn-lt"/>
        <a:ea typeface="+mn-ea"/>
        <a:cs typeface="+mn-cs"/>
      </a:defRPr>
    </a:lvl6pPr>
    <a:lvl7pPr marL="3657600" algn="l" defTabSz="1218565" rtl="0" eaLnBrk="1" latinLnBrk="0" hangingPunct="1">
      <a:defRPr sz="1600" kern="1200">
        <a:solidFill>
          <a:schemeClr val="tx1"/>
        </a:solidFill>
        <a:latin typeface="+mn-lt"/>
        <a:ea typeface="+mn-ea"/>
        <a:cs typeface="+mn-cs"/>
      </a:defRPr>
    </a:lvl7pPr>
    <a:lvl8pPr marL="4267200" algn="l" defTabSz="1218565" rtl="0" eaLnBrk="1" latinLnBrk="0" hangingPunct="1">
      <a:defRPr sz="1600" kern="1200">
        <a:solidFill>
          <a:schemeClr val="tx1"/>
        </a:solidFill>
        <a:latin typeface="+mn-lt"/>
        <a:ea typeface="+mn-ea"/>
        <a:cs typeface="+mn-cs"/>
      </a:defRPr>
    </a:lvl8pPr>
    <a:lvl9pPr marL="4876800" algn="l" defTabSz="1218565" rtl="0" eaLnBrk="1" latinLnBrk="0" hangingPunct="1">
      <a:defRPr sz="1600" kern="1200">
        <a:solidFill>
          <a:schemeClr val="tx1"/>
        </a:solidFill>
        <a:latin typeface="+mn-lt"/>
        <a:ea typeface="+mn-ea"/>
        <a:cs typeface="+mn-cs"/>
      </a:defRPr>
    </a:lvl9pPr>
  </p:notesStyle>
</p:notesMaster>
</file>

<file path=ppt/notesSlides/_rels/notesSlide1.xml.rels>&#65279;<?xml version="1.0" encoding="utf-8" standalone="yes"?><Relationships xmlns="http://schemas.openxmlformats.org/package/2006/relationships"><Relationship Id="rId1" Type="http://schemas.openxmlformats.org/officeDocument/2006/relationships/slide" Target="../slides/slide3.xml" /><Relationship Id="rId2" Type="http://schemas.openxmlformats.org/officeDocument/2006/relationships/notesMaster" Target="../notesMasters/notesMaster1.xml" /></Relationships>
</file>

<file path=ppt/notesSlides/notesSlide1.xml><?xml version="1.0" encoding="utf-8"?>
<p:notes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http://schemas.openxmlformats.org/presentationml/2006/main">
  <p:cSld name="">
    <p:spTree>
      <p:nvGrpSpPr>
        <p:cNvPr id="1" name=""/>
        <p:cNvGrpSpPr/>
        <p:nvPr/>
      </p:nvGrpSpPr>
      <p:grpSpPr>
        <a:xfrm>
          <a:off x="0" y="0"/>
          <a: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60997CF1-82F9-4FE5-99E9-B7E9B74F25E7}" type="slidenum">
              <a:rPr lang="zh-CN" altLang="en-US" smtClean="0">
                <a:solidFill>
                  <a:prstClr val="black"/>
                </a:solidFill>
              </a:rPr>
              <a:t>3</a:t>
            </a:fld>
            <a:endParaRPr lang="zh-CN" altLang="en-US">
              <a:solidFill>
                <a:prstClr val="black"/>
              </a:solidFill>
            </a:endParaRPr>
          </a:p>
        </p:txBody>
      </p:sp>
    </p:spTree>
    <p:extLst>
      <p:ext uri="{BB962C8B-B14F-4D97-AF65-F5344CB8AC3E}">
        <p14:creationId xmlns:p14="http://schemas.microsoft.com/office/powerpoint/2010/main" val="955206918"/>
      </p:ext>
    </p:extLst>
  </p:cSld>
  <p:clrMapOvr>
    <a:masterClrMapping/>
  </p:clrMapOvr>
</p:note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475E23BB-6764-4B0A-96D6-CA82A1C7984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F26851B-9795-4688-B244-612C71F4B6B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8E5AEE98-6082-46C0-B3B0-D32713CB7DE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2282098E-62D2-46A0-8E36-5747C1721D03}"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CA664A3-E576-401A-B4C9-575BE2301EF1}"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25E1CA75-3485-4951-B633-A8C59C6441DC}"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D2F1FBE1-E33F-465E-960D-A4B6FAB73B2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617591C-B30D-4656-A0B7-24D19017AE8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30651AB4-EBE4-425B-AF31-19F32401EB34}"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4E44EB30-01FE-4654-BB51-754BB11AD3E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C7B64EE3-3183-4191-97AD-DF461D9A9A5F}"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7_自定义版式">
    <p:bg>
      <p:bgPr>
        <a:solidFill>
          <a:srgbClr val="FBFBFB"/>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2093239391"/>
      </p:ext>
    </p:extLst>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自定义版式">
    <p:spTree>
      <p:nvGrpSpPr>
        <p:cNvPr id="1" name=""/>
        <p:cNvGrpSpPr/>
        <p:nvPr/>
      </p:nvGrpSpPr>
      <p:grpSpPr>
        <a:xfrm>
          <a:off x="0" y="0"/>
          <a:ext cx="0" cy="0"/>
        </a:xfrm>
      </p:grpSpPr>
    </p:spTree>
    <p:extLst>
      <p:ext uri="{BB962C8B-B14F-4D97-AF65-F5344CB8AC3E}">
        <p14:creationId xmlns:p14="http://schemas.microsoft.com/office/powerpoint/2010/main" val="151034644"/>
      </p:ext>
    </p:extLst>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_自定义版式">
    <p:spTree>
      <p:nvGrpSpPr>
        <p:cNvPr id="1" name=""/>
        <p:cNvGrpSpPr/>
        <p:nvPr/>
      </p:nvGrpSpPr>
      <p:grpSpPr>
        <a:xfrm>
          <a:off x="0" y="0"/>
          <a:ext cx="0" cy="0"/>
        </a:xfrm>
      </p:grpSpPr>
      <p:sp>
        <p:nvSpPr>
          <p:cNvPr id="10" name="同侧圆角矩形 9">
            <a:extLst>
              <a:ext uri="{FF2B5EF4-FFF2-40B4-BE49-F238E27FC236}">
                <a16:creationId xmlns:a16="http://schemas.microsoft.com/office/drawing/2014/main" xmlns="" id="{DCF931F0-E024-3A42-B800-B9D38A749F17}"/>
              </a:ext>
            </a:extLst>
          </p:cNvPr>
          <p:cNvSpPr/>
          <p:nvPr userDrawn="1"/>
        </p:nvSpPr>
        <p:spPr>
          <a:xfrm rot="5400000">
            <a:off x="578742" y="-389309"/>
            <a:ext cx="495047" cy="1652533"/>
          </a:xfrm>
          <a:prstGeom prst="round2SameRect">
            <a:avLst>
              <a:gd name="adj1" fmla="val 50000"/>
              <a:gd name="adj2" fmla="val 0"/>
            </a:avLst>
          </a:prstGeom>
          <a:solidFill>
            <a:srgbClr val="0070C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11" name="矩形 10"/>
          <p:cNvSpPr/>
          <p:nvPr userDrawn="1"/>
        </p:nvSpPr>
        <p:spPr>
          <a:xfrm>
            <a:off x="89804" y="203766"/>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400"/>
            <a:r>
              <a:rPr lang="zh-CN" altLang="en-US" b="1" smtClean="0">
                <a:solidFill>
                  <a:prstClr val="white"/>
                </a:solidFill>
                <a:ea typeface="微软雅黑" charset="-122"/>
              </a:rPr>
              <a:t>对点训练</a:t>
            </a:r>
            <a:endParaRPr lang="zh-CN" altLang="en-US" b="1">
              <a:solidFill>
                <a:prstClr val="white"/>
              </a:solidFill>
              <a:ea typeface="微软雅黑" charset="-122"/>
            </a:endParaRPr>
          </a:p>
        </p:txBody>
      </p:sp>
    </p:spTree>
    <p:extLst>
      <p:ext uri="{BB962C8B-B14F-4D97-AF65-F5344CB8AC3E}">
        <p14:creationId xmlns:p14="http://schemas.microsoft.com/office/powerpoint/2010/main" val="1664869679"/>
      </p:ext>
    </p:extLst>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8_自定义版式">
    <p:spTree>
      <p:nvGrpSpPr>
        <p:cNvPr id="1" name=""/>
        <p:cNvGrpSpPr/>
        <p:nvPr/>
      </p:nvGrpSpPr>
      <p:grpSpPr>
        <a:xfrm>
          <a:off x="0" y="0"/>
          <a:ext cx="0" cy="0"/>
        </a:xfrm>
      </p:grpSpPr>
      <p:sp>
        <p:nvSpPr>
          <p:cNvPr id="3" name="矩形 2"/>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196098153"/>
      </p:ext>
    </p:extLst>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2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
        <p:nvSpPr>
          <p:cNvPr id="3" name="任意多边形 2"/>
          <p:cNvSpPr/>
          <p:nvPr userDrawn="1"/>
        </p:nvSpPr>
        <p:spPr>
          <a:xfrm>
            <a:off x="0" y="165574"/>
            <a:ext cx="1474210" cy="476086"/>
          </a:xfrm>
          <a:custGeom>
            <a:gdLst>
              <a:gd name="connsiteX0" fmla="*/ 0 w 1902336"/>
              <a:gd name="connsiteY0" fmla="*/ 0 h 576064"/>
              <a:gd name="connsiteX1" fmla="*/ 1281028 w 1902336"/>
              <a:gd name="connsiteY1" fmla="*/ 0 h 576064"/>
              <a:gd name="connsiteX2" fmla="*/ 1570667 w 1902336"/>
              <a:gd name="connsiteY2" fmla="*/ 0 h 576064"/>
              <a:gd name="connsiteX3" fmla="*/ 1591682 w 1902336"/>
              <a:gd name="connsiteY3" fmla="*/ 0 h 576064"/>
              <a:gd name="connsiteX4" fmla="*/ 1902336 w 1902336"/>
              <a:gd name="connsiteY4" fmla="*/ 288032 h 576064"/>
              <a:gd name="connsiteX5" fmla="*/ 1591682 w 1902336"/>
              <a:gd name="connsiteY5" fmla="*/ 576064 h 576064"/>
              <a:gd name="connsiteX6" fmla="*/ 1570667 w 1902336"/>
              <a:gd name="connsiteY6" fmla="*/ 576064 h 576064"/>
              <a:gd name="connsiteX7" fmla="*/ 1281028 w 1902336"/>
              <a:gd name="connsiteY7" fmla="*/ 576064 h 576064"/>
              <a:gd name="connsiteX8" fmla="*/ 0 w 1902336"/>
              <a:gd name="connsiteY8" fmla="*/ 576064 h 5760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2336" h="576064">
                <a:moveTo>
                  <a:pt x="0" y="0"/>
                </a:moveTo>
                <a:lnTo>
                  <a:pt x="1281028" y="0"/>
                </a:lnTo>
                <a:lnTo>
                  <a:pt x="1570667" y="0"/>
                </a:lnTo>
                <a:lnTo>
                  <a:pt x="1591682" y="0"/>
                </a:lnTo>
                <a:cubicBezTo>
                  <a:pt x="1763251" y="0"/>
                  <a:pt x="1902336" y="128956"/>
                  <a:pt x="1902336" y="288032"/>
                </a:cubicBezTo>
                <a:cubicBezTo>
                  <a:pt x="1902336" y="447108"/>
                  <a:pt x="1763251" y="576064"/>
                  <a:pt x="1591682" y="576064"/>
                </a:cubicBezTo>
                <a:lnTo>
                  <a:pt x="1570667" y="576064"/>
                </a:lnTo>
                <a:lnTo>
                  <a:pt x="1281028" y="576064"/>
                </a:lnTo>
                <a:lnTo>
                  <a:pt x="0" y="576064"/>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10169" y="160859"/>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377" fontAlgn="base">
              <a:spcBef>
                <a:spcPct val="0"/>
              </a:spcBef>
              <a:spcAft>
                <a:spcPct val="0"/>
              </a:spcAft>
            </a:pPr>
            <a:r>
              <a:rPr lang="zh-CN" altLang="en-US" b="1" smtClean="0">
                <a:latin typeface="微软雅黑" pitchFamily="34" charset="-122"/>
                <a:ea typeface="微软雅黑" pitchFamily="34" charset="-122"/>
              </a:rPr>
              <a:t>对点训练</a:t>
            </a:r>
            <a:endParaRPr lang="en-US" altLang="zh-CN" b="1">
              <a:latin typeface="微软雅黑" pitchFamily="34" charset="-122"/>
              <a:ea typeface="微软雅黑" pitchFamily="34" charset="-122"/>
            </a:endParaRPr>
          </a:p>
        </p:txBody>
      </p:sp>
    </p:spTree>
    <p:extLst>
      <p:ext uri="{BB962C8B-B14F-4D97-AF65-F5344CB8AC3E}">
        <p14:creationId xmlns:p14="http://schemas.microsoft.com/office/powerpoint/2010/main" val="4247769370"/>
      </p:ext>
    </p:extLst>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3_自定义版式">
    <p:spTree>
      <p:nvGrpSpPr>
        <p:cNvPr id="1" name=""/>
        <p:cNvGrpSpPr/>
        <p:nvPr/>
      </p:nvGrpSpPr>
      <p:grpSpPr>
        <a:xfrm>
          <a:off x="0" y="0"/>
          <a:ext cx="0" cy="0"/>
        </a:xfrm>
      </p:grpSpPr>
      <p:sp>
        <p:nvSpPr>
          <p:cNvPr id="5" name="矩形 4"/>
          <p:cNvSpPr/>
          <p:nvPr userDrawn="1"/>
        </p:nvSpPr>
        <p:spPr>
          <a:xfrm>
            <a:off x="0" y="0"/>
            <a:ext cx="12190413" cy="6859588"/>
          </a:xfrm>
          <a:prstGeom prst="rect">
            <a:avLst/>
          </a:prstGeom>
          <a:solidFill>
            <a:schemeClr val="accent1">
              <a:lumMod val="40000"/>
              <a:lumOff val="60000"/>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
        <p:nvSpPr>
          <p:cNvPr id="3" name="任意多边形 2"/>
          <p:cNvSpPr/>
          <p:nvPr userDrawn="1"/>
        </p:nvSpPr>
        <p:spPr>
          <a:xfrm>
            <a:off x="0" y="165574"/>
            <a:ext cx="1474210" cy="476086"/>
          </a:xfrm>
          <a:custGeom>
            <a:gdLst>
              <a:gd name="connsiteX0" fmla="*/ 0 w 1902336"/>
              <a:gd name="connsiteY0" fmla="*/ 0 h 576064"/>
              <a:gd name="connsiteX1" fmla="*/ 1281028 w 1902336"/>
              <a:gd name="connsiteY1" fmla="*/ 0 h 576064"/>
              <a:gd name="connsiteX2" fmla="*/ 1570667 w 1902336"/>
              <a:gd name="connsiteY2" fmla="*/ 0 h 576064"/>
              <a:gd name="connsiteX3" fmla="*/ 1591682 w 1902336"/>
              <a:gd name="connsiteY3" fmla="*/ 0 h 576064"/>
              <a:gd name="connsiteX4" fmla="*/ 1902336 w 1902336"/>
              <a:gd name="connsiteY4" fmla="*/ 288032 h 576064"/>
              <a:gd name="connsiteX5" fmla="*/ 1591682 w 1902336"/>
              <a:gd name="connsiteY5" fmla="*/ 576064 h 576064"/>
              <a:gd name="connsiteX6" fmla="*/ 1570667 w 1902336"/>
              <a:gd name="connsiteY6" fmla="*/ 576064 h 576064"/>
              <a:gd name="connsiteX7" fmla="*/ 1281028 w 1902336"/>
              <a:gd name="connsiteY7" fmla="*/ 576064 h 576064"/>
              <a:gd name="connsiteX8" fmla="*/ 0 w 1902336"/>
              <a:gd name="connsiteY8" fmla="*/ 576064 h 576064"/>
            </a:gd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902336" h="576064">
                <a:moveTo>
                  <a:pt x="0" y="0"/>
                </a:moveTo>
                <a:lnTo>
                  <a:pt x="1281028" y="0"/>
                </a:lnTo>
                <a:lnTo>
                  <a:pt x="1570667" y="0"/>
                </a:lnTo>
                <a:lnTo>
                  <a:pt x="1591682" y="0"/>
                </a:lnTo>
                <a:cubicBezTo>
                  <a:pt x="1763251" y="0"/>
                  <a:pt x="1902336" y="128956"/>
                  <a:pt x="1902336" y="288032"/>
                </a:cubicBezTo>
                <a:cubicBezTo>
                  <a:pt x="1902336" y="447108"/>
                  <a:pt x="1763251" y="576064"/>
                  <a:pt x="1591682" y="576064"/>
                </a:cubicBezTo>
                <a:lnTo>
                  <a:pt x="1570667" y="576064"/>
                </a:lnTo>
                <a:lnTo>
                  <a:pt x="1281028" y="576064"/>
                </a:lnTo>
                <a:lnTo>
                  <a:pt x="0" y="576064"/>
                </a:lnTo>
                <a:close/>
              </a:path>
            </a:pathLst>
          </a:custGeom>
          <a:solidFill>
            <a:schemeClr val="accent5">
              <a:lumMod val="20000"/>
              <a:lumOff val="8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p>
        </p:txBody>
      </p:sp>
      <p:sp>
        <p:nvSpPr>
          <p:cNvPr id="4" name="矩形 3"/>
          <p:cNvSpPr/>
          <p:nvPr userDrawn="1"/>
        </p:nvSpPr>
        <p:spPr>
          <a:xfrm>
            <a:off x="10169" y="160859"/>
            <a:ext cx="1415772" cy="461665"/>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377" fontAlgn="base">
              <a:spcBef>
                <a:spcPct val="0"/>
              </a:spcBef>
              <a:spcAft>
                <a:spcPct val="0"/>
              </a:spcAft>
            </a:pPr>
            <a:r>
              <a:rPr lang="zh-CN" altLang="en-US" b="1" smtClean="0">
                <a:latin typeface="微软雅黑" pitchFamily="34" charset="-122"/>
                <a:ea typeface="微软雅黑" pitchFamily="34" charset="-122"/>
              </a:rPr>
              <a:t>综合强化</a:t>
            </a:r>
            <a:endParaRPr lang="en-US" altLang="zh-CN" b="1">
              <a:latin typeface="微软雅黑" pitchFamily="34" charset="-122"/>
              <a:ea typeface="微软雅黑" pitchFamily="34" charset="-122"/>
            </a:endParaRPr>
          </a:p>
        </p:txBody>
      </p:sp>
    </p:spTree>
    <p:extLst>
      <p:ext uri="{BB962C8B-B14F-4D97-AF65-F5344CB8AC3E}">
        <p14:creationId xmlns:p14="http://schemas.microsoft.com/office/powerpoint/2010/main" val="954034335"/>
      </p:ext>
    </p:extLst>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reserve="1" userDrawn="1">
  <p:cSld name="12_自定义版式">
    <p:spTree>
      <p:nvGrpSpPr>
        <p:cNvPr id="1" name=""/>
        <p:cNvGrpSpPr/>
        <p:nvPr/>
      </p:nvGrpSpPr>
      <p:grpSpPr>
        <a:xfrm>
          <a:off x="0" y="0"/>
          <a:ext cx="0" cy="0"/>
        </a:xfrm>
      </p:grpSpPr>
      <p:sp>
        <p:nvSpPr>
          <p:cNvPr id="3" name="矩形 2"/>
          <p:cNvSpPr/>
          <p:nvPr userDrawn="1"/>
        </p:nvSpPr>
        <p:spPr>
          <a:xfrm>
            <a:off x="-241498" y="-170606"/>
            <a:ext cx="12431911" cy="7030194"/>
          </a:xfrm>
          <a:prstGeom prst="rect">
            <a:avLst/>
          </a:prstGeom>
          <a:solidFill>
            <a:schemeClr val="bg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1219140"/>
            <a:endParaRPr lang="zh-CN" altLang="en-US">
              <a:solidFill>
                <a:prstClr val="white"/>
              </a:solidFill>
            </a:endParaRPr>
          </a:p>
        </p:txBody>
      </p:sp>
    </p:spTree>
    <p:extLst>
      <p:ext uri="{BB962C8B-B14F-4D97-AF65-F5344CB8AC3E}">
        <p14:creationId xmlns:p14="http://schemas.microsoft.com/office/powerpoint/2010/main" val="3175414987"/>
      </p:ext>
    </p:extLst>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showMasterSp="0" type="blank">
  <p:cSld name="1_空白">
    <p:bg>
      <p:bgPr>
        <a:solidFill>
          <a:schemeClr val="bg1"/>
        </a:solidFill>
        <a:effectLst/>
      </p:bgPr>
    </p:bg>
    <p:spTree>
      <p:nvGrpSpPr>
        <p:cNvPr id="1" name=""/>
        <p:cNvGrpSpPr/>
        <p:nvPr/>
      </p:nvGrpSpPr>
      <p:grpSpPr>
        <a:xfrm>
          <a:off x="0" y="0"/>
          <a:ext cx="0" cy="0"/>
        </a:xfrm>
      </p:grpSpPr>
    </p:spTree>
    <p:extLst>
      <p:ext uri="{BB962C8B-B14F-4D97-AF65-F5344CB8AC3E}">
        <p14:creationId xmlns:p14="http://schemas.microsoft.com/office/powerpoint/2010/main" val="4017296408"/>
      </p:ext>
    </p:extLst>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theme" Target="../theme/theme2.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Pr>
        <a:solidFill>
          <a:srgbClr val="FBFBFB"/>
        </a:solidFill>
        <a:effectLst/>
      </p:bgPr>
    </p:bg>
    <p:spTree>
      <p:nvGrpSpPr>
        <p:cNvPr id="1" name=""/>
        <p:cNvGrpSpPr/>
        <p:nvPr/>
      </p:nvGrpSpPr>
      <p:grpSpPr>
        <a:xfrm>
          <a:off x="0" y="0"/>
          <a:ext cx="0" cy="0"/>
        </a:xfrm>
      </p:grpSpPr>
      <p:sp>
        <p:nvSpPr>
          <p:cNvPr id="2" name="矩形 1"/>
          <p:cNvSpPr/>
          <p:nvPr userDrawn="1"/>
        </p:nvSpPr>
        <p:spPr>
          <a:xfrm>
            <a:off x="0" y="0"/>
            <a:ext cx="12190413" cy="6859588"/>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endParaRPr lang="zh-CN" altLang="en-US">
              <a:solidFill>
                <a:prstClr val="white"/>
              </a:solidFill>
            </a:endParaRPr>
          </a:p>
        </p:txBody>
      </p:sp>
    </p:spTree>
    <p:extLst>
      <p:ext uri="{BB962C8B-B14F-4D97-AF65-F5344CB8AC3E}">
        <p14:creationId xmlns:p14="http://schemas.microsoft.com/office/powerpoint/2010/main" val="4015594423"/>
      </p:ext>
    </p:extLst>
  </p:cSld>
  <p:clrMap bg1="lt1" tx1="dk1" bg2="lt2" tx2="dk2" accent1="accent1" accent2="accent2" accent3="accent3" accent4="accent4" accent5="accent5" accent6="accent6" hlink="hlink" folHlink="folHlink"/>
  <p:sldLayoutIdLst>
    <p:sldLayoutId id="2147483660" r:id="rId1"/>
    <p:sldLayoutId id="2147483696" r:id="rId2"/>
    <p:sldLayoutId id="2147483697" r:id="rId3"/>
    <p:sldLayoutId id="2147483698" r:id="rId4"/>
    <p:sldLayoutId id="2147483699" r:id="rId5"/>
    <p:sldLayoutId id="2147483702" r:id="rId6"/>
    <p:sldLayoutId id="2147483703" r:id="rId7"/>
    <p:sldLayoutId id="2147483704" r:id="rId8"/>
  </p:sldLayoutIdLst>
  <p:transition/>
  <p:timing/>
  <p:txStyles>
    <p:titleStyle>
      <a:lvl1pPr algn="ctr" defTabSz="1218565" rtl="0" eaLnBrk="1" latinLnBrk="0" hangingPunct="1">
        <a:spcBef>
          <a:spcPct val="0"/>
        </a:spcBef>
        <a:buNone/>
        <a:defRPr sz="5900" kern="1200">
          <a:solidFill>
            <a:schemeClr val="tx1"/>
          </a:solidFill>
          <a:latin typeface="+mj-lt"/>
          <a:ea typeface="+mj-ea"/>
          <a:cs typeface="+mj-cs"/>
        </a:defRPr>
      </a:lvl1pPr>
    </p:titleStyle>
    <p:bodyStyle>
      <a:lvl1pPr marL="457200" indent="-457200" algn="l" defTabSz="1218565" rtl="0" eaLnBrk="1" latinLnBrk="0" hangingPunct="1">
        <a:spcBef>
          <a:spcPct val="20000"/>
        </a:spcBef>
        <a:buFont typeface="Arial" pitchFamily="34" charset="0"/>
        <a:buChar char="•"/>
        <a:defRPr sz="4300" kern="1200">
          <a:solidFill>
            <a:schemeClr val="tx1"/>
          </a:solidFill>
          <a:latin typeface="+mn-lt"/>
          <a:ea typeface="+mn-ea"/>
          <a:cs typeface="+mn-cs"/>
        </a:defRPr>
      </a:lvl1pPr>
      <a:lvl2pPr marL="990600" indent="-381000" algn="l" defTabSz="1218565" rtl="0" eaLnBrk="1" latinLnBrk="0" hangingPunct="1">
        <a:spcBef>
          <a:spcPct val="20000"/>
        </a:spcBef>
        <a:buFont typeface="Arial" pitchFamily="34" charset="0"/>
        <a:buChar char="–"/>
        <a:defRPr sz="3700" kern="1200">
          <a:solidFill>
            <a:schemeClr val="tx1"/>
          </a:solidFill>
          <a:latin typeface="+mn-lt"/>
          <a:ea typeface="+mn-ea"/>
          <a:cs typeface="+mn-cs"/>
        </a:defRPr>
      </a:lvl2pPr>
      <a:lvl3pPr marL="1524000" indent="-304800" algn="l" defTabSz="1218565" rtl="0" eaLnBrk="1" latinLnBrk="0" hangingPunct="1">
        <a:spcBef>
          <a:spcPct val="20000"/>
        </a:spcBef>
        <a:buFont typeface="Arial" pitchFamily="34" charset="0"/>
        <a:buChar char="•"/>
        <a:defRPr sz="3200" kern="1200">
          <a:solidFill>
            <a:schemeClr val="tx1"/>
          </a:solidFill>
          <a:latin typeface="+mn-lt"/>
          <a:ea typeface="+mn-ea"/>
          <a:cs typeface="+mn-cs"/>
        </a:defRPr>
      </a:lvl3pPr>
      <a:lvl4pPr marL="2133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4pPr>
      <a:lvl5pPr marL="27432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5pPr>
      <a:lvl6pPr marL="33528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6pPr>
      <a:lvl7pPr marL="39624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7pPr>
      <a:lvl8pPr marL="45720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8pPr>
      <a:lvl9pPr marL="5181600" indent="-304800" algn="l" defTabSz="1218565" rtl="0" eaLnBrk="1" latinLnBrk="0" hangingPunct="1">
        <a:spcBef>
          <a:spcPct val="20000"/>
        </a:spcBef>
        <a:buFont typeface="Arial" pitchFamily="34" charset="0"/>
        <a:buChar char="•"/>
        <a:defRPr sz="2700" kern="1200">
          <a:solidFill>
            <a:schemeClr val="tx1"/>
          </a:solidFill>
          <a:latin typeface="+mn-lt"/>
          <a:ea typeface="+mn-ea"/>
          <a:cs typeface="+mn-cs"/>
        </a:defRPr>
      </a:lvl9pPr>
    </p:bodyStyle>
    <p:other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2.xml"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notesSlide" Target="../notesSlides/notesSlide1.xml" /><Relationship Id="rId3" Type="http://schemas.openxmlformats.org/officeDocument/2006/relationships/tags" Target="../tags/tag1.xml" /><Relationship Id="rId4" Type="http://schemas.openxmlformats.org/officeDocument/2006/relationships/tags" Target="../tags/tag2.xml" /><Relationship Id="rId5" Type="http://schemas.openxmlformats.org/officeDocument/2006/relationships/tags" Target="../tags/tag3.xml"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package" Target="../embeddings/Microsoft_Word___1.docx" TargetMode="Internal" /><Relationship Id="rId3" Type="http://schemas.openxmlformats.org/officeDocument/2006/relationships/oleObject" Target="../embeddings/oleObject1.bin" /><Relationship Id="rId4" Type="http://schemas.openxmlformats.org/officeDocument/2006/relationships/image" Target="../media/image2.emf" /><Relationship Id="rId5" Type="http://schemas.openxmlformats.org/officeDocument/2006/relationships/vmlDrawing" Target="../drawings/vmlDrawing1.vml"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 Id="rId3" Type="http://schemas.openxmlformats.org/officeDocument/2006/relationships/package" Target="../embeddings/Microsoft_Word___2.docx" TargetMode="Internal" /><Relationship Id="rId4" Type="http://schemas.openxmlformats.org/officeDocument/2006/relationships/oleObject" Target="../embeddings/oleObject2.bin" /><Relationship Id="rId5" Type="http://schemas.openxmlformats.org/officeDocument/2006/relationships/image" Target="../media/image2.emf" /><Relationship Id="rId6" Type="http://schemas.openxmlformats.org/officeDocument/2006/relationships/vmlDrawing" Target="../drawings/vmlDrawing2.vml"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9.xml" /><Relationship Id="rId2" Type="http://schemas.openxmlformats.org/officeDocument/2006/relationships/image" Target="../media/image1.pn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image" Target="../media/image3.pn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19.xml.rels>&#65279;<?xml version="1.0" encoding="utf-8" standalone="yes"?><Relationships xmlns="http://schemas.openxmlformats.org/package/2006/relationships"><Relationship Id="rId1" Type="http://schemas.openxmlformats.org/officeDocument/2006/relationships/slideLayout" Target="../slideLayouts/slideLayout13.xml" /><Relationship Id="rId2" Type="http://schemas.openxmlformats.org/officeDocument/2006/relationships/package" Target="../embeddings/Microsoft_Word___3.docx" TargetMode="Internal" /><Relationship Id="rId3" Type="http://schemas.openxmlformats.org/officeDocument/2006/relationships/oleObject" Target="../embeddings/oleObject3.bin" /><Relationship Id="rId4" Type="http://schemas.openxmlformats.org/officeDocument/2006/relationships/image" Target="../media/image4.emf" /><Relationship Id="rId5" Type="http://schemas.openxmlformats.org/officeDocument/2006/relationships/vmlDrawing" Target="../drawings/vmlDrawing3.vml" /></Relationships>
</file>

<file path=ppt/slides/_rels/slide20.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1.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2.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3.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4.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5.xml.rels>&#65279;<?xml version="1.0" encoding="utf-8" standalone="yes"?><Relationships xmlns="http://schemas.openxmlformats.org/package/2006/relationships"><Relationship Id="rId1" Type="http://schemas.openxmlformats.org/officeDocument/2006/relationships/slideLayout" Target="../slideLayouts/slideLayout13.xml" /></Relationships>
</file>

<file path=ppt/slides/_rels/slide26.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7.xml.rels>&#65279;<?xml version="1.0" encoding="utf-8" standalone="yes"?><Relationships xmlns="http://schemas.openxmlformats.org/package/2006/relationships"><Relationship Id="rId1" Type="http://schemas.openxmlformats.org/officeDocument/2006/relationships/slideLayout" Target="../slideLayouts/slideLayout15.xml" /></Relationships>
</file>

<file path=ppt/slides/_rels/slide28.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package" Target="../embeddings/Microsoft_Word___4.docx" TargetMode="Internal" /><Relationship Id="rId3" Type="http://schemas.openxmlformats.org/officeDocument/2006/relationships/oleObject" Target="../embeddings/oleObject4.bin" /><Relationship Id="rId4" Type="http://schemas.openxmlformats.org/officeDocument/2006/relationships/image" Target="../media/image2.emf" /><Relationship Id="rId5" Type="http://schemas.openxmlformats.org/officeDocument/2006/relationships/vmlDrawing" Target="../drawings/vmlDrawing4.vml" /></Relationships>
</file>

<file path=ppt/slides/_rels/slide29.xml.rels>&#65279;<?xml version="1.0" encoding="utf-8" standalone="yes"?><Relationships xmlns="http://schemas.openxmlformats.org/package/2006/relationships"><Relationship Id="rId1" Type="http://schemas.openxmlformats.org/officeDocument/2006/relationships/slideLayout" Target="../slideLayouts/slideLayout15.xml" /><Relationship Id="rId2" Type="http://schemas.openxmlformats.org/officeDocument/2006/relationships/slide" Target="slide3.xml" TargetMode="Internal" /></Relationships>
</file>

<file path=ppt/slides/_rels/slide30.xml.rels>&#65279;<?xml version="1.0" encoding="utf-8" standalone="yes"?><Relationships xmlns="http://schemas.openxmlformats.org/package/2006/relationships"><Relationship Id="rId1" Type="http://schemas.openxmlformats.org/officeDocument/2006/relationships/slideLayout" Target="../slideLayouts/slideLayout12.xml" /><Relationship Id="rId2" Type="http://schemas.openxmlformats.org/officeDocument/2006/relationships/image" Target="../media/image1.png" /></Relationships>
</file>

<file path=ppt/slides/_rels/slide31.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31.xml" TargetMode="Internal" /><Relationship Id="rId3" Type="http://schemas.openxmlformats.org/officeDocument/2006/relationships/image" Target="../media/image5.png" /></Relationships>
</file>

<file path=ppt/slides/_rels/slide32.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31.xml" TargetMode="Internal" /><Relationship Id="rId3" Type="http://schemas.openxmlformats.org/officeDocument/2006/relationships/image" Target="../media/image5.png" /></Relationships>
</file>

<file path=ppt/slides/_rels/slide33.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31.xml" TargetMode="Internal" /><Relationship Id="rId3" Type="http://schemas.openxmlformats.org/officeDocument/2006/relationships/slide" Target="slide33.xml" TargetMode="Internal" /></Relationships>
</file>

<file path=ppt/slides/_rels/slide34.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31.xml" TargetMode="Internal" /><Relationship Id="rId3" Type="http://schemas.openxmlformats.org/officeDocument/2006/relationships/slide" Target="slide33.xml" TargetMode="Internal" /></Relationships>
</file>

<file path=ppt/slides/_rels/slide35.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31.xml" TargetMode="Internal" /><Relationship Id="rId3" Type="http://schemas.openxmlformats.org/officeDocument/2006/relationships/slide" Target="slide33.xml" TargetMode="Internal" /><Relationship Id="rId4" Type="http://schemas.openxmlformats.org/officeDocument/2006/relationships/slide" Target="slide35.xml" TargetMode="Internal" /></Relationships>
</file>

<file path=ppt/slides/_rels/slide36.xml.rels>&#65279;<?xml version="1.0" encoding="utf-8" standalone="yes"?><Relationships xmlns="http://schemas.openxmlformats.org/package/2006/relationships"><Relationship Id="rId1" Type="http://schemas.openxmlformats.org/officeDocument/2006/relationships/slideLayout" Target="../slideLayouts/slideLayout16.xml" /><Relationship Id="rId2" Type="http://schemas.openxmlformats.org/officeDocument/2006/relationships/slide" Target="slide31.xml" TargetMode="Internal" /><Relationship Id="rId3" Type="http://schemas.openxmlformats.org/officeDocument/2006/relationships/slide" Target="slide33.xml" TargetMode="Internal" /><Relationship Id="rId4" Type="http://schemas.openxmlformats.org/officeDocument/2006/relationships/slide" Target="slide35.xml" TargetMode="Internal" /></Relationships>
</file>

<file path=ppt/slides/_rels/slide37.xml.rels>&#65279;<?xml version="1.0" encoding="utf-8" standalone="yes"?><Relationships xmlns="http://schemas.openxmlformats.org/package/2006/relationships"><Relationship Id="rId1" Type="http://schemas.openxmlformats.org/officeDocument/2006/relationships/slideLayout" Target="../slideLayouts/slideLayout16.xml" /><Relationship Id="rId10" Type="http://schemas.openxmlformats.org/officeDocument/2006/relationships/image" Target="../media/image9.png" /><Relationship Id="rId11" Type="http://schemas.openxmlformats.org/officeDocument/2006/relationships/image" Target="../media/image10.png" /><Relationship Id="rId12" Type="http://schemas.openxmlformats.org/officeDocument/2006/relationships/vmlDrawing" Target="../drawings/vmlDrawing5.vml" /><Relationship Id="rId17" Type="http://schemas.openxmlformats.org/officeDocument/2006/relationships/oleObject" Target="../embeddings/oleObject5.bin" /><Relationship Id="rId2" Type="http://schemas.openxmlformats.org/officeDocument/2006/relationships/slide" Target="slide31.xml" TargetMode="Internal" /><Relationship Id="rId3" Type="http://schemas.openxmlformats.org/officeDocument/2006/relationships/slide" Target="slide33.xml" TargetMode="Internal" /><Relationship Id="rId4" Type="http://schemas.openxmlformats.org/officeDocument/2006/relationships/slide" Target="slide35.xml" TargetMode="Internal" /><Relationship Id="rId5" Type="http://schemas.openxmlformats.org/officeDocument/2006/relationships/slide" Target="slide37.xml" TargetMode="Internal" /><Relationship Id="rId6" Type="http://schemas.openxmlformats.org/officeDocument/2006/relationships/package" Target="../embeddings/Microsoft_Word___5.docx" TargetMode="Internal" /><Relationship Id="rId7" Type="http://schemas.openxmlformats.org/officeDocument/2006/relationships/image" Target="../media/image6.emf" /><Relationship Id="rId8" Type="http://schemas.openxmlformats.org/officeDocument/2006/relationships/image" Target="../media/image7.png" /><Relationship Id="rId9" Type="http://schemas.openxmlformats.org/officeDocument/2006/relationships/image" Target="../media/image8.png" /></Relationships>
</file>

<file path=ppt/slides/_rels/slide3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108062105135006044"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矩形 15"/>
          <p:cNvSpPr/>
          <p:nvPr/>
        </p:nvSpPr>
        <p:spPr>
          <a:xfrm>
            <a:off x="0" y="979078"/>
            <a:ext cx="12188389" cy="3747301"/>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srgbClr val="4F5B6B"/>
              </a:solidFill>
            </a:endParaRPr>
          </a:p>
        </p:txBody>
      </p:sp>
      <p:sp>
        <p:nvSpPr>
          <p:cNvPr id="12" name="矩形 11"/>
          <p:cNvSpPr/>
          <p:nvPr/>
        </p:nvSpPr>
        <p:spPr>
          <a:xfrm>
            <a:off x="1324084" y="-14224"/>
            <a:ext cx="1296144" cy="1355786"/>
          </a:xfrm>
          <a:prstGeom prst="rect">
            <a:avLst/>
          </a:prstGeom>
          <a:solidFill>
            <a:srgbClr val="C00000"/>
          </a:solidFill>
          <a:ln>
            <a:noFill/>
          </a:ln>
        </p:spPr>
        <p:style>
          <a:lnRef idx="2">
            <a:schemeClr val="accent2">
              <a:shade val="50000"/>
            </a:schemeClr>
          </a:lnRef>
          <a:fillRef idx="1">
            <a:schemeClr val="accent2"/>
          </a:fillRef>
          <a:effectRef idx="0">
            <a:schemeClr val="accent2"/>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9" name="文本框 8"/>
          <p:cNvSpPr txBox="1"/>
          <p:nvPr/>
        </p:nvSpPr>
        <p:spPr>
          <a:xfrm>
            <a:off x="1198308" y="787470"/>
            <a:ext cx="1530762" cy="461665"/>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mtClean="0">
                <a:solidFill>
                  <a:prstClr val="white"/>
                </a:solidFill>
              </a:rPr>
              <a:t>第二章</a:t>
            </a:r>
            <a:endParaRPr lang="en-US" altLang="zh-CN" smtClean="0">
              <a:solidFill>
                <a:prstClr val="white"/>
              </a:solidFill>
            </a:endParaRPr>
          </a:p>
        </p:txBody>
      </p:sp>
      <p:sp>
        <p:nvSpPr>
          <p:cNvPr id="13" name="文本框 12"/>
          <p:cNvSpPr txBox="1"/>
          <p:nvPr/>
        </p:nvSpPr>
        <p:spPr>
          <a:xfrm>
            <a:off x="1138353" y="1884354"/>
            <a:ext cx="4956853" cy="1107996"/>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6600" smtClean="0">
                <a:solidFill>
                  <a:srgbClr val="EEECE1"/>
                </a:solidFill>
              </a:rPr>
              <a:t>DISIJIE</a:t>
            </a:r>
            <a:endParaRPr lang="zh-CN" altLang="en-US" sz="6600">
              <a:solidFill>
                <a:srgbClr val="EEECE1"/>
              </a:solidFill>
            </a:endParaRPr>
          </a:p>
        </p:txBody>
      </p:sp>
      <p:sp>
        <p:nvSpPr>
          <p:cNvPr id="14" name="文本框 13"/>
          <p:cNvSpPr txBox="1"/>
          <p:nvPr/>
        </p:nvSpPr>
        <p:spPr>
          <a:xfrm>
            <a:off x="1126654" y="3425578"/>
            <a:ext cx="5400600" cy="307777"/>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914286">
              <a:spcBef>
                <a:spcPct val="0"/>
              </a:spcBef>
            </a:pPr>
            <a:r>
              <a:rPr lang="zh-CN" altLang="zh-CN" sz="1400" b="1">
                <a:solidFill>
                  <a:prstClr val="white">
                    <a:lumMod val="75000"/>
                  </a:prstClr>
                </a:solidFill>
                <a:latin typeface="微软雅黑" pitchFamily="34" charset="-122"/>
                <a:ea typeface="微软雅黑" pitchFamily="34" charset="-122"/>
              </a:rPr>
              <a:t>合成氨条件的理论选择</a:t>
            </a:r>
            <a:r>
              <a:rPr lang="en-US" altLang="zh-CN" sz="1400" b="1">
                <a:solidFill>
                  <a:prstClr val="white">
                    <a:lumMod val="75000"/>
                  </a:prstClr>
                </a:solidFill>
                <a:latin typeface="微软雅黑" pitchFamily="34" charset="-122"/>
                <a:ea typeface="微软雅黑" pitchFamily="34" charset="-122"/>
              </a:rPr>
              <a:t>  /  </a:t>
            </a:r>
            <a:r>
              <a:rPr lang="zh-CN" altLang="zh-CN" sz="1400" b="1">
                <a:solidFill>
                  <a:prstClr val="white">
                    <a:lumMod val="75000"/>
                  </a:prstClr>
                </a:solidFill>
                <a:latin typeface="微软雅黑" pitchFamily="34" charset="-122"/>
                <a:ea typeface="微软雅黑" pitchFamily="34" charset="-122"/>
              </a:rPr>
              <a:t>工业合成氨的适宜条件</a:t>
            </a:r>
            <a:r>
              <a:rPr lang="en-US" altLang="zh-CN" sz="1400" b="1">
                <a:solidFill>
                  <a:prstClr val="white">
                    <a:lumMod val="75000"/>
                  </a:prstClr>
                </a:solidFill>
                <a:latin typeface="微软雅黑" pitchFamily="34" charset="-122"/>
                <a:ea typeface="微软雅黑" pitchFamily="34" charset="-122"/>
              </a:rPr>
              <a:t>  /  </a:t>
            </a:r>
            <a:r>
              <a:rPr lang="zh-CN" altLang="en-US" sz="1400" b="1">
                <a:solidFill>
                  <a:prstClr val="white">
                    <a:lumMod val="75000"/>
                  </a:prstClr>
                </a:solidFill>
                <a:latin typeface="微软雅黑" pitchFamily="34" charset="-122"/>
                <a:ea typeface="微软雅黑" pitchFamily="34" charset="-122"/>
              </a:rPr>
              <a:t>课时对点练</a:t>
            </a:r>
          </a:p>
        </p:txBody>
      </p:sp>
      <p:sp>
        <p:nvSpPr>
          <p:cNvPr id="15" name="标题 24">
            <a:extLst>
              <a:ext uri="{FF2B5EF4-FFF2-40B4-BE49-F238E27FC236}">
                <a16:creationId xmlns:a16="http://schemas.microsoft.com/office/drawing/2014/main" xmlns="" id="{E9AFFBA8-8A6F-B141-88C0-14A3F8E3BC74}"/>
              </a:ext>
            </a:extLst>
          </p:cNvPr>
          <p:cNvSpPr txBox="1"/>
          <p:nvPr/>
        </p:nvSpPr>
        <p:spPr>
          <a:xfrm>
            <a:off x="1000744" y="2493690"/>
            <a:ext cx="5616624" cy="919238"/>
          </a:xfrm>
          <a:prstGeom prst="rect">
            <a:avLst/>
          </a:prstGeom>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44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lnSpc>
                <a:spcPct val="100000"/>
              </a:lnSpc>
              <a:defRPr/>
            </a:pPr>
            <a:r>
              <a:rPr lang="zh-CN" altLang="zh-CN" sz="6000" b="1">
                <a:solidFill>
                  <a:prstClr val="black"/>
                </a:solidFill>
                <a:latin typeface="Arial"/>
              </a:rPr>
              <a:t>化学反应的调控</a:t>
            </a:r>
            <a:endParaRPr lang="zh-CN" altLang="en-US" sz="6000" b="1">
              <a:solidFill>
                <a:prstClr val="black"/>
              </a:solidFill>
              <a:latin typeface="Arial"/>
            </a:endParaRPr>
          </a:p>
        </p:txBody>
      </p:sp>
      <p:sp>
        <p:nvSpPr>
          <p:cNvPr id="10" name="文本框 9"/>
          <p:cNvSpPr txBox="1"/>
          <p:nvPr/>
        </p:nvSpPr>
        <p:spPr>
          <a:xfrm>
            <a:off x="3979327" y="2032025"/>
            <a:ext cx="1530762" cy="461665"/>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zh-CN" smtClean="0">
                <a:solidFill>
                  <a:srgbClr val="EEECE1"/>
                </a:solidFill>
              </a:rPr>
              <a:t>第</a:t>
            </a:r>
            <a:r>
              <a:rPr lang="zh-CN" altLang="en-US" smtClean="0">
                <a:solidFill>
                  <a:srgbClr val="EEECE1"/>
                </a:solidFill>
              </a:rPr>
              <a:t>四节</a:t>
            </a:r>
            <a:endParaRPr lang="zh-CN" altLang="en-US">
              <a:solidFill>
                <a:srgbClr val="EEECE1"/>
              </a:solidFill>
            </a:endParaRPr>
          </a:p>
        </p:txBody>
      </p:sp>
    </p:spTree>
    <p:extLst>
      <p:ext uri="{BB962C8B-B14F-4D97-AF65-F5344CB8AC3E}">
        <p14:creationId xmlns:p14="http://schemas.microsoft.com/office/powerpoint/2010/main" val="3045733535"/>
      </p:ext>
    </p:extLst>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8" name="矩形 17"/>
          <p:cNvSpPr/>
          <p:nvPr/>
        </p:nvSpPr>
        <p:spPr>
          <a:xfrm>
            <a:off x="-8467" y="1341562"/>
            <a:ext cx="12198880" cy="4104456"/>
          </a:xfrm>
          <a:prstGeom prst="rect">
            <a:avLst/>
          </a:prstGeom>
          <a:solidFill>
            <a:schemeClr val="bg1">
              <a:lumMod val="95000"/>
            </a:schemeClr>
          </a:solidFill>
          <a:ln w="1270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802138" y="0"/>
            <a:ext cx="1340962" cy="1701602"/>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2" name="TextBox 8"/>
          <p:cNvSpPr txBox="1"/>
          <p:nvPr/>
        </p:nvSpPr>
        <p:spPr>
          <a:xfrm>
            <a:off x="666456" y="607771"/>
            <a:ext cx="1612325" cy="733791"/>
          </a:xfrm>
          <a:prstGeom prst="rect">
            <a:avLst/>
          </a:prstGeom>
          <a:noFill/>
        </p:spPr>
        <p:txBody>
          <a:bodyPr wrap="square" lIns="0" tIns="0" rIns="0" bIns="0" rtlCol="0" anchor="ct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ts val="3000"/>
              </a:lnSpc>
            </a:pPr>
            <a:r>
              <a:rPr lang="zh-CN" altLang="zh-CN" sz="2000">
                <a:solidFill>
                  <a:prstClr val="white"/>
                </a:solidFill>
                <a:ea typeface="微软雅黑" pitchFamily="34" charset="-122"/>
              </a:rPr>
              <a:t>核心</a:t>
            </a:r>
            <a:r>
              <a:rPr lang="zh-CN" altLang="zh-CN" sz="2000" smtClean="0">
                <a:solidFill>
                  <a:prstClr val="white"/>
                </a:solidFill>
                <a:ea typeface="微软雅黑" pitchFamily="34" charset="-122"/>
              </a:rPr>
              <a:t>素养</a:t>
            </a:r>
            <a:r>
              <a:rPr lang="en-US" altLang="zh-CN" sz="2000" smtClean="0">
                <a:solidFill>
                  <a:prstClr val="white"/>
                </a:solidFill>
                <a:ea typeface="微软雅黑" pitchFamily="34" charset="-122"/>
              </a:rPr>
              <a:t>   </a:t>
            </a:r>
          </a:p>
          <a:p>
            <a:pPr algn="ctr">
              <a:lnSpc>
                <a:spcPts val="3000"/>
              </a:lnSpc>
            </a:pPr>
            <a:r>
              <a:rPr lang="zh-CN" altLang="zh-CN" sz="2000" smtClean="0">
                <a:solidFill>
                  <a:prstClr val="white"/>
                </a:solidFill>
                <a:ea typeface="微软雅黑" pitchFamily="34" charset="-122"/>
              </a:rPr>
              <a:t>发展</a:t>
            </a:r>
            <a:r>
              <a:rPr lang="zh-CN" altLang="zh-CN" sz="2000">
                <a:solidFill>
                  <a:prstClr val="white"/>
                </a:solidFill>
                <a:ea typeface="微软雅黑" pitchFamily="34" charset="-122"/>
              </a:rPr>
              <a:t>目标</a:t>
            </a:r>
            <a:endParaRPr lang="zh-CN" altLang="en-US" sz="2000">
              <a:solidFill>
                <a:prstClr val="white"/>
              </a:solidFill>
              <a:ea typeface="微软雅黑" pitchFamily="34" charset="-122"/>
              <a:sym typeface="Arial" pitchFamily="34" charset="0"/>
            </a:endParaRPr>
          </a:p>
        </p:txBody>
      </p:sp>
      <p:sp>
        <p:nvSpPr>
          <p:cNvPr id="11" name="矩形 10"/>
          <p:cNvSpPr/>
          <p:nvPr/>
        </p:nvSpPr>
        <p:spPr>
          <a:xfrm>
            <a:off x="762732" y="1860665"/>
            <a:ext cx="5117294" cy="2649249"/>
          </a:xfrm>
          <a:prstGeom prst="rect">
            <a:avLst/>
          </a:prstGeom>
          <a:noFill/>
          <a:ln w="12700">
            <a:solidFill>
              <a:schemeClr val="bg1">
                <a:lumMod val="7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4" name="矩形 13"/>
          <p:cNvSpPr/>
          <p:nvPr/>
        </p:nvSpPr>
        <p:spPr>
          <a:xfrm>
            <a:off x="910316" y="2098155"/>
            <a:ext cx="4854397" cy="2069093"/>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200" kern="100">
                <a:latin typeface="Times New Roman" pitchFamily="18" charset="0"/>
                <a:ea typeface="方正中等线简体" panose="03000509000000000000" pitchFamily="65" charset="-122"/>
              </a:rPr>
              <a:t>1.</a:t>
            </a:r>
            <a:r>
              <a:rPr lang="zh-CN" altLang="zh-CN" sz="2200" kern="100">
                <a:latin typeface="Times New Roman" pitchFamily="18" charset="0"/>
                <a:ea typeface="方正中等线简体" panose="03000509000000000000" pitchFamily="65" charset="-122"/>
                <a:cs typeface="Times New Roman" panose="02020603050405020304" pitchFamily="18" charset="0"/>
              </a:rPr>
              <a:t>通过工业合成氨适宜条件的选择与优化，认识化学反应速率和化学平衡的综合调控在生产、生活和科学研究中的重要作用。</a:t>
            </a:r>
            <a:endParaRPr lang="en-US" altLang="zh-CN" sz="2200" kern="100">
              <a:latin typeface="Times New Roman" pitchFamily="18" charset="0"/>
              <a:ea typeface="方正中等线简体" panose="03000509000000000000" pitchFamily="65" charset="-122"/>
              <a:cs typeface="Times New Roman" panose="02020603050405020304" pitchFamily="18" charset="0"/>
            </a:endParaRPr>
          </a:p>
        </p:txBody>
      </p:sp>
      <p:sp>
        <p:nvSpPr>
          <p:cNvPr id="19" name="矩形 18"/>
          <p:cNvSpPr/>
          <p:nvPr/>
        </p:nvSpPr>
        <p:spPr>
          <a:xfrm>
            <a:off x="5880026" y="1860665"/>
            <a:ext cx="5471341" cy="2649249"/>
          </a:xfrm>
          <a:prstGeom prst="rect">
            <a:avLst/>
          </a:prstGeom>
          <a:no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0" name="矩形 19"/>
          <p:cNvSpPr/>
          <p:nvPr/>
        </p:nvSpPr>
        <p:spPr>
          <a:xfrm>
            <a:off x="6046514" y="2098155"/>
            <a:ext cx="5023054" cy="156126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pPr>
            <a:r>
              <a:rPr lang="en-US" altLang="zh-CN" sz="2200" kern="100">
                <a:latin typeface="Times New Roman" pitchFamily="18" charset="0"/>
                <a:ea typeface="方正中等线简体" panose="03000509000000000000" pitchFamily="65" charset="-122"/>
              </a:rPr>
              <a:t>2.</a:t>
            </a:r>
            <a:r>
              <a:rPr lang="zh-CN" altLang="zh-CN" sz="2200" kern="100">
                <a:latin typeface="Times New Roman" pitchFamily="18" charset="0"/>
                <a:ea typeface="方正中等线简体" panose="03000509000000000000" pitchFamily="65" charset="-122"/>
                <a:cs typeface="Times New Roman" panose="02020603050405020304" pitchFamily="18" charset="0"/>
              </a:rPr>
              <a:t>在合成氨适宜条件的讨论中，形成多角度分析化学反应和化工生产条件的思路，体会化学反应原理的应用价值。</a:t>
            </a:r>
            <a:endParaRPr lang="en-US" altLang="zh-CN" sz="2200" kern="100">
              <a:latin typeface="Times New Roman" pitchFamily="18" charset="0"/>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448784521"/>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36" name="矩形 35"/>
          <p:cNvSpPr/>
          <p:nvPr/>
        </p:nvSpPr>
        <p:spPr>
          <a:xfrm>
            <a:off x="0" y="1886972"/>
            <a:ext cx="12190413" cy="2926502"/>
          </a:xfrm>
          <a:prstGeom prst="rect">
            <a:avLst/>
          </a:prstGeom>
          <a:solidFill>
            <a:schemeClr val="bg1">
              <a:lumMod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0" name="矩形 9"/>
          <p:cNvSpPr/>
          <p:nvPr/>
        </p:nvSpPr>
        <p:spPr>
          <a:xfrm>
            <a:off x="802137" y="0"/>
            <a:ext cx="1340963" cy="4813474"/>
          </a:xfrm>
          <a:prstGeom prst="rect">
            <a:avLst/>
          </a:prstGeom>
          <a:solidFill>
            <a:srgbClr val="C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1" name="TextBox 8"/>
          <p:cNvSpPr txBox="1"/>
          <p:nvPr/>
        </p:nvSpPr>
        <p:spPr>
          <a:xfrm>
            <a:off x="666456" y="801189"/>
            <a:ext cx="1612325" cy="346954"/>
          </a:xfrm>
          <a:prstGeom prst="rect">
            <a:avLst/>
          </a:prstGeom>
          <a:noFill/>
        </p:spPr>
        <p:txBody>
          <a:bodyPr wrap="square" lIns="0" tIns="0" rIns="0" bIns="0" rtlCol="0" anchor="ct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ts val="3000"/>
              </a:lnSpc>
            </a:pPr>
            <a:r>
              <a:rPr lang="zh-CN" altLang="en-US" sz="2000" smtClean="0">
                <a:solidFill>
                  <a:prstClr val="white"/>
                </a:solidFill>
                <a:ea typeface="微软雅黑" pitchFamily="34" charset="-122"/>
                <a:sym typeface="Arial" pitchFamily="34" charset="0"/>
              </a:rPr>
              <a:t>内容索引</a:t>
            </a:r>
            <a:endParaRPr lang="zh-CN" altLang="en-US" sz="2000">
              <a:solidFill>
                <a:prstClr val="white"/>
              </a:solidFill>
              <a:ea typeface="微软雅黑" pitchFamily="34" charset="-122"/>
              <a:sym typeface="Arial" pitchFamily="34" charset="0"/>
            </a:endParaRPr>
          </a:p>
        </p:txBody>
      </p:sp>
      <p:cxnSp>
        <p:nvCxnSpPr>
          <p:cNvPr id="7" name="直接连接符 6"/>
          <p:cNvCxnSpPr/>
          <p:nvPr/>
        </p:nvCxnSpPr>
        <p:spPr>
          <a:xfrm flipH="1">
            <a:off x="1486694" y="1388169"/>
            <a:ext cx="0" cy="2892382"/>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16" name="直接连接符 15"/>
          <p:cNvCxnSpPr/>
          <p:nvPr/>
        </p:nvCxnSpPr>
        <p:spPr>
          <a:xfrm>
            <a:off x="1486694" y="2478638"/>
            <a:ext cx="271083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3" name="直接连接符 22"/>
          <p:cNvCxnSpPr/>
          <p:nvPr/>
        </p:nvCxnSpPr>
        <p:spPr>
          <a:xfrm>
            <a:off x="1486694" y="3357786"/>
            <a:ext cx="271083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cxnSp>
        <p:nvCxnSpPr>
          <p:cNvPr id="24" name="直接连接符 23"/>
          <p:cNvCxnSpPr/>
          <p:nvPr/>
        </p:nvCxnSpPr>
        <p:spPr>
          <a:xfrm>
            <a:off x="1495724" y="4271925"/>
            <a:ext cx="2710830" cy="0"/>
          </a:xfrm>
          <a:prstGeom prst="line">
            <a:avLst/>
          </a:prstGeom>
          <a:ln w="12700">
            <a:solidFill>
              <a:schemeClr val="bg1">
                <a:lumMod val="65000"/>
              </a:schemeClr>
            </a:solidFill>
          </a:ln>
        </p:spPr>
        <p:style>
          <a:lnRef idx="1">
            <a:schemeClr val="accent1"/>
          </a:lnRef>
          <a:fillRef idx="0">
            <a:schemeClr val="accent1"/>
          </a:fillRef>
          <a:effectRef idx="0">
            <a:schemeClr val="accent1"/>
          </a:effectRef>
          <a:fontRef idx="minor">
            <a:schemeClr val="tx1"/>
          </a:fontRef>
        </p:style>
      </p:cxnSp>
      <p:sp>
        <p:nvSpPr>
          <p:cNvPr id="38" name="圆角矩形 37"/>
          <p:cNvSpPr/>
          <p:nvPr/>
        </p:nvSpPr>
        <p:spPr>
          <a:xfrm flipV="1">
            <a:off x="2143100" y="3851545"/>
            <a:ext cx="10047313" cy="96193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37" name="圆角矩形 36"/>
          <p:cNvSpPr/>
          <p:nvPr/>
        </p:nvSpPr>
        <p:spPr>
          <a:xfrm flipV="1">
            <a:off x="2143100" y="1886972"/>
            <a:ext cx="10048900" cy="96193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5" name="圆角矩形 14"/>
          <p:cNvSpPr/>
          <p:nvPr/>
        </p:nvSpPr>
        <p:spPr>
          <a:xfrm flipV="1">
            <a:off x="2143100" y="2866044"/>
            <a:ext cx="10047313" cy="961930"/>
          </a:xfrm>
          <a:prstGeom prst="round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7"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a:extLst>
              <a:ext uri="{FF2B5EF4-FFF2-40B4-BE49-F238E27FC236}">
                <a16:creationId xmlns="" xmlns:a16="http://schemas.microsoft.com/office/drawing/2014/main" id="{B87D01D3-242C-304D-9598-F167EE34C8F3}"/>
              </a:ext>
            </a:extLst>
          </p:cNvPr>
          <p:cNvSpPr txBox="1">
            <a:spLocks noChangeArrowheads="1"/>
          </p:cNvSpPr>
          <p:nvPr>
            <p:custDataLst>
              <p:tags r:id="rId3"/>
            </p:custDataLst>
          </p:nvPr>
        </p:nvSpPr>
        <p:spPr bwMode="auto">
          <a:xfrm>
            <a:off x="2605088" y="2268041"/>
            <a:ext cx="6946502"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just" defTabSz="12185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1218565" rtl="0" eaLnBrk="1" latinLnBrk="0" hangingPunct="1">
              <a:lnSpc>
                <a:spcPct val="90000"/>
              </a:lnSpc>
              <a:spcBef>
                <a:spcPts val="375"/>
              </a:spcBef>
              <a:buFont typeface="Arial" pitchFamily="34" charset="0"/>
              <a:buChar char="•"/>
              <a:defRPr sz="2400" kern="1200">
                <a:solidFill>
                  <a:schemeClr val="tx1"/>
                </a:solidFill>
                <a:latin typeface="Calibri" pitchFamily="34" charset="0"/>
                <a:ea typeface="宋体" pitchFamily="2" charset="-122"/>
                <a:cs typeface="+mn-cs"/>
              </a:defRPr>
            </a:lvl2pPr>
            <a:lvl3pPr marL="1143000" indent="-228600" algn="l" defTabSz="1218565" rtl="0" eaLnBrk="1" latinLnBrk="0" hangingPunct="1">
              <a:lnSpc>
                <a:spcPct val="90000"/>
              </a:lnSpc>
              <a:spcBef>
                <a:spcPts val="375"/>
              </a:spcBef>
              <a:buFont typeface="Arial" pitchFamily="34" charset="0"/>
              <a:buChar char="•"/>
              <a:defRPr sz="1500" kern="1200">
                <a:solidFill>
                  <a:schemeClr val="tx1"/>
                </a:solidFill>
                <a:latin typeface="Calibri" pitchFamily="34" charset="0"/>
                <a:ea typeface="宋体" pitchFamily="2" charset="-122"/>
                <a:cs typeface="+mn-cs"/>
              </a:defRPr>
            </a:lvl3pPr>
            <a:lvl4pPr marL="16002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4pPr>
            <a:lvl5pPr marL="20574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5pPr>
            <a:lvl6pPr marL="25146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6pPr>
            <a:lvl7pPr marL="29718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7pPr>
            <a:lvl8pPr marL="34290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8pPr>
            <a:lvl9pPr marL="38862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9pPr>
          </a:lstStyle>
          <a:p>
            <a:pPr algn="l" defTabSz="914377">
              <a:lnSpc>
                <a:spcPct val="100000"/>
              </a:lnSpc>
              <a:spcBef>
                <a:spcPct val="0"/>
              </a:spcBef>
            </a:pPr>
            <a:r>
              <a:rPr lang="zh-CN" altLang="zh-CN" sz="2800">
                <a:solidFill>
                  <a:srgbClr val="1F497D">
                    <a:lumMod val="75000"/>
                  </a:srgbClr>
                </a:solidFill>
                <a:latin typeface="微软雅黑" pitchFamily="34" charset="-122"/>
                <a:ea typeface="微软雅黑" pitchFamily="34" charset="-122"/>
              </a:rPr>
              <a:t>一、合成氨条件的理论选择</a:t>
            </a:r>
          </a:p>
        </p:txBody>
      </p:sp>
      <p:sp>
        <p:nvSpPr>
          <p:cNvPr id="28"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a:extLst>
              <a:ext uri="{FF2B5EF4-FFF2-40B4-BE49-F238E27FC236}">
                <a16:creationId xmlns="" xmlns:a16="http://schemas.microsoft.com/office/drawing/2014/main" id="{B87D01D3-242C-304D-9598-F167EE34C8F3}"/>
              </a:ext>
            </a:extLst>
          </p:cNvPr>
          <p:cNvSpPr txBox="1">
            <a:spLocks noChangeArrowheads="1"/>
          </p:cNvSpPr>
          <p:nvPr>
            <p:custDataLst>
              <p:tags r:id="rId4"/>
            </p:custDataLst>
          </p:nvPr>
        </p:nvSpPr>
        <p:spPr bwMode="auto">
          <a:xfrm>
            <a:off x="2605088" y="3141762"/>
            <a:ext cx="7882606"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just" defTabSz="12185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1218565" rtl="0" eaLnBrk="1" latinLnBrk="0" hangingPunct="1">
              <a:lnSpc>
                <a:spcPct val="90000"/>
              </a:lnSpc>
              <a:spcBef>
                <a:spcPts val="375"/>
              </a:spcBef>
              <a:buFont typeface="Arial" pitchFamily="34" charset="0"/>
              <a:buChar char="•"/>
              <a:defRPr sz="2400" kern="1200">
                <a:solidFill>
                  <a:schemeClr val="tx1"/>
                </a:solidFill>
                <a:latin typeface="Calibri" pitchFamily="34" charset="0"/>
                <a:ea typeface="宋体" pitchFamily="2" charset="-122"/>
                <a:cs typeface="+mn-cs"/>
              </a:defRPr>
            </a:lvl2pPr>
            <a:lvl3pPr marL="1143000" indent="-228600" algn="l" defTabSz="1218565" rtl="0" eaLnBrk="1" latinLnBrk="0" hangingPunct="1">
              <a:lnSpc>
                <a:spcPct val="90000"/>
              </a:lnSpc>
              <a:spcBef>
                <a:spcPts val="375"/>
              </a:spcBef>
              <a:buFont typeface="Arial" pitchFamily="34" charset="0"/>
              <a:buChar char="•"/>
              <a:defRPr sz="1500" kern="1200">
                <a:solidFill>
                  <a:schemeClr val="tx1"/>
                </a:solidFill>
                <a:latin typeface="Calibri" pitchFamily="34" charset="0"/>
                <a:ea typeface="宋体" pitchFamily="2" charset="-122"/>
                <a:cs typeface="+mn-cs"/>
              </a:defRPr>
            </a:lvl3pPr>
            <a:lvl4pPr marL="16002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4pPr>
            <a:lvl5pPr marL="20574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5pPr>
            <a:lvl6pPr marL="25146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6pPr>
            <a:lvl7pPr marL="29718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7pPr>
            <a:lvl8pPr marL="34290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8pPr>
            <a:lvl9pPr marL="38862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9pPr>
          </a:lstStyle>
          <a:p>
            <a:pPr algn="l" defTabSz="914377">
              <a:lnSpc>
                <a:spcPct val="100000"/>
              </a:lnSpc>
              <a:spcBef>
                <a:spcPct val="0"/>
              </a:spcBef>
            </a:pPr>
            <a:r>
              <a:rPr lang="zh-CN" altLang="zh-CN" sz="2800">
                <a:solidFill>
                  <a:srgbClr val="1F497D">
                    <a:lumMod val="75000"/>
                  </a:srgbClr>
                </a:solidFill>
                <a:latin typeface="微软雅黑" pitchFamily="34" charset="-122"/>
                <a:ea typeface="微软雅黑" pitchFamily="34" charset="-122"/>
              </a:rPr>
              <a:t>二、工业合成氨的适宜条件</a:t>
            </a:r>
          </a:p>
        </p:txBody>
      </p:sp>
      <p:sp>
        <p:nvSpPr>
          <p:cNvPr id="18" name="MH_SubTitle_1" descr="e7d195523061f1c0c7fdb8e83abb5dcf03375f2c8b662a4106267E0752567F7A4243849C9E2D773FC6511ADD776D3461389E8BB5BAFBB3C937DB9AB1E09A294486DA4CCF35679A92315A5BDF0C7F02D8DB0983A561B9AD4F9360F817F987ED6312BA78B3C26FE59D74499348EFC01217C87131E0D883B4A0A28311D4F4EF0E5123EE3175F2E8EA19">
            <a:extLst>
              <a:ext uri="{FF2B5EF4-FFF2-40B4-BE49-F238E27FC236}">
                <a16:creationId xmlns="" xmlns:a16="http://schemas.microsoft.com/office/drawing/2014/main" id="{B87D01D3-242C-304D-9598-F167EE34C8F3}"/>
              </a:ext>
            </a:extLst>
          </p:cNvPr>
          <p:cNvSpPr txBox="1">
            <a:spLocks noChangeArrowheads="1"/>
          </p:cNvSpPr>
          <p:nvPr>
            <p:custDataLst>
              <p:tags r:id="rId5"/>
            </p:custDataLst>
          </p:nvPr>
        </p:nvSpPr>
        <p:spPr bwMode="auto">
          <a:xfrm>
            <a:off x="2605088" y="4057358"/>
            <a:ext cx="4536000" cy="43200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nchor="ctr"/>
          <a:lstStyle>
            <a:defPPr>
              <a:defRPr lang="zh-CN"/>
            </a:defPPr>
            <a:lvl1pPr marL="0" algn="just" defTabSz="1218565" rtl="0" eaLnBrk="1" latinLnBrk="0" hangingPunct="1">
              <a:lnSpc>
                <a:spcPct val="90000"/>
              </a:lnSpc>
              <a:spcBef>
                <a:spcPts val="750"/>
              </a:spcBef>
              <a:buFont typeface="Arial" pitchFamily="34" charset="0"/>
              <a:buNone/>
              <a:defRPr sz="3200" kern="1200">
                <a:solidFill>
                  <a:srgbClr val="161B1F"/>
                </a:solidFill>
                <a:latin typeface="明黑" panose="020b0300000000000000" pitchFamily="34" charset="-122"/>
                <a:ea typeface="明黑" panose="020b0300000000000000" pitchFamily="34" charset="-122"/>
                <a:cs typeface="+mn-cs"/>
              </a:defRPr>
            </a:lvl1pPr>
            <a:lvl2pPr marL="742950" indent="-285750" algn="l" defTabSz="1218565" rtl="0" eaLnBrk="1" latinLnBrk="0" hangingPunct="1">
              <a:lnSpc>
                <a:spcPct val="90000"/>
              </a:lnSpc>
              <a:spcBef>
                <a:spcPts val="375"/>
              </a:spcBef>
              <a:buFont typeface="Arial" pitchFamily="34" charset="0"/>
              <a:buChar char="•"/>
              <a:defRPr sz="2400" kern="1200">
                <a:solidFill>
                  <a:schemeClr val="tx1"/>
                </a:solidFill>
                <a:latin typeface="Calibri" pitchFamily="34" charset="0"/>
                <a:ea typeface="宋体" pitchFamily="2" charset="-122"/>
                <a:cs typeface="+mn-cs"/>
              </a:defRPr>
            </a:lvl2pPr>
            <a:lvl3pPr marL="1143000" indent="-228600" algn="l" defTabSz="1218565" rtl="0" eaLnBrk="1" latinLnBrk="0" hangingPunct="1">
              <a:lnSpc>
                <a:spcPct val="90000"/>
              </a:lnSpc>
              <a:spcBef>
                <a:spcPts val="375"/>
              </a:spcBef>
              <a:buFont typeface="Arial" pitchFamily="34" charset="0"/>
              <a:buChar char="•"/>
              <a:defRPr sz="1500" kern="1200">
                <a:solidFill>
                  <a:schemeClr val="tx1"/>
                </a:solidFill>
                <a:latin typeface="Calibri" pitchFamily="34" charset="0"/>
                <a:ea typeface="宋体" pitchFamily="2" charset="-122"/>
                <a:cs typeface="+mn-cs"/>
              </a:defRPr>
            </a:lvl3pPr>
            <a:lvl4pPr marL="16002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4pPr>
            <a:lvl5pPr marL="2057400" indent="-228600" algn="l" defTabSz="1218565" rtl="0" eaLnBrk="1" latinLnBrk="0" hangingPunct="1">
              <a:lnSpc>
                <a:spcPct val="90000"/>
              </a:lnSpc>
              <a:spcBef>
                <a:spcPts val="375"/>
              </a:spcBef>
              <a:buFont typeface="Arial" pitchFamily="34" charset="0"/>
              <a:buChar char="•"/>
              <a:defRPr sz="1300" kern="1200">
                <a:solidFill>
                  <a:schemeClr val="tx1"/>
                </a:solidFill>
                <a:latin typeface="Calibri" pitchFamily="34" charset="0"/>
                <a:ea typeface="宋体" pitchFamily="2" charset="-122"/>
                <a:cs typeface="+mn-cs"/>
              </a:defRPr>
            </a:lvl5pPr>
            <a:lvl6pPr marL="25146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6pPr>
            <a:lvl7pPr marL="29718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7pPr>
            <a:lvl8pPr marL="34290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8pPr>
            <a:lvl9pPr marL="3886200" indent="-228600" algn="l" defTabSz="1218565" rtl="0" eaLnBrk="0" fontAlgn="base" latinLnBrk="0" hangingPunct="0">
              <a:lnSpc>
                <a:spcPct val="90000"/>
              </a:lnSpc>
              <a:spcBef>
                <a:spcPts val="375"/>
              </a:spcBef>
              <a:spcAft>
                <a:spcPct val="0"/>
              </a:spcAft>
              <a:buFont typeface="Arial" pitchFamily="34" charset="0"/>
              <a:buChar char="•"/>
              <a:defRPr sz="1300" kern="1200">
                <a:solidFill>
                  <a:schemeClr val="tx1"/>
                </a:solidFill>
                <a:latin typeface="Calibri" pitchFamily="34" charset="0"/>
                <a:ea typeface="宋体" pitchFamily="2" charset="-122"/>
                <a:cs typeface="+mn-cs"/>
              </a:defRPr>
            </a:lvl9pPr>
          </a:lstStyle>
          <a:p>
            <a:pPr algn="l" defTabSz="914377">
              <a:lnSpc>
                <a:spcPct val="100000"/>
              </a:lnSpc>
              <a:spcBef>
                <a:spcPct val="0"/>
              </a:spcBef>
            </a:pPr>
            <a:r>
              <a:rPr lang="zh-CN" altLang="en-US" sz="2800" smtClean="0">
                <a:solidFill>
                  <a:srgbClr val="1F497D">
                    <a:lumMod val="75000"/>
                  </a:srgbClr>
                </a:solidFill>
                <a:latin typeface="微软雅黑" pitchFamily="34" charset="-122"/>
                <a:ea typeface="微软雅黑" pitchFamily="34" charset="-122"/>
              </a:rPr>
              <a:t>课时对点练</a:t>
            </a:r>
            <a:endParaRPr lang="zh-CN" altLang="zh-CN" sz="2800">
              <a:solidFill>
                <a:srgbClr val="1F497D">
                  <a:lumMod val="75000"/>
                </a:srgbClr>
              </a:solidFill>
              <a:latin typeface="微软雅黑" pitchFamily="34" charset="-122"/>
              <a:ea typeface="微软雅黑" pitchFamily="34" charset="-122"/>
            </a:endParaRPr>
          </a:p>
        </p:txBody>
      </p:sp>
    </p:spTree>
    <p:extLst>
      <p:ext uri="{BB962C8B-B14F-4D97-AF65-F5344CB8AC3E}">
        <p14:creationId xmlns:p14="http://schemas.microsoft.com/office/powerpoint/2010/main" val="2119628160"/>
      </p:ext>
    </p:extLst>
  </p:cSld>
  <p:clrMapOvr>
    <a:masterClrMapping/>
  </p:clrMapOvr>
  <mc:AlternateContent>
    <mc:Choice xmlns:p14="http://schemas.microsoft.com/office/powerpoint/2010/main" Requires="p14">
      <p:transition p14:dur="0"/>
    </mc:Choice>
    <mc:Fallback>
      <p:transition/>
    </mc:Fallback>
  </mc:AlternateContent>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12" name="图片 11"/>
          <p:cNvPicPr preferRelativeResize="0"/>
          <p:nvPr/>
        </p:nvPicPr>
        <p:blipFill>
          <a:blip r:embed="rId2">
            <a:extLst>
              <a:ext uri="{28A0092B-C50C-407E-A947-70E740481C1C}">
                <a14:useLocalDpi xmlns:a14="http://schemas.microsoft.com/office/drawing/2010/main" val="0"/>
              </a:ext>
            </a:extLst>
          </a:blip>
          <a:stretch>
            <a:fillRect/>
          </a:stretch>
        </p:blipFill>
        <p:spPr>
          <a:xfrm>
            <a:off x="1487" y="0"/>
            <a:ext cx="12189027" cy="6858000"/>
          </a:xfrm>
          <a:prstGeom prst="rect">
            <a:avLst/>
          </a:prstGeom>
        </p:spPr>
      </p:pic>
      <p:sp>
        <p:nvSpPr>
          <p:cNvPr id="19" name="矩形 18"/>
          <p:cNvSpPr/>
          <p:nvPr/>
        </p:nvSpPr>
        <p:spPr>
          <a:xfrm>
            <a:off x="0" y="1773610"/>
            <a:ext cx="12190413" cy="2533499"/>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8" name="标题 1">
            <a:extLst>
              <a:ext uri="{FF2B5EF4-FFF2-40B4-BE49-F238E27FC236}">
                <a16:creationId xmlns="" xmlns:a16="http://schemas.microsoft.com/office/drawing/2014/main" id="{322A6B15-2E76-455A-9DAC-24409D258021}"/>
              </a:ext>
            </a:extLst>
          </p:cNvPr>
          <p:cNvSpPr txBox="1"/>
          <p:nvPr/>
        </p:nvSpPr>
        <p:spPr>
          <a:xfrm>
            <a:off x="1702718" y="2350998"/>
            <a:ext cx="9001000" cy="1297671"/>
          </a:xfrm>
          <a:prstGeom prst="rect">
            <a:avLst/>
          </a:prstGeom>
          <a:ln>
            <a:solidFill>
              <a:srgbClr val="C00000"/>
            </a:solidFill>
          </a:ln>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lnSpc>
                <a:spcPct val="100000"/>
              </a:lnSpc>
            </a:pPr>
            <a:r>
              <a:rPr lang="zh-CN" altLang="en-US" sz="8000" b="1" smtClean="0">
                <a:ln w="19050">
                  <a:solidFill>
                    <a:prstClr val="white"/>
                  </a:solidFill>
                  <a:prstDash val="solid"/>
                </a:ln>
                <a:solidFill>
                  <a:srgbClr val="C00000"/>
                </a:solidFill>
                <a:effectLst>
                  <a:outerShdw dist="38100" dir="2700000" algn="tl" rotWithShape="0">
                    <a:srgbClr val="C0504D"/>
                  </a:outerShdw>
                </a:effectLst>
              </a:rPr>
              <a:t>  </a:t>
            </a:r>
            <a:endParaRPr lang="zh-CN" altLang="en-US" sz="8000" b="1">
              <a:ln w="19050">
                <a:solidFill>
                  <a:prstClr val="white"/>
                </a:solidFill>
                <a:prstDash val="solid"/>
              </a:ln>
              <a:solidFill>
                <a:srgbClr val="C00000"/>
              </a:solidFill>
              <a:effectLst>
                <a:outerShdw dist="38100" dir="2700000" algn="tl" rotWithShape="0">
                  <a:srgbClr val="C0504D"/>
                </a:outerShdw>
              </a:effectLst>
            </a:endParaRPr>
          </a:p>
        </p:txBody>
      </p:sp>
      <p:sp>
        <p:nvSpPr>
          <p:cNvPr id="9" name="矩形 8"/>
          <p:cNvSpPr/>
          <p:nvPr/>
        </p:nvSpPr>
        <p:spPr>
          <a:xfrm>
            <a:off x="1396616" y="2169654"/>
            <a:ext cx="648072" cy="576064"/>
          </a:xfrm>
          <a:prstGeom prst="rect">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0" name="矩形 9"/>
          <p:cNvSpPr/>
          <p:nvPr/>
        </p:nvSpPr>
        <p:spPr>
          <a:xfrm>
            <a:off x="739625" y="2135391"/>
            <a:ext cx="1962054" cy="6463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3600" smtClean="0">
                <a:solidFill>
                  <a:prstClr val="white"/>
                </a:solidFill>
              </a:rPr>
              <a:t>一</a:t>
            </a:r>
            <a:endParaRPr lang="zh-CN" altLang="en-US" sz="3600">
              <a:solidFill>
                <a:prstClr val="white"/>
              </a:solidFill>
            </a:endParaRPr>
          </a:p>
        </p:txBody>
      </p:sp>
      <p:sp>
        <p:nvSpPr>
          <p:cNvPr id="11" name="标题 24">
            <a:extLst>
              <a:ext uri="{FF2B5EF4-FFF2-40B4-BE49-F238E27FC236}">
                <a16:creationId xmlns="" xmlns:a16="http://schemas.microsoft.com/office/drawing/2014/main" id="{E9AFFBA8-8A6F-B141-88C0-14A3F8E3BC74}"/>
              </a:ext>
            </a:extLst>
          </p:cNvPr>
          <p:cNvSpPr txBox="1"/>
          <p:nvPr/>
        </p:nvSpPr>
        <p:spPr>
          <a:xfrm>
            <a:off x="1926806" y="2503447"/>
            <a:ext cx="8336801" cy="919238"/>
          </a:xfrm>
          <a:prstGeom prst="rect">
            <a:avLst/>
          </a:prstGeom>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44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zh-CN" sz="6000" b="1">
                <a:solidFill>
                  <a:prstClr val="black"/>
                </a:solidFill>
                <a:latin typeface="Arial"/>
              </a:rPr>
              <a:t>合成氨条件的理论选择</a:t>
            </a:r>
            <a:endParaRPr lang="zh-CN" altLang="en-US" sz="6000" b="1">
              <a:solidFill>
                <a:prstClr val="black"/>
              </a:solidFill>
              <a:latin typeface="Arial"/>
            </a:endParaRPr>
          </a:p>
        </p:txBody>
      </p:sp>
    </p:spTree>
    <p:extLst>
      <p:ext uri="{BB962C8B-B14F-4D97-AF65-F5344CB8AC3E}">
        <p14:creationId xmlns:p14="http://schemas.microsoft.com/office/powerpoint/2010/main" val="146131851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34566" y="881285"/>
            <a:ext cx="11521280" cy="5097019"/>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8" name="矩形 7"/>
          <p:cNvSpPr/>
          <p:nvPr/>
        </p:nvSpPr>
        <p:spPr>
          <a:xfrm>
            <a:off x="541880" y="1158563"/>
            <a:ext cx="11097941" cy="461664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smtClean="0">
                <a:latin typeface="Times New Roman" pitchFamily="18" charset="0"/>
                <a:ea typeface="方正中等线简体" panose="03000509000000000000" pitchFamily="65" charset="-122"/>
                <a:cs typeface="Courier New" panose="02070309020205020404" pitchFamily="49" charset="0"/>
              </a:rPr>
              <a:t>1</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zh-CN" altLang="zh-CN" sz="2800" b="1" kern="100" smtClean="0">
                <a:latin typeface="Times New Roman" pitchFamily="18" charset="0"/>
                <a:ea typeface="方正中等线简体" panose="03000509000000000000" pitchFamily="65" charset="-122"/>
                <a:cs typeface="Times New Roman" panose="02020603050405020304" pitchFamily="18" charset="0"/>
              </a:rPr>
              <a:t>合成氨反应的特点</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合成氨反应：</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N</a:t>
            </a:r>
            <a:r>
              <a:rPr lang="en-US" altLang="zh-CN" sz="2800" kern="100" spc="-2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(g)</a:t>
            </a: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3H</a:t>
            </a:r>
            <a:r>
              <a:rPr lang="en-US" altLang="zh-CN" sz="2800" kern="100" spc="-20" baseline="-25000" smtClean="0">
                <a:latin typeface="Times New Roman" pitchFamily="18" charset="0"/>
                <a:ea typeface="方正中等线简体" panose="03000509000000000000" pitchFamily="65" charset="-122"/>
                <a:cs typeface="Courier New" panose="02070309020205020404" pitchFamily="49" charset="0"/>
              </a:rPr>
              <a:t>2</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(g) </a:t>
            </a:r>
            <a:r>
              <a:rPr lang="zh-CN" altLang="en-US" sz="2800" kern="100" spc="-2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2NH</a:t>
            </a:r>
            <a:r>
              <a:rPr lang="en-US" altLang="zh-CN" sz="2800" kern="100" spc="-20" baseline="-25000" smtClean="0">
                <a:latin typeface="Times New Roman" pitchFamily="18" charset="0"/>
                <a:ea typeface="方正中等线简体" panose="03000509000000000000" pitchFamily="65" charset="-122"/>
                <a:cs typeface="Courier New" panose="02070309020205020404" pitchFamily="49" charset="0"/>
              </a:rPr>
              <a:t>3</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(g)</a:t>
            </a: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。已知</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298 K</a:t>
            </a: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时：</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Δ</a:t>
            </a:r>
            <a:r>
              <a:rPr lang="en-US" altLang="zh-CN" sz="2800" i="1" kern="100" spc="-20" smtClean="0">
                <a:latin typeface="Times New Roman" pitchFamily="18" charset="0"/>
                <a:ea typeface="方正中等线简体" panose="03000509000000000000" pitchFamily="65" charset="-122"/>
                <a:cs typeface="Courier New" panose="02070309020205020404" pitchFamily="49" charset="0"/>
              </a:rPr>
              <a:t>H</a:t>
            </a: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92.4 kJ·</a:t>
            </a:r>
          </a:p>
          <a:p>
            <a:pPr algn="just">
              <a:lnSpc>
                <a:spcPct val="150000"/>
              </a:lnSpc>
              <a:spcAft>
                <a:spcPct val="0"/>
              </a:spcAft>
              <a:tabLst>
                <a:tab pos="2250440"/>
              </a:tabLst>
            </a:pPr>
            <a:r>
              <a:rPr lang="en-US" altLang="zh-CN" sz="2800" kern="100" spc="-20" err="1" smtClean="0">
                <a:latin typeface="Times New Roman" pitchFamily="18" charset="0"/>
                <a:ea typeface="方正中等线简体" panose="03000509000000000000" pitchFamily="65" charset="-122"/>
                <a:cs typeface="Courier New" panose="02070309020205020404" pitchFamily="49" charset="0"/>
              </a:rPr>
              <a:t>mol</a:t>
            </a:r>
            <a:r>
              <a:rPr lang="zh-CN" altLang="zh-CN" sz="2800" kern="100" spc="-20" baseline="300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20" baseline="30000" smtClean="0">
                <a:latin typeface="Times New Roman" pitchFamily="18" charset="0"/>
                <a:ea typeface="方正中等线简体" panose="03000509000000000000" pitchFamily="65" charset="-122"/>
                <a:cs typeface="Courier New" panose="02070309020205020404" pitchFamily="49" charset="0"/>
              </a:rPr>
              <a:t>1</a:t>
            </a: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Δ</a:t>
            </a:r>
            <a:r>
              <a:rPr lang="en-US" altLang="zh-CN" sz="2800" i="1" kern="100" spc="-20" smtClean="0">
                <a:latin typeface="Times New Roman" pitchFamily="18" charset="0"/>
                <a:ea typeface="方正中等线简体" panose="03000509000000000000" pitchFamily="65" charset="-122"/>
                <a:cs typeface="Courier New" panose="02070309020205020404" pitchFamily="49" charset="0"/>
              </a:rPr>
              <a:t>S</a:t>
            </a:r>
            <a:r>
              <a:rPr lang="zh-CN" altLang="zh-CN" sz="2800" kern="100" spc="-2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20" smtClean="0">
                <a:latin typeface="Times New Roman" pitchFamily="18" charset="0"/>
                <a:ea typeface="方正中等线简体" panose="03000509000000000000" pitchFamily="65" charset="-122"/>
                <a:cs typeface="Courier New" panose="02070309020205020404" pitchFamily="49" charset="0"/>
              </a:rPr>
              <a:t>198.2 J·</a:t>
            </a:r>
            <a:r>
              <a:rPr lang="en-US" altLang="zh-CN" sz="2800" kern="100" err="1" smtClean="0">
                <a:latin typeface="Times New Roman" pitchFamily="18" charset="0"/>
                <a:ea typeface="方正中等线简体" panose="03000509000000000000" pitchFamily="65" charset="-122"/>
                <a:cs typeface="Courier New" panose="02070309020205020404" pitchFamily="49" charset="0"/>
              </a:rPr>
              <a:t>mol</a:t>
            </a:r>
            <a:r>
              <a:rPr lang="zh-CN" altLang="zh-CN" sz="2800" kern="100" baseline="300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baseline="30000" smtClean="0">
                <a:latin typeface="Times New Roman" pitchFamily="18" charset="0"/>
                <a:ea typeface="方正中等线简体" panose="03000509000000000000" pitchFamily="65" charset="-122"/>
                <a:cs typeface="Courier New" panose="02070309020205020404" pitchFamily="49" charset="0"/>
              </a:rPr>
              <a:t>1</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·K</a:t>
            </a:r>
            <a:r>
              <a:rPr lang="zh-CN" altLang="zh-CN" sz="2800" kern="100" baseline="300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kern="100" baseline="30000" smtClean="0">
                <a:latin typeface="Times New Roman" pitchFamily="18" charset="0"/>
                <a:ea typeface="方正中等线简体" panose="03000509000000000000" pitchFamily="65" charset="-122"/>
                <a:cs typeface="Courier New" panose="02070309020205020404" pitchFamily="49" charset="0"/>
              </a:rPr>
              <a:t>1</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(1)</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自发性：常温</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(298 K)</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下，</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Δ</a:t>
            </a:r>
            <a:r>
              <a:rPr lang="en-US" altLang="zh-CN" sz="2800" i="1" kern="100" smtClean="0">
                <a:latin typeface="Times New Roman" pitchFamily="18" charset="0"/>
                <a:ea typeface="方正中等线简体" panose="03000509000000000000" pitchFamily="65" charset="-122"/>
                <a:cs typeface="Courier New" panose="02070309020205020404" pitchFamily="49" charset="0"/>
              </a:rPr>
              <a:t>H</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i="1" kern="100" smtClean="0">
                <a:latin typeface="Times New Roman" pitchFamily="18" charset="0"/>
                <a:ea typeface="方正中等线简体" panose="03000509000000000000" pitchFamily="65" charset="-122"/>
                <a:cs typeface="Courier New" panose="02070309020205020404" pitchFamily="49" charset="0"/>
              </a:rPr>
              <a:t>T</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Δ</a:t>
            </a:r>
            <a:r>
              <a:rPr lang="en-US" altLang="zh-CN" sz="2800" i="1" kern="100" smtClean="0">
                <a:latin typeface="Times New Roman" pitchFamily="18" charset="0"/>
                <a:ea typeface="方正中等线简体" panose="03000509000000000000" pitchFamily="65" charset="-122"/>
                <a:cs typeface="Courier New" panose="02070309020205020404" pitchFamily="49" charset="0"/>
              </a:rPr>
              <a:t>S</a:t>
            </a:r>
            <a:r>
              <a:rPr lang="en-US" altLang="zh-CN" sz="2800" i="1" u="sng"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0</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，能自发进行。</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(2)</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可逆性：反应为</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反应。</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(3)</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熵变：</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Δ</a:t>
            </a:r>
            <a:r>
              <a:rPr lang="en-US" altLang="zh-CN" sz="2800" i="1" kern="100" smtClean="0">
                <a:latin typeface="Times New Roman" pitchFamily="18" charset="0"/>
                <a:ea typeface="方正中等线简体" panose="03000509000000000000" pitchFamily="65" charset="-122"/>
                <a:cs typeface="Courier New" panose="02070309020205020404" pitchFamily="49" charset="0"/>
              </a:rPr>
              <a:t>S</a:t>
            </a:r>
            <a:r>
              <a:rPr lang="en-US" altLang="zh-CN" sz="2800" i="1" u="sng"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0</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，正反应是气体体积</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的反应。</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(4)</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焓变：</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Δ</a:t>
            </a:r>
            <a:r>
              <a:rPr lang="en-US" altLang="zh-CN" sz="2800" i="1" kern="100" smtClean="0">
                <a:latin typeface="Times New Roman" pitchFamily="18" charset="0"/>
                <a:ea typeface="方正中等线简体" panose="03000509000000000000" pitchFamily="65" charset="-122"/>
                <a:cs typeface="Courier New" panose="02070309020205020404" pitchFamily="49" charset="0"/>
              </a:rPr>
              <a:t>H</a:t>
            </a:r>
            <a:r>
              <a:rPr lang="en-US" altLang="zh-CN" sz="2800" i="1" u="sng"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0</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反应。</a:t>
            </a:r>
            <a:endParaRPr lang="zh-CN" altLang="zh-CN" sz="1050" kern="100">
              <a:effectLst/>
              <a:latin typeface="宋体" pitchFamily="2" charset="-122"/>
              <a:ea typeface="宋体" pitchFamily="2" charset="-122"/>
              <a:cs typeface="Courier New" panose="02070309020205020404" pitchFamily="49" charset="0"/>
            </a:endParaRPr>
          </a:p>
        </p:txBody>
      </p:sp>
      <p:graphicFrame>
        <p:nvGraphicFramePr>
          <p:cNvPr id="6" name="对象 5"/>
          <p:cNvGraphicFramePr>
            <a:graphicFrameLocks noChangeAspect="1"/>
          </p:cNvGraphicFramePr>
          <p:nvPr>
            <p:extLst>
              <p:ext uri="{D42A27DB-BD31-4B8C-83A1-F6EECF244321}">
                <p14:modId xmlns:p14="http://schemas.microsoft.com/office/powerpoint/2010/main" val="855692958"/>
              </p:ext>
            </p:extLst>
          </p:nvPr>
        </p:nvGraphicFramePr>
        <p:xfrm>
          <a:off x="4843911" y="1917627"/>
          <a:ext cx="968375" cy="627063"/>
        </p:xfrm>
        <a:graphic>
          <a:graphicData uri="http://schemas.openxmlformats.org/presentationml/2006/ole">
            <mc:AlternateContent>
              <mc:Choice xmlns:v="urn:schemas-microsoft-com:vml" Requires="v">
                <p:oleObj spid="_x0000_s1038"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4843911" y="1917627"/>
                        <a:ext cx="968375" cy="627063"/>
                      </a:xfrm>
                      <a:prstGeom prst="rect">
                        <a:avLst/>
                      </a:prstGeom>
                    </p:spPr>
                  </p:pic>
                </p:oleObj>
              </mc:Fallback>
            </mc:AlternateContent>
          </a:graphicData>
        </a:graphic>
      </p:graphicFrame>
      <p:sp>
        <p:nvSpPr>
          <p:cNvPr id="4" name="矩形 3"/>
          <p:cNvSpPr/>
          <p:nvPr/>
        </p:nvSpPr>
        <p:spPr>
          <a:xfrm>
            <a:off x="6557100" y="3205277"/>
            <a:ext cx="420308"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&lt;</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7" name="矩形 6"/>
          <p:cNvSpPr/>
          <p:nvPr/>
        </p:nvSpPr>
        <p:spPr>
          <a:xfrm>
            <a:off x="3593032" y="3843736"/>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可逆</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9" name="矩形 8"/>
          <p:cNvSpPr/>
          <p:nvPr/>
        </p:nvSpPr>
        <p:spPr>
          <a:xfrm>
            <a:off x="2554171" y="4509914"/>
            <a:ext cx="420308"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&lt;</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0" name="矩形 9"/>
          <p:cNvSpPr/>
          <p:nvPr/>
        </p:nvSpPr>
        <p:spPr>
          <a:xfrm>
            <a:off x="6516477" y="447119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缩小</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1" name="矩形 10"/>
          <p:cNvSpPr/>
          <p:nvPr/>
        </p:nvSpPr>
        <p:spPr>
          <a:xfrm>
            <a:off x="2638822" y="5142562"/>
            <a:ext cx="420308"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&lt;</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2" name="矩形 11"/>
          <p:cNvSpPr/>
          <p:nvPr/>
        </p:nvSpPr>
        <p:spPr>
          <a:xfrm>
            <a:off x="4059317" y="5133603"/>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放热</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320237927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7"/>
                                        </p:tgtEl>
                                        <p:attrNameLst>
                                          <p:attrName>style.visibility</p:attrName>
                                        </p:attrNameLst>
                                      </p:cBhvr>
                                      <p:to>
                                        <p:strVal val="visible"/>
                                      </p:to>
                                    </p:set>
                                    <p:animEffect transition="in" filter="blinds(horizontal)">
                                      <p:cBhvr>
                                        <p:cTn id="12" dur="500"/>
                                        <p:tgtEl>
                                          <p:spTgt spid="7"/>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9"/>
                                        </p:tgtEl>
                                        <p:attrNameLst>
                                          <p:attrName>style.visibility</p:attrName>
                                        </p:attrNameLst>
                                      </p:cBhvr>
                                      <p:to>
                                        <p:strVal val="visible"/>
                                      </p:to>
                                    </p:set>
                                    <p:animEffect transition="in" filter="blinds(horizontal)">
                                      <p:cBhvr>
                                        <p:cTn id="17" dur="500"/>
                                        <p:tgtEl>
                                          <p:spTgt spid="9"/>
                                        </p:tgtEl>
                                      </p:cBhvr>
                                    </p:animEffect>
                                  </p:childTnLst>
                                </p:cTn>
                              </p:par>
                              <p:par>
                                <p:cTn id="18" presetID="3" presetClass="entr" presetSubtype="10" dur="500" fill="hold" grpId="3" nodeType="with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childTnLst>
                          </p:cTn>
                        </p:par>
                      </p:childTnLst>
                    </p:cTn>
                  </p:par>
                  <p:par>
                    <p:cTn id="21" fill="hold" nodeType="clickPar">
                      <p:stCondLst>
                        <p:cond delay="indefinite"/>
                      </p:stCondLst>
                      <p:childTnLst>
                        <p:par>
                          <p:cTn id="22" fill="hold" nodeType="afterGroup">
                            <p:stCondLst>
                              <p:cond delay="0"/>
                            </p:stCondLst>
                            <p:childTnLst>
                              <p:par>
                                <p:cTn id="23" presetID="3" presetClass="entr" presetSubtype="10" dur="500" fill="hold" grpId="4" nodeType="clickEffect">
                                  <p:stCondLst>
                                    <p:cond delay="0"/>
                                  </p:stCondLst>
                                  <p:childTnLst>
                                    <p:set>
                                      <p:cBhvr>
                                        <p:cTn id="24" dur="1" fill="hold">
                                          <p:stCondLst>
                                            <p:cond delay="0"/>
                                          </p:stCondLst>
                                        </p:cTn>
                                        <p:tgtEl>
                                          <p:spTgt spid="11"/>
                                        </p:tgtEl>
                                        <p:attrNameLst>
                                          <p:attrName>style.visibility</p:attrName>
                                        </p:attrNameLst>
                                      </p:cBhvr>
                                      <p:to>
                                        <p:strVal val="visible"/>
                                      </p:to>
                                    </p:set>
                                    <p:animEffect transition="in" filter="blinds(horizontal)">
                                      <p:cBhvr>
                                        <p:cTn id="25" dur="500"/>
                                        <p:tgtEl>
                                          <p:spTgt spid="11"/>
                                        </p:tgtEl>
                                      </p:cBhvr>
                                    </p:animEffect>
                                  </p:childTnLst>
                                </p:cTn>
                              </p:par>
                              <p:par>
                                <p:cTn id="26" presetID="3" presetClass="entr" presetSubtype="10" dur="500" fill="hold" grpId="5" nodeType="withEffect">
                                  <p:stCondLst>
                                    <p:cond delay="0"/>
                                  </p:stCondLst>
                                  <p:childTnLst>
                                    <p:set>
                                      <p:cBhvr>
                                        <p:cTn id="27" dur="1" fill="hold">
                                          <p:stCondLst>
                                            <p:cond delay="0"/>
                                          </p:stCondLst>
                                        </p:cTn>
                                        <p:tgtEl>
                                          <p:spTgt spid="12"/>
                                        </p:tgtEl>
                                        <p:attrNameLst>
                                          <p:attrName>style.visibility</p:attrName>
                                        </p:attrNameLst>
                                      </p:cBhvr>
                                      <p:to>
                                        <p:strVal val="visible"/>
                                      </p:to>
                                    </p:set>
                                    <p:animEffect transition="in" filter="blinds(horizontal)">
                                      <p:cBhvr>
                                        <p:cTn id="28"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7" grpId="1"/>
      <p:bldP spid="9" grpId="2"/>
      <p:bldP spid="10" grpId="3"/>
      <p:bldP spid="11" grpId="4"/>
      <p:bldP spid="12" grpId="5"/>
    </p:bldLst>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34566" y="295350"/>
            <a:ext cx="11521280" cy="6274221"/>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sz="2800">
              <a:solidFill>
                <a:prstClr val="white"/>
              </a:solidFill>
            </a:endParaRPr>
          </a:p>
        </p:txBody>
      </p:sp>
      <p:sp>
        <p:nvSpPr>
          <p:cNvPr id="8" name="矩形 7"/>
          <p:cNvSpPr/>
          <p:nvPr/>
        </p:nvSpPr>
        <p:spPr>
          <a:xfrm>
            <a:off x="541880" y="367012"/>
            <a:ext cx="11097941" cy="260347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b="1" kern="100">
                <a:latin typeface="Times New Roman" pitchFamily="18" charset="0"/>
                <a:ea typeface="方正中等线简体" panose="03000509000000000000" pitchFamily="65" charset="-122"/>
                <a:cs typeface="Times New Roman" panose="02020603050405020304" pitchFamily="18" charset="0"/>
              </a:rPr>
              <a:t>原理分析</a:t>
            </a:r>
            <a:endParaRPr lang="zh-CN" altLang="zh-CN" sz="2800" kern="100">
              <a:latin typeface="宋体" pitchFamily="2" charset="-122"/>
              <a:ea typeface="宋体" pitchFamily="2" charset="-122"/>
              <a:cs typeface="Courier New" panose="02070309020205020404" pitchFamily="49" charset="0"/>
            </a:endParaRPr>
          </a:p>
          <a:p>
            <a:pPr>
              <a:lnSpc>
                <a:spcPct val="150000"/>
              </a:lnSpc>
            </a:pPr>
            <a:r>
              <a:rPr lang="zh-CN" altLang="zh-CN" sz="2800" kern="100">
                <a:latin typeface="Times New Roman" pitchFamily="18" charset="0"/>
                <a:ea typeface="方正中等线简体" panose="03000509000000000000" pitchFamily="65" charset="-122"/>
                <a:cs typeface="Times New Roman" panose="02020603050405020304" pitchFamily="18" charset="0"/>
              </a:rPr>
              <a:t>根据合成氨反应的特点，利用我们学过的影响反应速率的因素和勒夏特列原理分析应如何选择反应条件，以增大合成氨的反应速率、提高平衡混合物中氨的含量，请填写下表。</a:t>
            </a:r>
            <a:endParaRPr lang="zh-CN" altLang="zh-CN" sz="2800" kern="100">
              <a:effectLst/>
              <a:latin typeface="宋体" pitchFamily="2" charset="-122"/>
              <a:ea typeface="宋体" pitchFamily="2" charset="-122"/>
              <a:cs typeface="Courier New" panose="02070309020205020404" pitchFamily="49" charset="0"/>
            </a:endParaRPr>
          </a:p>
        </p:txBody>
      </p:sp>
      <p:graphicFrame>
        <p:nvGraphicFramePr>
          <p:cNvPr id="5" name="表格 4"/>
          <p:cNvGraphicFramePr>
            <a:graphicFrameLocks noGrp="1"/>
          </p:cNvGraphicFramePr>
          <p:nvPr>
            <p:extLst>
              <p:ext uri="{D42A27DB-BD31-4B8C-83A1-F6EECF244321}">
                <p14:modId xmlns:p14="http://schemas.microsoft.com/office/powerpoint/2010/main" val="1029571011"/>
              </p:ext>
            </p:extLst>
          </p:nvPr>
        </p:nvGraphicFramePr>
        <p:xfrm>
          <a:off x="632123" y="3036670"/>
          <a:ext cx="10809910" cy="3322292"/>
        </p:xfrm>
        <a:graphic>
          <a:graphicData uri="http://schemas.openxmlformats.org/drawingml/2006/table">
            <a:tbl>
              <a:tblPr/>
              <a:tblGrid>
                <a:gridCol w="1722734"/>
                <a:gridCol w="3133162"/>
                <a:gridCol w="5954014"/>
              </a:tblGrid>
              <a:tr h="571479">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条件</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提高反应速率</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提高平衡转化率</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380986">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压强</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宋体" pitchFamily="2" charset="-122"/>
                          <a:ea typeface="宋体" pitchFamily="2" charset="-122"/>
                          <a:cs typeface="Courier New" panose="02070309020205020404" pitchFamily="49" charset="0"/>
                        </a:rPr>
                        <a:t>_________</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宋体" pitchFamily="2" charset="-122"/>
                          <a:ea typeface="宋体" pitchFamily="2" charset="-122"/>
                          <a:cs typeface="Courier New" panose="02070309020205020404" pitchFamily="49" charset="0"/>
                        </a:rPr>
                        <a:t>_________</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380986">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宋体" pitchFamily="2" charset="-122"/>
                          <a:ea typeface="宋体" pitchFamily="2" charset="-122"/>
                          <a:cs typeface="Courier New" panose="02070309020205020404" pitchFamily="49" charset="0"/>
                        </a:rPr>
                        <a:t>_________</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宋体" pitchFamily="2" charset="-122"/>
                          <a:ea typeface="宋体" pitchFamily="2" charset="-122"/>
                          <a:cs typeface="Courier New" panose="02070309020205020404" pitchFamily="49" charset="0"/>
                        </a:rPr>
                        <a:t>__________</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571479">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催化剂</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宋体" pitchFamily="2" charset="-122"/>
                          <a:ea typeface="宋体" pitchFamily="2" charset="-122"/>
                          <a:cs typeface="Courier New" panose="02070309020205020404" pitchFamily="49" charset="0"/>
                        </a:rPr>
                        <a:t>_____</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宋体" pitchFamily="2" charset="-122"/>
                          <a:ea typeface="宋体" pitchFamily="2" charset="-122"/>
                          <a:cs typeface="Courier New" panose="02070309020205020404" pitchFamily="49" charset="0"/>
                        </a:rPr>
                        <a:t>________</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761972">
                <a:tc>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浓度</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Times New Roman" pitchFamily="18" charset="0"/>
                          <a:ea typeface="黑体" pitchFamily="49" charset="-122"/>
                          <a:cs typeface="Times New Roman" panose="02020603050405020304" pitchFamily="18" charset="0"/>
                        </a:rPr>
                        <a:t>_____</a:t>
                      </a:r>
                      <a:r>
                        <a:rPr lang="zh-CN" sz="2800" kern="100" smtClean="0">
                          <a:effectLst/>
                          <a:latin typeface="Times New Roman" pitchFamily="18" charset="0"/>
                          <a:ea typeface="黑体" pitchFamily="49" charset="-122"/>
                          <a:cs typeface="Times New Roman" panose="02020603050405020304" pitchFamily="18" charset="0"/>
                        </a:rPr>
                        <a:t>反应</a:t>
                      </a:r>
                      <a:r>
                        <a:rPr lang="zh-CN" sz="2800" kern="100">
                          <a:effectLst/>
                          <a:latin typeface="Times New Roman" pitchFamily="18" charset="0"/>
                          <a:ea typeface="黑体" pitchFamily="49" charset="-122"/>
                          <a:cs typeface="Times New Roman" panose="02020603050405020304" pitchFamily="18" charset="0"/>
                        </a:rPr>
                        <a:t>物浓度</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en-US" altLang="zh-CN" sz="2800" kern="100" smtClean="0">
                          <a:effectLst/>
                          <a:latin typeface="Times New Roman" pitchFamily="18" charset="0"/>
                          <a:ea typeface="黑体" pitchFamily="49" charset="-122"/>
                          <a:cs typeface="Times New Roman" panose="02020603050405020304" pitchFamily="18" charset="0"/>
                        </a:rPr>
                        <a:t>_____</a:t>
                      </a:r>
                      <a:r>
                        <a:rPr lang="zh-CN" sz="2800" kern="100" smtClean="0">
                          <a:effectLst/>
                          <a:latin typeface="Times New Roman" pitchFamily="18" charset="0"/>
                          <a:ea typeface="黑体" pitchFamily="49" charset="-122"/>
                          <a:cs typeface="Times New Roman" panose="02020603050405020304" pitchFamily="18" charset="0"/>
                        </a:rPr>
                        <a:t>反应</a:t>
                      </a:r>
                      <a:r>
                        <a:rPr lang="zh-CN" sz="2800" kern="100">
                          <a:effectLst/>
                          <a:latin typeface="Times New Roman" pitchFamily="18" charset="0"/>
                          <a:ea typeface="黑体" pitchFamily="49" charset="-122"/>
                          <a:cs typeface="Times New Roman" panose="02020603050405020304" pitchFamily="18" charset="0"/>
                        </a:rPr>
                        <a:t>物浓度</a:t>
                      </a:r>
                      <a:r>
                        <a:rPr lang="zh-CN" sz="2800" kern="100" smtClean="0">
                          <a:effectLst/>
                          <a:latin typeface="Times New Roman" pitchFamily="18" charset="0"/>
                          <a:ea typeface="黑体" pitchFamily="49" charset="-122"/>
                          <a:cs typeface="Times New Roman" panose="02020603050405020304" pitchFamily="18" charset="0"/>
                        </a:rPr>
                        <a:t>，</a:t>
                      </a:r>
                      <a:r>
                        <a:rPr lang="en-US" altLang="zh-CN" sz="2800" u="sng" kern="100" smtClean="0">
                          <a:effectLst/>
                          <a:latin typeface="Times New Roman" pitchFamily="18" charset="0"/>
                          <a:ea typeface="黑体" pitchFamily="49" charset="-122"/>
                          <a:cs typeface="Times New Roman" panose="02020603050405020304" pitchFamily="18" charset="0"/>
                        </a:rPr>
                        <a:t>           </a:t>
                      </a:r>
                      <a:r>
                        <a:rPr lang="zh-CN" sz="2800" kern="100" smtClean="0">
                          <a:effectLst/>
                          <a:latin typeface="Times New Roman" pitchFamily="18" charset="0"/>
                          <a:ea typeface="黑体" pitchFamily="49" charset="-122"/>
                          <a:cs typeface="Times New Roman" panose="02020603050405020304" pitchFamily="18" charset="0"/>
                        </a:rPr>
                        <a:t>生成物</a:t>
                      </a:r>
                      <a:r>
                        <a:rPr lang="zh-CN" sz="2800" kern="100">
                          <a:effectLst/>
                          <a:latin typeface="Times New Roman" pitchFamily="18" charset="0"/>
                          <a:ea typeface="黑体" pitchFamily="49" charset="-122"/>
                          <a:cs typeface="Times New Roman" panose="02020603050405020304" pitchFamily="18" charset="0"/>
                        </a:rPr>
                        <a:t>浓度</a:t>
                      </a:r>
                      <a:endParaRPr lang="zh-CN" sz="2800" kern="100">
                        <a:effectLst/>
                        <a:latin typeface="宋体" pitchFamily="2" charset="-122"/>
                        <a:ea typeface="宋体" pitchFamily="2" charset="-122"/>
                        <a:cs typeface="Courier New" panose="02070309020205020404" pitchFamily="49" charset="0"/>
                      </a:endParaRPr>
                    </a:p>
                  </a:txBody>
                  <a:tcPr marL="33313" marR="33313"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bl>
          </a:graphicData>
        </a:graphic>
      </p:graphicFrame>
      <p:sp>
        <p:nvSpPr>
          <p:cNvPr id="3" name="矩形 2"/>
          <p:cNvSpPr/>
          <p:nvPr/>
        </p:nvSpPr>
        <p:spPr>
          <a:xfrm>
            <a:off x="3142878" y="3732684"/>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增大压强</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6" name="矩形 5"/>
          <p:cNvSpPr/>
          <p:nvPr/>
        </p:nvSpPr>
        <p:spPr>
          <a:xfrm>
            <a:off x="7679382" y="3732684"/>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增大压强</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7" name="矩形 6"/>
          <p:cNvSpPr/>
          <p:nvPr/>
        </p:nvSpPr>
        <p:spPr>
          <a:xfrm>
            <a:off x="3142878" y="4361592"/>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升高温度</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9" name="矩形 8"/>
          <p:cNvSpPr/>
          <p:nvPr/>
        </p:nvSpPr>
        <p:spPr>
          <a:xfrm>
            <a:off x="7679382" y="4361592"/>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降低温度</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0" name="矩形 9"/>
          <p:cNvSpPr/>
          <p:nvPr/>
        </p:nvSpPr>
        <p:spPr>
          <a:xfrm>
            <a:off x="3501951" y="4855379"/>
            <a:ext cx="902811" cy="671338"/>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nSpc>
                <a:spcPct val="150000"/>
              </a:lnSpc>
              <a:spcAft>
                <a:spcPct val="0"/>
              </a:spcAft>
              <a:tabLst>
                <a:tab pos="2250440"/>
              </a:tabLst>
            </a:pPr>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使用</a:t>
            </a:r>
          </a:p>
        </p:txBody>
      </p:sp>
      <p:sp>
        <p:nvSpPr>
          <p:cNvPr id="11" name="矩形 10"/>
          <p:cNvSpPr/>
          <p:nvPr/>
        </p:nvSpPr>
        <p:spPr>
          <a:xfrm>
            <a:off x="7823750" y="5003497"/>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无影响</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4" name="矩形 3"/>
          <p:cNvSpPr/>
          <p:nvPr/>
        </p:nvSpPr>
        <p:spPr>
          <a:xfrm>
            <a:off x="2599140" y="572974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增大</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2" name="矩形 11"/>
          <p:cNvSpPr/>
          <p:nvPr/>
        </p:nvSpPr>
        <p:spPr>
          <a:xfrm>
            <a:off x="8615486" y="5720219"/>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降低</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3" name="矩形 12"/>
          <p:cNvSpPr/>
          <p:nvPr/>
        </p:nvSpPr>
        <p:spPr>
          <a:xfrm>
            <a:off x="5593025" y="5758319"/>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增大</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286673190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par>
                                <p:cTn id="8" presetID="3" presetClass="entr" presetSubtype="10" dur="500" fill="hold" grpId="1" nodeType="withEffect">
                                  <p:stCondLst>
                                    <p:cond delay="0"/>
                                  </p:stCondLst>
                                  <p:childTnLst>
                                    <p:set>
                                      <p:cBhvr>
                                        <p:cTn id="9" dur="1" fill="hold">
                                          <p:stCondLst>
                                            <p:cond delay="0"/>
                                          </p:stCondLst>
                                        </p:cTn>
                                        <p:tgtEl>
                                          <p:spTgt spid="6"/>
                                        </p:tgtEl>
                                        <p:attrNameLst>
                                          <p:attrName>style.visibility</p:attrName>
                                        </p:attrNameLst>
                                      </p:cBhvr>
                                      <p:to>
                                        <p:strVal val="visible"/>
                                      </p:to>
                                    </p:set>
                                    <p:animEffect transition="in" filter="blinds(horizontal)">
                                      <p:cBhvr>
                                        <p:cTn id="10" dur="500"/>
                                        <p:tgtEl>
                                          <p:spTgt spid="6"/>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2" nodeType="clickEffect">
                                  <p:stCondLst>
                                    <p:cond delay="0"/>
                                  </p:stCondLst>
                                  <p:childTnLst>
                                    <p:set>
                                      <p:cBhvr>
                                        <p:cTn id="14" dur="1" fill="hold">
                                          <p:stCondLst>
                                            <p:cond delay="0"/>
                                          </p:stCondLst>
                                        </p:cTn>
                                        <p:tgtEl>
                                          <p:spTgt spid="7"/>
                                        </p:tgtEl>
                                        <p:attrNameLst>
                                          <p:attrName>style.visibility</p:attrName>
                                        </p:attrNameLst>
                                      </p:cBhvr>
                                      <p:to>
                                        <p:strVal val="visible"/>
                                      </p:to>
                                    </p:set>
                                    <p:animEffect transition="in" filter="blinds(horizontal)">
                                      <p:cBhvr>
                                        <p:cTn id="15" dur="500"/>
                                        <p:tgtEl>
                                          <p:spTgt spid="7"/>
                                        </p:tgtEl>
                                      </p:cBhvr>
                                    </p:animEffect>
                                  </p:childTnLst>
                                </p:cTn>
                              </p:par>
                              <p:par>
                                <p:cTn id="16" presetID="3" presetClass="entr" presetSubtype="10" dur="500" fill="hold" grpId="3" nodeType="withEffect">
                                  <p:stCondLst>
                                    <p:cond delay="0"/>
                                  </p:stCondLst>
                                  <p:childTnLst>
                                    <p:set>
                                      <p:cBhvr>
                                        <p:cTn id="17" dur="1" fill="hold">
                                          <p:stCondLst>
                                            <p:cond delay="0"/>
                                          </p:stCondLst>
                                        </p:cTn>
                                        <p:tgtEl>
                                          <p:spTgt spid="9"/>
                                        </p:tgtEl>
                                        <p:attrNameLst>
                                          <p:attrName>style.visibility</p:attrName>
                                        </p:attrNameLst>
                                      </p:cBhvr>
                                      <p:to>
                                        <p:strVal val="visible"/>
                                      </p:to>
                                    </p:set>
                                    <p:animEffect transition="in" filter="blinds(horizontal)">
                                      <p:cBhvr>
                                        <p:cTn id="18" dur="500"/>
                                        <p:tgtEl>
                                          <p:spTgt spid="9"/>
                                        </p:tgtEl>
                                      </p:cBhvr>
                                    </p:animEffect>
                                  </p:childTnLst>
                                </p:cTn>
                              </p:par>
                            </p:childTnLst>
                          </p:cTn>
                        </p:par>
                      </p:childTnLst>
                    </p:cTn>
                  </p:par>
                  <p:par>
                    <p:cTn id="19" fill="hold" nodeType="clickPar">
                      <p:stCondLst>
                        <p:cond delay="indefinite"/>
                      </p:stCondLst>
                      <p:childTnLst>
                        <p:par>
                          <p:cTn id="20" fill="hold" nodeType="afterGroup">
                            <p:stCondLst>
                              <p:cond delay="0"/>
                            </p:stCondLst>
                            <p:childTnLst>
                              <p:par>
                                <p:cTn id="21" presetID="3" presetClass="entr" presetSubtype="10" dur="500" fill="hold" grpId="4" nodeType="clickEffect">
                                  <p:stCondLst>
                                    <p:cond delay="0"/>
                                  </p:stCondLst>
                                  <p:childTnLst>
                                    <p:set>
                                      <p:cBhvr>
                                        <p:cTn id="22" dur="1" fill="hold">
                                          <p:stCondLst>
                                            <p:cond delay="0"/>
                                          </p:stCondLst>
                                        </p:cTn>
                                        <p:tgtEl>
                                          <p:spTgt spid="10"/>
                                        </p:tgtEl>
                                        <p:attrNameLst>
                                          <p:attrName>style.visibility</p:attrName>
                                        </p:attrNameLst>
                                      </p:cBhvr>
                                      <p:to>
                                        <p:strVal val="visible"/>
                                      </p:to>
                                    </p:set>
                                    <p:animEffect transition="in" filter="blinds(horizontal)">
                                      <p:cBhvr>
                                        <p:cTn id="23" dur="500"/>
                                        <p:tgtEl>
                                          <p:spTgt spid="10"/>
                                        </p:tgtEl>
                                      </p:cBhvr>
                                    </p:animEffect>
                                  </p:childTnLst>
                                </p:cTn>
                              </p:par>
                              <p:par>
                                <p:cTn id="24" presetID="3" presetClass="entr" presetSubtype="10" dur="500" fill="hold" grpId="5" nodeType="withEffect">
                                  <p:stCondLst>
                                    <p:cond delay="0"/>
                                  </p:stCondLst>
                                  <p:childTnLst>
                                    <p:set>
                                      <p:cBhvr>
                                        <p:cTn id="25" dur="1" fill="hold">
                                          <p:stCondLst>
                                            <p:cond delay="0"/>
                                          </p:stCondLst>
                                        </p:cTn>
                                        <p:tgtEl>
                                          <p:spTgt spid="11"/>
                                        </p:tgtEl>
                                        <p:attrNameLst>
                                          <p:attrName>style.visibility</p:attrName>
                                        </p:attrNameLst>
                                      </p:cBhvr>
                                      <p:to>
                                        <p:strVal val="visible"/>
                                      </p:to>
                                    </p:set>
                                    <p:animEffect transition="in" filter="blinds(horizontal)">
                                      <p:cBhvr>
                                        <p:cTn id="26" dur="500"/>
                                        <p:tgtEl>
                                          <p:spTgt spid="11"/>
                                        </p:tgtEl>
                                      </p:cBhvr>
                                    </p:animEffect>
                                  </p:childTnLst>
                                </p:cTn>
                              </p:par>
                            </p:childTnLst>
                          </p:cTn>
                        </p:par>
                      </p:childTnLst>
                    </p:cTn>
                  </p:par>
                  <p:par>
                    <p:cTn id="27" fill="hold" nodeType="clickPar">
                      <p:stCondLst>
                        <p:cond delay="indefinite"/>
                      </p:stCondLst>
                      <p:childTnLst>
                        <p:par>
                          <p:cTn id="28" fill="hold" nodeType="afterGroup">
                            <p:stCondLst>
                              <p:cond delay="0"/>
                            </p:stCondLst>
                            <p:childTnLst>
                              <p:par>
                                <p:cTn id="29" presetID="3" presetClass="entr" presetSubtype="10" dur="500" fill="hold" grpId="6" nodeType="clickEffect">
                                  <p:stCondLst>
                                    <p:cond delay="0"/>
                                  </p:stCondLst>
                                  <p:childTnLst>
                                    <p:set>
                                      <p:cBhvr>
                                        <p:cTn id="30" dur="1" fill="hold">
                                          <p:stCondLst>
                                            <p:cond delay="0"/>
                                          </p:stCondLst>
                                        </p:cTn>
                                        <p:tgtEl>
                                          <p:spTgt spid="4"/>
                                        </p:tgtEl>
                                        <p:attrNameLst>
                                          <p:attrName>style.visibility</p:attrName>
                                        </p:attrNameLst>
                                      </p:cBhvr>
                                      <p:to>
                                        <p:strVal val="visible"/>
                                      </p:to>
                                    </p:set>
                                    <p:animEffect transition="in" filter="blinds(horizontal)">
                                      <p:cBhvr>
                                        <p:cTn id="31" dur="500"/>
                                        <p:tgtEl>
                                          <p:spTgt spid="4"/>
                                        </p:tgtEl>
                                      </p:cBhvr>
                                    </p:animEffect>
                                  </p:childTnLst>
                                </p:cTn>
                              </p:par>
                              <p:par>
                                <p:cTn id="32" presetID="3" presetClass="entr" presetSubtype="10" dur="500" fill="hold" grpId="8" nodeType="withEffect">
                                  <p:stCondLst>
                                    <p:cond delay="0"/>
                                  </p:stCondLst>
                                  <p:childTnLst>
                                    <p:set>
                                      <p:cBhvr>
                                        <p:cTn id="33" dur="1" fill="hold">
                                          <p:stCondLst>
                                            <p:cond delay="0"/>
                                          </p:stCondLst>
                                        </p:cTn>
                                        <p:tgtEl>
                                          <p:spTgt spid="13"/>
                                        </p:tgtEl>
                                        <p:attrNameLst>
                                          <p:attrName>style.visibility</p:attrName>
                                        </p:attrNameLst>
                                      </p:cBhvr>
                                      <p:to>
                                        <p:strVal val="visible"/>
                                      </p:to>
                                    </p:set>
                                    <p:animEffect transition="in" filter="blinds(horizontal)">
                                      <p:cBhvr>
                                        <p:cTn id="34" dur="500"/>
                                        <p:tgtEl>
                                          <p:spTgt spid="13"/>
                                        </p:tgtEl>
                                      </p:cBhvr>
                                    </p:animEffect>
                                  </p:childTnLst>
                                </p:cTn>
                              </p:par>
                              <p:par>
                                <p:cTn id="35" presetID="3" presetClass="entr" presetSubtype="10" dur="500" fill="hold" grpId="7" nodeType="withEffect">
                                  <p:stCondLst>
                                    <p:cond delay="0"/>
                                  </p:stCondLst>
                                  <p:childTnLst>
                                    <p:set>
                                      <p:cBhvr>
                                        <p:cTn id="36" dur="1" fill="hold">
                                          <p:stCondLst>
                                            <p:cond delay="0"/>
                                          </p:stCondLst>
                                        </p:cTn>
                                        <p:tgtEl>
                                          <p:spTgt spid="12"/>
                                        </p:tgtEl>
                                        <p:attrNameLst>
                                          <p:attrName>style.visibility</p:attrName>
                                        </p:attrNameLst>
                                      </p:cBhvr>
                                      <p:to>
                                        <p:strVal val="visible"/>
                                      </p:to>
                                    </p:set>
                                    <p:animEffect transition="in" filter="blinds(horizontal)">
                                      <p:cBhvr>
                                        <p:cTn id="3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1"/>
      <p:bldP spid="7" grpId="2"/>
      <p:bldP spid="9" grpId="3"/>
      <p:bldP spid="10" grpId="4"/>
      <p:bldP spid="11" grpId="5"/>
      <p:bldP spid="4" grpId="6"/>
      <p:bldP spid="12" grpId="7"/>
      <p:bldP spid="13" grpId="8"/>
    </p:bldLst>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 name="矩形 1"/>
          <p:cNvSpPr/>
          <p:nvPr/>
        </p:nvSpPr>
        <p:spPr>
          <a:xfrm>
            <a:off x="334566" y="981522"/>
            <a:ext cx="11521280" cy="4754082"/>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8" name="矩形 7"/>
          <p:cNvSpPr/>
          <p:nvPr/>
        </p:nvSpPr>
        <p:spPr>
          <a:xfrm>
            <a:off x="541880" y="1410498"/>
            <a:ext cx="11097941" cy="38961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a:latin typeface="Times New Roman" pitchFamily="18" charset="0"/>
                <a:ea typeface="方正中等线简体" panose="03000509000000000000" pitchFamily="65" charset="-122"/>
                <a:cs typeface="Courier New" panose="02070309020205020404" pitchFamily="49" charset="0"/>
              </a:rPr>
              <a:t>3.</a:t>
            </a:r>
            <a:r>
              <a:rPr lang="zh-CN" altLang="zh-CN" sz="2800" b="1" kern="100">
                <a:latin typeface="Times New Roman" pitchFamily="18" charset="0"/>
                <a:ea typeface="方正中等线简体" panose="03000509000000000000" pitchFamily="65" charset="-122"/>
                <a:cs typeface="Times New Roman" panose="02020603050405020304" pitchFamily="18" charset="0"/>
              </a:rPr>
              <a:t>数据分析</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zh-CN" altLang="zh-CN" sz="2800" kern="100">
                <a:latin typeface="Times New Roman" pitchFamily="18" charset="0"/>
                <a:ea typeface="方正中等线简体" panose="03000509000000000000" pitchFamily="65" charset="-122"/>
                <a:cs typeface="Times New Roman" panose="02020603050405020304" pitchFamily="18" charset="0"/>
              </a:rPr>
              <a:t>根据课本表</a:t>
            </a:r>
            <a:r>
              <a:rPr lang="en-US" altLang="zh-CN" sz="2800" kern="100">
                <a:latin typeface="Times New Roman" pitchFamily="18" charset="0"/>
                <a:ea typeface="方正中等线简体" panose="03000509000000000000" pitchFamily="65" charset="-122"/>
                <a:cs typeface="Courier New" panose="02070309020205020404" pitchFamily="49" charset="0"/>
              </a:rPr>
              <a:t>2-2</a:t>
            </a:r>
            <a:r>
              <a:rPr lang="zh-CN" altLang="zh-CN" sz="2800" kern="100">
                <a:latin typeface="Times New Roman" pitchFamily="18" charset="0"/>
                <a:ea typeface="方正中等线简体" panose="03000509000000000000" pitchFamily="65" charset="-122"/>
                <a:cs typeface="Times New Roman" panose="02020603050405020304" pitchFamily="18" charset="0"/>
              </a:rPr>
              <a:t>在不同温度和压强下</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初始时</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的体积比为</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，平衡混合物中氨的含量实验数据分析，提高反应速率的条件</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温度、</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压强</a:t>
            </a:r>
            <a:r>
              <a:rPr lang="zh-CN" altLang="zh-CN" sz="2800" kern="100">
                <a:latin typeface="Times New Roman" pitchFamily="18" charset="0"/>
                <a:ea typeface="方正中等线简体" panose="03000509000000000000" pitchFamily="65" charset="-122"/>
                <a:cs typeface="Times New Roman" panose="02020603050405020304" pitchFamily="18" charset="0"/>
              </a:rPr>
              <a:t>；提高平衡混合物中氨的含量的条件</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温度、</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压强</a:t>
            </a:r>
            <a:r>
              <a:rPr lang="zh-CN" altLang="zh-CN" sz="2800" kern="100">
                <a:latin typeface="Times New Roman" pitchFamily="18" charset="0"/>
                <a:ea typeface="方正中等线简体" panose="03000509000000000000" pitchFamily="65" charset="-122"/>
                <a:cs typeface="Times New Roman" panose="02020603050405020304" pitchFamily="18" charset="0"/>
              </a:rPr>
              <a:t>。二者</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在</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这</a:t>
            </a:r>
            <a:r>
              <a:rPr lang="zh-CN" altLang="zh-CN" sz="2800" kern="100">
                <a:latin typeface="Times New Roman" pitchFamily="18" charset="0"/>
                <a:ea typeface="方正中等线简体" panose="03000509000000000000" pitchFamily="65" charset="-122"/>
                <a:cs typeface="Times New Roman" panose="02020603050405020304" pitchFamily="18" charset="0"/>
              </a:rPr>
              <a:t>一措施上是不一致的。实验数据的分析与理论分析的结论是一致的。</a:t>
            </a:r>
            <a:endParaRPr lang="zh-CN" altLang="zh-CN" sz="1050" kern="100">
              <a:effectLst/>
              <a:latin typeface="宋体" pitchFamily="2" charset="-122"/>
              <a:ea typeface="宋体" pitchFamily="2" charset="-122"/>
              <a:cs typeface="Courier New" panose="02070309020205020404" pitchFamily="49" charset="0"/>
            </a:endParaRPr>
          </a:p>
        </p:txBody>
      </p:sp>
      <p:sp>
        <p:nvSpPr>
          <p:cNvPr id="3" name="矩形 2"/>
          <p:cNvSpPr/>
          <p:nvPr/>
        </p:nvSpPr>
        <p:spPr>
          <a:xfrm>
            <a:off x="10228237" y="2829663"/>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升高</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5" name="矩形 4"/>
          <p:cNvSpPr/>
          <p:nvPr/>
        </p:nvSpPr>
        <p:spPr>
          <a:xfrm>
            <a:off x="1295053" y="3492163"/>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增大</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2" name="矩形 11"/>
          <p:cNvSpPr/>
          <p:nvPr/>
        </p:nvSpPr>
        <p:spPr>
          <a:xfrm>
            <a:off x="8874328" y="3482638"/>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降低</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3" name="矩形 12"/>
          <p:cNvSpPr/>
          <p:nvPr/>
        </p:nvSpPr>
        <p:spPr>
          <a:xfrm>
            <a:off x="10775111" y="3482638"/>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增大</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4" name="矩形 13"/>
          <p:cNvSpPr/>
          <p:nvPr/>
        </p:nvSpPr>
        <p:spPr>
          <a:xfrm>
            <a:off x="2792363" y="4121299"/>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温度</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239811391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4"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par>
                                <p:cTn id="8" presetID="3" presetClass="entr" presetSubtype="10" dur="500" fill="hold" grpId="2" nodeType="withEffect">
                                  <p:stCondLst>
                                    <p:cond delay="0"/>
                                  </p:stCondLst>
                                  <p:childTnLst>
                                    <p:set>
                                      <p:cBhvr>
                                        <p:cTn id="9" dur="1" fill="hold">
                                          <p:stCondLst>
                                            <p:cond delay="0"/>
                                          </p:stCondLst>
                                        </p:cTn>
                                        <p:tgtEl>
                                          <p:spTgt spid="12"/>
                                        </p:tgtEl>
                                        <p:attrNameLst>
                                          <p:attrName>style.visibility</p:attrName>
                                        </p:attrNameLst>
                                      </p:cBhvr>
                                      <p:to>
                                        <p:strVal val="visible"/>
                                      </p:to>
                                    </p:set>
                                    <p:animEffect transition="in" filter="blinds(horizontal)">
                                      <p:cBhvr>
                                        <p:cTn id="10" dur="500"/>
                                        <p:tgtEl>
                                          <p:spTgt spid="12"/>
                                        </p:tgtEl>
                                      </p:cBhvr>
                                    </p:animEffect>
                                  </p:childTnLst>
                                </p:cTn>
                              </p:par>
                              <p:par>
                                <p:cTn id="11" presetID="3" presetClass="entr" presetSubtype="10" dur="500" fill="hold" grpId="3" nodeType="withEffect">
                                  <p:stCondLst>
                                    <p:cond delay="0"/>
                                  </p:stCondLst>
                                  <p:childTnLst>
                                    <p:set>
                                      <p:cBhvr>
                                        <p:cTn id="12" dur="1" fill="hold">
                                          <p:stCondLst>
                                            <p:cond delay="0"/>
                                          </p:stCondLst>
                                        </p:cTn>
                                        <p:tgtEl>
                                          <p:spTgt spid="13"/>
                                        </p:tgtEl>
                                        <p:attrNameLst>
                                          <p:attrName>style.visibility</p:attrName>
                                        </p:attrNameLst>
                                      </p:cBhvr>
                                      <p:to>
                                        <p:strVal val="visible"/>
                                      </p:to>
                                    </p:set>
                                    <p:animEffect transition="in" filter="blinds(horizontal)">
                                      <p:cBhvr>
                                        <p:cTn id="13" dur="500"/>
                                        <p:tgtEl>
                                          <p:spTgt spid="13"/>
                                        </p:tgtEl>
                                      </p:cBhvr>
                                    </p:animEffect>
                                  </p:childTnLst>
                                </p:cTn>
                              </p:par>
                              <p:par>
                                <p:cTn id="14" presetID="3" presetClass="entr" presetSubtype="10" dur="500" fill="hold" grpId="0" nodeType="withEffect">
                                  <p:stCondLst>
                                    <p:cond delay="0"/>
                                  </p:stCondLst>
                                  <p:childTnLst>
                                    <p:set>
                                      <p:cBhvr>
                                        <p:cTn id="15" dur="1" fill="hold">
                                          <p:stCondLst>
                                            <p:cond delay="0"/>
                                          </p:stCondLst>
                                        </p:cTn>
                                        <p:tgtEl>
                                          <p:spTgt spid="3"/>
                                        </p:tgtEl>
                                        <p:attrNameLst>
                                          <p:attrName>style.visibility</p:attrName>
                                        </p:attrNameLst>
                                      </p:cBhvr>
                                      <p:to>
                                        <p:strVal val="visible"/>
                                      </p:to>
                                    </p:set>
                                    <p:animEffect transition="in" filter="blinds(horizontal)">
                                      <p:cBhvr>
                                        <p:cTn id="16" dur="500"/>
                                        <p:tgtEl>
                                          <p:spTgt spid="3"/>
                                        </p:tgtEl>
                                      </p:cBhvr>
                                    </p:animEffect>
                                  </p:childTnLst>
                                </p:cTn>
                              </p:par>
                              <p:par>
                                <p:cTn id="17" presetID="3" presetClass="entr" presetSubtype="10" dur="500" fill="hold" grpId="1" nodeType="withEffect">
                                  <p:stCondLst>
                                    <p:cond delay="0"/>
                                  </p:stCondLst>
                                  <p:childTnLst>
                                    <p:set>
                                      <p:cBhvr>
                                        <p:cTn id="18" dur="1" fill="hold">
                                          <p:stCondLst>
                                            <p:cond delay="0"/>
                                          </p:stCondLst>
                                        </p:cTn>
                                        <p:tgtEl>
                                          <p:spTgt spid="5"/>
                                        </p:tgtEl>
                                        <p:attrNameLst>
                                          <p:attrName>style.visibility</p:attrName>
                                        </p:attrNameLst>
                                      </p:cBhvr>
                                      <p:to>
                                        <p:strVal val="visible"/>
                                      </p:to>
                                    </p:set>
                                    <p:animEffect transition="in" filter="blinds(horizontal)">
                                      <p:cBhvr>
                                        <p:cTn id="19"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5" grpId="1"/>
      <p:bldP spid="12" grpId="2"/>
      <p:bldP spid="13" grpId="3"/>
      <p:bldP spid="14" grpId="4"/>
    </p:bldLst>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6" name="矩形 15"/>
          <p:cNvSpPr/>
          <p:nvPr/>
        </p:nvSpPr>
        <p:spPr>
          <a:xfrm>
            <a:off x="1860" y="2396850"/>
            <a:ext cx="12186007" cy="4462738"/>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199"/>
            <a:endParaRPr lang="zh-CN" altLang="en-US">
              <a:solidFill>
                <a:prstClr val="white"/>
              </a:solidFill>
            </a:endParaRPr>
          </a:p>
        </p:txBody>
      </p:sp>
      <p:sp>
        <p:nvSpPr>
          <p:cNvPr id="2" name="矩形 1"/>
          <p:cNvSpPr/>
          <p:nvPr/>
        </p:nvSpPr>
        <p:spPr>
          <a:xfrm>
            <a:off x="2202" y="1093280"/>
            <a:ext cx="12186007" cy="130547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199"/>
            <a:endParaRPr lang="zh-CN" altLang="en-US">
              <a:solidFill>
                <a:prstClr val="white"/>
              </a:solidFill>
            </a:endParaRPr>
          </a:p>
        </p:txBody>
      </p:sp>
      <p:sp>
        <p:nvSpPr>
          <p:cNvPr id="14" name="矩形 13"/>
          <p:cNvSpPr/>
          <p:nvPr/>
        </p:nvSpPr>
        <p:spPr>
          <a:xfrm>
            <a:off x="379947" y="1047015"/>
            <a:ext cx="11407873" cy="332398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在合成氨的实际生产中，温度越低，压强越大越好</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在合成氨中，加入催化剂能提高原料的转化率</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(3)</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催化剂在合成氨中质量没有改变，因此催化剂没有参与反应</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endParaRPr lang="zh-CN" altLang="zh-CN" sz="1050" kern="100">
              <a:solidFill>
                <a:schemeClr val="bg1"/>
              </a:solidFill>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(4)</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增大反应物的浓度，减少生成物的浓度，可以提高氨的产率</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endParaRPr lang="zh-CN" altLang="zh-CN" sz="1050" kern="100">
              <a:solidFill>
                <a:schemeClr val="bg1"/>
              </a:solidFill>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(5)</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合成氨中在提高速率和原料的转化率上对温度的要求是一致的</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endParaRPr lang="zh-CN" altLang="zh-CN" sz="1050" kern="100">
              <a:solidFill>
                <a:schemeClr val="bg1"/>
              </a:solidFill>
              <a:effectLst/>
              <a:latin typeface="宋体" pitchFamily="2" charset="-122"/>
              <a:ea typeface="宋体" pitchFamily="2" charset="-122"/>
              <a:cs typeface="Courier New" panose="02070309020205020404" pitchFamily="49" charset="0"/>
            </a:endParaRPr>
          </a:p>
        </p:txBody>
      </p:sp>
      <p:sp>
        <p:nvSpPr>
          <p:cNvPr id="4" name="矩形 3"/>
          <p:cNvSpPr/>
          <p:nvPr/>
        </p:nvSpPr>
        <p:spPr>
          <a:xfrm>
            <a:off x="10271670" y="3056122"/>
            <a:ext cx="646331" cy="646203"/>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199"/>
            <a:r>
              <a:rPr lang="zh-CN" altLang="en-US" sz="3599" b="1" kern="100" smtClean="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6" name="矩形 5"/>
          <p:cNvSpPr/>
          <p:nvPr/>
        </p:nvSpPr>
        <p:spPr>
          <a:xfrm>
            <a:off x="8831510" y="1117988"/>
            <a:ext cx="646097" cy="646097"/>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199"/>
            <a:r>
              <a:rPr lang="en-US" altLang="zh-CN"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20" name="五边形 19">
            <a:extLst>
              <a:ext uri="{FF2B5EF4-FFF2-40B4-BE49-F238E27FC236}">
                <a16:creationId xmlns="" xmlns:a16="http://schemas.microsoft.com/office/drawing/2014/main" id="{2B269A23-18BB-E749-A895-A1450DD58A24}"/>
              </a:ext>
            </a:extLst>
          </p:cNvPr>
          <p:cNvSpPr/>
          <p:nvPr/>
        </p:nvSpPr>
        <p:spPr>
          <a:xfrm>
            <a:off x="2204" y="277388"/>
            <a:ext cx="2473878" cy="560062"/>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defRPr/>
            </a:pPr>
            <a:endParaRPr kumimoji="1" lang="zh-CN" altLang="en-US" kern="0">
              <a:solidFill>
                <a:prstClr val="white"/>
              </a:solidFill>
              <a:ea typeface="微软雅黑" charset="-122"/>
            </a:endParaRPr>
          </a:p>
        </p:txBody>
      </p:sp>
      <p:sp>
        <p:nvSpPr>
          <p:cNvPr id="25" name="矩形 24"/>
          <p:cNvSpPr/>
          <p:nvPr/>
        </p:nvSpPr>
        <p:spPr>
          <a:xfrm>
            <a:off x="379947" y="291153"/>
            <a:ext cx="1620371" cy="5230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199">
              <a:defRPr/>
            </a:pPr>
            <a:r>
              <a:rPr lang="zh-CN" altLang="en-US" sz="2799"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正误判断</a:t>
            </a:r>
            <a:endParaRPr lang="zh-CN" altLang="zh-CN" sz="2799"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sp>
        <p:nvSpPr>
          <p:cNvPr id="19" name="矩形 18"/>
          <p:cNvSpPr/>
          <p:nvPr/>
        </p:nvSpPr>
        <p:spPr>
          <a:xfrm>
            <a:off x="8101905" y="1760823"/>
            <a:ext cx="646097" cy="646097"/>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199"/>
            <a:r>
              <a:rPr lang="en-US" altLang="zh-CN"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1" name="矩形 10"/>
          <p:cNvSpPr/>
          <p:nvPr/>
        </p:nvSpPr>
        <p:spPr>
          <a:xfrm>
            <a:off x="10243329" y="2415741"/>
            <a:ext cx="646097" cy="646097"/>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199"/>
            <a:r>
              <a:rPr lang="en-US" altLang="zh-CN"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2" name="矩形 11"/>
          <p:cNvSpPr/>
          <p:nvPr/>
        </p:nvSpPr>
        <p:spPr>
          <a:xfrm>
            <a:off x="10614002" y="3674461"/>
            <a:ext cx="646097" cy="646097"/>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199"/>
            <a:r>
              <a:rPr lang="en-US" altLang="zh-CN"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599"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Tree>
    <p:extLst>
      <p:ext uri="{BB962C8B-B14F-4D97-AF65-F5344CB8AC3E}">
        <p14:creationId xmlns:p14="http://schemas.microsoft.com/office/powerpoint/2010/main" val="318149664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blinds(horizontal)">
                                      <p:cBhvr>
                                        <p:cTn id="7" dur="500"/>
                                        <p:tgtEl>
                                          <p:spTgt spid="6"/>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2" nodeType="clickEffect">
                                  <p:stCondLst>
                                    <p:cond delay="0"/>
                                  </p:stCondLst>
                                  <p:childTnLst>
                                    <p:set>
                                      <p:cBhvr>
                                        <p:cTn id="11" dur="1" fill="hold">
                                          <p:stCondLst>
                                            <p:cond delay="0"/>
                                          </p:stCondLst>
                                        </p:cTn>
                                        <p:tgtEl>
                                          <p:spTgt spid="19"/>
                                        </p:tgtEl>
                                        <p:attrNameLst>
                                          <p:attrName>style.visibility</p:attrName>
                                        </p:attrNameLst>
                                      </p:cBhvr>
                                      <p:to>
                                        <p:strVal val="visible"/>
                                      </p:to>
                                    </p:set>
                                    <p:animEffect transition="in" filter="blinds(horizontal)">
                                      <p:cBhvr>
                                        <p:cTn id="12" dur="500"/>
                                        <p:tgtEl>
                                          <p:spTgt spid="19"/>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3"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linds(horizontal)">
                                      <p:cBhvr>
                                        <p:cTn id="17" dur="500"/>
                                        <p:tgtEl>
                                          <p:spTgt spid="11"/>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0" nodeType="clickEffect">
                                  <p:stCondLst>
                                    <p:cond delay="0"/>
                                  </p:stCondLst>
                                  <p:childTnLst>
                                    <p:set>
                                      <p:cBhvr>
                                        <p:cTn id="21" dur="1" fill="hold">
                                          <p:stCondLst>
                                            <p:cond delay="0"/>
                                          </p:stCondLst>
                                        </p:cTn>
                                        <p:tgtEl>
                                          <p:spTgt spid="4"/>
                                        </p:tgtEl>
                                        <p:attrNameLst>
                                          <p:attrName>style.visibility</p:attrName>
                                        </p:attrNameLst>
                                      </p:cBhvr>
                                      <p:to>
                                        <p:strVal val="visible"/>
                                      </p:to>
                                    </p:set>
                                    <p:animEffect transition="in" filter="blinds(horizontal)">
                                      <p:cBhvr>
                                        <p:cTn id="22" dur="500"/>
                                        <p:tgtEl>
                                          <p:spTgt spid="4"/>
                                        </p:tgtEl>
                                      </p:cBhvr>
                                    </p:animEffect>
                                  </p:childTnLst>
                                </p:cTn>
                              </p:par>
                            </p:childTnLst>
                          </p:cTn>
                        </p:par>
                      </p:childTnLst>
                    </p:cTn>
                  </p:par>
                  <p:par>
                    <p:cTn id="23" fill="hold" nodeType="clickPar">
                      <p:stCondLst>
                        <p:cond delay="indefinite"/>
                      </p:stCondLst>
                      <p:childTnLst>
                        <p:par>
                          <p:cTn id="24" fill="hold" nodeType="afterGroup">
                            <p:stCondLst>
                              <p:cond delay="0"/>
                            </p:stCondLst>
                            <p:childTnLst>
                              <p:par>
                                <p:cTn id="25" presetID="3" presetClass="entr" presetSubtype="10" dur="500" fill="hold" grpId="4"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blinds(horizontal)">
                                      <p:cBhvr>
                                        <p:cTn id="27" dur="500"/>
                                        <p:tgtEl>
                                          <p:spTgt spid="1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6" grpId="1"/>
      <p:bldP spid="19" grpId="2"/>
      <p:bldP spid="11" grpId="3"/>
      <p:bldP spid="12" grpId="4"/>
    </p:bldLst>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矩形 13"/>
          <p:cNvSpPr/>
          <p:nvPr/>
        </p:nvSpPr>
        <p:spPr>
          <a:xfrm>
            <a:off x="334566" y="1199143"/>
            <a:ext cx="11521280" cy="446130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2" name="矩形 11"/>
          <p:cNvSpPr/>
          <p:nvPr/>
        </p:nvSpPr>
        <p:spPr>
          <a:xfrm>
            <a:off x="2003" y="0"/>
            <a:ext cx="12191999" cy="76514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6" name="矩形 15"/>
          <p:cNvSpPr/>
          <p:nvPr/>
        </p:nvSpPr>
        <p:spPr>
          <a:xfrm>
            <a:off x="-1" y="512200"/>
            <a:ext cx="2206775" cy="252504"/>
          </a:xfrm>
          <a:prstGeom prst="rect">
            <a:avLst/>
          </a:prstGeom>
          <a:solidFill>
            <a:srgbClr val="C00000"/>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9" name="矩形 18"/>
          <p:cNvSpPr/>
          <p:nvPr/>
        </p:nvSpPr>
        <p:spPr>
          <a:xfrm>
            <a:off x="424900" y="205600"/>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smtClean="0">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应用体验</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sp>
        <p:nvSpPr>
          <p:cNvPr id="8" name="矩形 7"/>
          <p:cNvSpPr/>
          <p:nvPr/>
        </p:nvSpPr>
        <p:spPr>
          <a:xfrm>
            <a:off x="445701" y="1481729"/>
            <a:ext cx="11299010" cy="389613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下列有关合成氨工业的说法正确的是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的量越多，</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的转化率越大，因此，充入的</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越多越有利于</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的</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zh-CN" altLang="en-US" sz="2800" kern="10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合成</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恒容条件下充入稀有气体有利于</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的合成</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工业合成氨的反应是熵增加的放热反应，在任何温度下都可自发进行</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工业合成氨的反应是熵减小的放热反应，在常温时可自发进行</a:t>
            </a:r>
            <a:endParaRPr lang="zh-CN" altLang="zh-CN" sz="1050" kern="100">
              <a:effectLst/>
              <a:latin typeface="宋体" pitchFamily="2" charset="-122"/>
              <a:ea typeface="宋体" pitchFamily="2" charset="-122"/>
              <a:cs typeface="Courier New" panose="02070309020205020404" pitchFamily="49" charset="0"/>
            </a:endParaRPr>
          </a:p>
        </p:txBody>
      </p:sp>
      <p:sp>
        <p:nvSpPr>
          <p:cNvPr id="9" name="TextBox 9"/>
          <p:cNvSpPr txBox="1"/>
          <p:nvPr/>
        </p:nvSpPr>
        <p:spPr>
          <a:xfrm>
            <a:off x="281608" y="4742721"/>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219495902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9"/>
                                        </p:tgtEl>
                                        <p:attrNameLst>
                                          <p:attrName>style.visibility</p:attrName>
                                        </p:attrNameLst>
                                      </p:cBhvr>
                                      <p:to>
                                        <p:strVal val="visible"/>
                                      </p:to>
                                    </p:set>
                                    <p:animEffect transition="in" filter="blinds(horizontal)">
                                      <p:cBhvr>
                                        <p:cTn id="7"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p:bldLst>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组合 9"/>
          <p:cNvGrpSpPr/>
          <p:nvPr/>
        </p:nvGrpSpPr>
        <p:grpSpPr>
          <a:xfrm>
            <a:off x="337333" y="1053403"/>
            <a:ext cx="11517334" cy="3960567"/>
            <a:chOff x="335206" y="613340"/>
            <a:chExt cx="11520000" cy="5278433"/>
          </a:xfrm>
        </p:grpSpPr>
        <p:sp>
          <p:nvSpPr>
            <p:cNvPr id="11" name="圆角矩形 10">
              <a:extLst>
                <a:ext uri="{FF2B5EF4-FFF2-40B4-BE49-F238E27FC236}">
                  <a16:creationId xmlns:a16="http://schemas.microsoft.com/office/drawing/2014/main" xmlns="" id="{E595429C-FC91-844C-93CF-CDF13B79A00E}"/>
                </a:ext>
              </a:extLst>
            </p:cNvPr>
            <p:cNvSpPr/>
            <p:nvPr/>
          </p:nvSpPr>
          <p:spPr>
            <a:xfrm>
              <a:off x="335206" y="806380"/>
              <a:ext cx="11520000" cy="5085393"/>
            </a:xfrm>
            <a:prstGeom prst="roundRect">
              <a:avLst>
                <a:gd name="adj" fmla="val 3824"/>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kumimoji="1" lang="en-US" altLang="zh-CN" sz="2400">
                <a:solidFill>
                  <a:prstClr val="white"/>
                </a:solidFill>
              </a:endParaRPr>
            </a:p>
          </p:txBody>
        </p:sp>
        <p:sp>
          <p:nvSpPr>
            <p:cNvPr id="13" name="矩形 12">
              <a:extLst>
                <a:ext uri="{FF2B5EF4-FFF2-40B4-BE49-F238E27FC236}">
                  <a16:creationId xmlns:a16="http://schemas.microsoft.com/office/drawing/2014/main" xmlns="" id="{FB65ABD8-6080-B245-B7CB-5CF76B33E96C}"/>
                </a:ext>
              </a:extLst>
            </p:cNvPr>
            <p:cNvSpPr/>
            <p:nvPr/>
          </p:nvSpPr>
          <p:spPr>
            <a:xfrm>
              <a:off x="922765" y="693487"/>
              <a:ext cx="707945" cy="21602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kumimoji="1" lang="zh-CN" altLang="en-US" sz="2400">
                <a:solidFill>
                  <a:prstClr val="white"/>
                </a:solidFill>
              </a:endParaRPr>
            </a:p>
          </p:txBody>
        </p:sp>
        <p:sp>
          <p:nvSpPr>
            <p:cNvPr id="15" name="文本框 14">
              <a:extLst>
                <a:ext uri="{FF2B5EF4-FFF2-40B4-BE49-F238E27FC236}">
                  <a16:creationId xmlns:a16="http://schemas.microsoft.com/office/drawing/2014/main" xmlns="" id="{88957DF7-A6C0-3848-B485-D6CCBD5F92BE}"/>
                </a:ext>
              </a:extLst>
            </p:cNvPr>
            <p:cNvSpPr txBox="1"/>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19" tIns="45709" rIns="91419" bIns="45709"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321"/>
              <a:endParaRPr lang="zh-CN" altLang="en-US" sz="2400">
                <a:solidFill>
                  <a:prstClr val="white"/>
                </a:solidFill>
                <a:latin typeface="DOUYU Font" pitchFamily="2" charset="-122"/>
                <a:ea typeface="DOUYU Font" pitchFamily="2" charset="-122"/>
              </a:endParaRPr>
            </a:p>
          </p:txBody>
        </p:sp>
      </p:grpSp>
      <p:sp>
        <p:nvSpPr>
          <p:cNvPr id="17" name="矩形 16"/>
          <p:cNvSpPr/>
          <p:nvPr/>
        </p:nvSpPr>
        <p:spPr>
          <a:xfrm>
            <a:off x="588735" y="1476053"/>
            <a:ext cx="11014531" cy="3242170"/>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defTabSz="1218321">
              <a:lnSpc>
                <a:spcPct val="150000"/>
              </a:lnSpc>
            </a:pP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项，在合成氨工业中应选择一个合适的投料比</a:t>
            </a:r>
            <a:r>
              <a:rPr lang="en-US" altLang="zh-CN" sz="2800" kern="100">
                <a:latin typeface="Times New Roman" pitchFamily="18" charset="0"/>
                <a:ea typeface="楷体_GB2312" panose="02010609030101010101" pitchFamily="49" charset="-122"/>
              </a:rPr>
              <a:t>[</a:t>
            </a:r>
            <a:r>
              <a:rPr lang="en-US" altLang="zh-CN" sz="2800" i="1" kern="100">
                <a:latin typeface="Times New Roman" pitchFamily="18" charset="0"/>
                <a:ea typeface="楷体_GB2312" panose="02010609030101010101" pitchFamily="49" charset="-122"/>
              </a:rPr>
              <a:t>n</a:t>
            </a:r>
            <a:r>
              <a:rPr lang="en-US" altLang="zh-CN" sz="2800" kern="100">
                <a:latin typeface="Times New Roman" pitchFamily="18" charset="0"/>
                <a:ea typeface="楷体_GB2312" panose="02010609030101010101" pitchFamily="49" charset="-122"/>
              </a:rPr>
              <a:t>(N</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a:t>
            </a:r>
            <a:r>
              <a:rPr lang="en-US" altLang="zh-CN" sz="2800" kern="100">
                <a:latin typeface="宋体" pitchFamily="2" charset="-122"/>
                <a:ea typeface="楷体_GB2312" panose="02010609030101010101" pitchFamily="49" charset="-122"/>
                <a:cs typeface="Times New Roman" panose="02020603050405020304" pitchFamily="18" charset="0"/>
              </a:rPr>
              <a:t>∶</a:t>
            </a:r>
            <a:r>
              <a:rPr lang="en-US" altLang="zh-CN" sz="2800" i="1" kern="100">
                <a:latin typeface="Times New Roman" pitchFamily="18" charset="0"/>
                <a:ea typeface="楷体_GB2312" panose="02010609030101010101" pitchFamily="49" charset="-122"/>
              </a:rPr>
              <a:t>n</a:t>
            </a:r>
            <a:r>
              <a:rPr lang="en-US" altLang="zh-CN" sz="2800" kern="100">
                <a:latin typeface="Times New Roman" pitchFamily="18" charset="0"/>
                <a:ea typeface="楷体_GB2312" panose="02010609030101010101" pitchFamily="49" charset="-122"/>
              </a:rPr>
              <a:t>(H</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a:t>
            </a:r>
            <a:r>
              <a:rPr lang="zh-CN" altLang="zh-CN" sz="2800" kern="100">
                <a:latin typeface="Times New Roman" pitchFamily="18" charset="0"/>
                <a:ea typeface="楷体_GB2312" panose="02010609030101010101" pitchFamily="49" charset="-122"/>
                <a:cs typeface="Times New Roman" panose="02020603050405020304" pitchFamily="18" charset="0"/>
              </a:rPr>
              <a:t>，并不是充入的</a:t>
            </a:r>
            <a:r>
              <a:rPr lang="en-US" altLang="zh-CN" sz="2800" kern="100">
                <a:latin typeface="Times New Roman" pitchFamily="18" charset="0"/>
                <a:ea typeface="楷体_GB2312" panose="02010609030101010101" pitchFamily="49" charset="-122"/>
              </a:rPr>
              <a:t>N</a:t>
            </a:r>
            <a:r>
              <a:rPr lang="en-US" altLang="zh-CN" sz="2800" kern="100" baseline="-25000">
                <a:latin typeface="Times New Roman" pitchFamily="18" charset="0"/>
                <a:ea typeface="楷体_GB2312" panose="02010609030101010101" pitchFamily="49" charset="-122"/>
              </a:rPr>
              <a:t>2</a:t>
            </a:r>
            <a:r>
              <a:rPr lang="zh-CN" altLang="zh-CN" sz="2800" kern="100">
                <a:latin typeface="Times New Roman" pitchFamily="18" charset="0"/>
                <a:ea typeface="楷体_GB2312" panose="02010609030101010101" pitchFamily="49" charset="-122"/>
                <a:cs typeface="Times New Roman" panose="02020603050405020304" pitchFamily="18" charset="0"/>
              </a:rPr>
              <a:t>越多越有利于</a:t>
            </a:r>
            <a:r>
              <a:rPr lang="en-US" altLang="zh-CN" sz="2800" kern="100">
                <a:latin typeface="Times New Roman" pitchFamily="18" charset="0"/>
                <a:ea typeface="楷体_GB2312" panose="02010609030101010101" pitchFamily="49" charset="-122"/>
              </a:rPr>
              <a:t>NH</a:t>
            </a:r>
            <a:r>
              <a:rPr lang="en-US" altLang="zh-CN" sz="2800" kern="100" baseline="-25000">
                <a:latin typeface="Times New Roman" pitchFamily="18" charset="0"/>
                <a:ea typeface="楷体_GB2312" panose="02010609030101010101" pitchFamily="49" charset="-122"/>
              </a:rPr>
              <a:t>3</a:t>
            </a:r>
            <a:r>
              <a:rPr lang="zh-CN" altLang="zh-CN" sz="2800" kern="100">
                <a:latin typeface="Times New Roman" pitchFamily="18" charset="0"/>
                <a:ea typeface="楷体_GB2312" panose="02010609030101010101" pitchFamily="49" charset="-122"/>
                <a:cs typeface="Times New Roman" panose="02020603050405020304" pitchFamily="18" charset="0"/>
              </a:rPr>
              <a:t>的合成</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defTabSz="1218321">
              <a:lnSpc>
                <a:spcPct val="150000"/>
              </a:lnSpc>
            </a:pPr>
            <a:r>
              <a:rPr lang="en-US" altLang="zh-CN" sz="2800" kern="100" smtClean="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项，恒容条件下，充入稀有气体对平衡无影响</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defTabSz="1218321">
              <a:lnSpc>
                <a:spcPct val="150000"/>
              </a:lnSpc>
            </a:pPr>
            <a:r>
              <a:rPr lang="en-US" altLang="zh-CN" sz="2800" kern="100" smtClean="0">
                <a:latin typeface="Times New Roman" pitchFamily="18" charset="0"/>
                <a:ea typeface="楷体_GB2312" panose="02010609030101010101" pitchFamily="49" charset="-122"/>
              </a:rPr>
              <a:t>C</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a:t>
            </a:r>
            <a:r>
              <a:rPr lang="en-US" altLang="zh-CN" sz="2800" kern="100">
                <a:latin typeface="Times New Roman" pitchFamily="18" charset="0"/>
                <a:ea typeface="楷体_GB2312" panose="02010609030101010101" pitchFamily="49" charset="-122"/>
              </a:rPr>
              <a:t>Δ</a:t>
            </a:r>
            <a:r>
              <a:rPr lang="en-US" altLang="zh-CN" sz="2800" i="1" kern="100">
                <a:latin typeface="Times New Roman" pitchFamily="18" charset="0"/>
                <a:ea typeface="楷体_GB2312" panose="02010609030101010101" pitchFamily="49" charset="-122"/>
              </a:rPr>
              <a:t>H</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i="1" kern="100">
                <a:latin typeface="Times New Roman" pitchFamily="18" charset="0"/>
                <a:ea typeface="楷体_GB2312" panose="02010609030101010101" pitchFamily="49" charset="-122"/>
              </a:rPr>
              <a:t>T</a:t>
            </a:r>
            <a:r>
              <a:rPr lang="en-US" altLang="zh-CN" sz="2800" kern="100">
                <a:latin typeface="Times New Roman" pitchFamily="18" charset="0"/>
                <a:ea typeface="楷体_GB2312" panose="02010609030101010101" pitchFamily="49" charset="-122"/>
              </a:rPr>
              <a:t>Δ</a:t>
            </a:r>
            <a:r>
              <a:rPr lang="en-US" altLang="zh-CN" sz="2800" i="1" kern="100">
                <a:latin typeface="Times New Roman" pitchFamily="18" charset="0"/>
                <a:ea typeface="楷体_GB2312" panose="02010609030101010101" pitchFamily="49" charset="-122"/>
              </a:rPr>
              <a:t>S</a:t>
            </a:r>
            <a:r>
              <a:rPr lang="en-US" altLang="zh-CN" sz="2800" kern="100">
                <a:latin typeface="Times New Roman" pitchFamily="18" charset="0"/>
                <a:ea typeface="楷体_GB2312" panose="02010609030101010101" pitchFamily="49" charset="-122"/>
              </a:rPr>
              <a:t>&lt;0</a:t>
            </a:r>
            <a:r>
              <a:rPr lang="zh-CN" altLang="zh-CN" sz="2800" kern="100">
                <a:latin typeface="Times New Roman" pitchFamily="18" charset="0"/>
                <a:ea typeface="楷体_GB2312" panose="02010609030101010101" pitchFamily="49" charset="-122"/>
                <a:cs typeface="Times New Roman" panose="02020603050405020304" pitchFamily="18" charset="0"/>
              </a:rPr>
              <a:t>时反应自发进行，而合成氨反应的</a:t>
            </a:r>
            <a:r>
              <a:rPr lang="en-US" altLang="zh-CN" sz="2800" kern="100">
                <a:latin typeface="Times New Roman" pitchFamily="18" charset="0"/>
                <a:ea typeface="楷体_GB2312" panose="02010609030101010101" pitchFamily="49" charset="-122"/>
              </a:rPr>
              <a:t>Δ</a:t>
            </a:r>
            <a:r>
              <a:rPr lang="en-US" altLang="zh-CN" sz="2800" i="1" kern="100">
                <a:latin typeface="Times New Roman" pitchFamily="18" charset="0"/>
                <a:ea typeface="楷体_GB2312" panose="02010609030101010101" pitchFamily="49" charset="-122"/>
              </a:rPr>
              <a:t>H</a:t>
            </a:r>
            <a:r>
              <a:rPr lang="en-US" altLang="zh-CN" sz="2800" kern="100">
                <a:latin typeface="Times New Roman" pitchFamily="18" charset="0"/>
                <a:ea typeface="楷体_GB2312" panose="02010609030101010101" pitchFamily="49" charset="-122"/>
              </a:rPr>
              <a:t>&lt;0</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Δ</a:t>
            </a:r>
            <a:r>
              <a:rPr lang="en-US" altLang="zh-CN" sz="2800" i="1" kern="100">
                <a:latin typeface="Times New Roman" pitchFamily="18" charset="0"/>
                <a:ea typeface="楷体_GB2312" panose="02010609030101010101" pitchFamily="49" charset="-122"/>
              </a:rPr>
              <a:t>S</a:t>
            </a:r>
            <a:r>
              <a:rPr lang="en-US" altLang="zh-CN" sz="2800" kern="100">
                <a:latin typeface="Times New Roman" pitchFamily="18" charset="0"/>
                <a:ea typeface="楷体_GB2312" panose="02010609030101010101" pitchFamily="49" charset="-122"/>
              </a:rPr>
              <a:t>&lt;0</a:t>
            </a:r>
            <a:r>
              <a:rPr lang="zh-CN" altLang="zh-CN" sz="2800" kern="100">
                <a:latin typeface="Times New Roman" pitchFamily="18" charset="0"/>
                <a:ea typeface="楷体_GB2312" panose="02010609030101010101" pitchFamily="49" charset="-122"/>
                <a:cs typeface="Times New Roman" panose="02020603050405020304" pitchFamily="18" charset="0"/>
              </a:rPr>
              <a:t>，故在常温条件下该反应能自发进行。</a:t>
            </a:r>
            <a:endParaRPr lang="zh-CN" altLang="zh-CN" sz="2799" kern="100">
              <a:solidFill>
                <a:prstClr val="black"/>
              </a:solidFill>
              <a:latin typeface="Times New Roman" pitchFamily="18" charset="0"/>
              <a:ea typeface="楷体_GB2312" panose="02010609030101010101" pitchFamily="49" charset="-122"/>
              <a:cs typeface="Courier New" panose="02070309020205020404" pitchFamily="49" charset="0"/>
            </a:endParaRPr>
          </a:p>
        </p:txBody>
      </p:sp>
    </p:spTree>
    <p:extLst>
      <p:ext uri="{BB962C8B-B14F-4D97-AF65-F5344CB8AC3E}">
        <p14:creationId xmlns:p14="http://schemas.microsoft.com/office/powerpoint/2010/main" val="370653004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7">
                                            <p:txEl>
                                              <p:pRg st="0" end="0"/>
                                            </p:txEl>
                                          </p:spTgt>
                                        </p:tgtEl>
                                        <p:attrNameLst>
                                          <p:attrName>style.visibility</p:attrName>
                                        </p:attrNameLst>
                                      </p:cBhvr>
                                      <p:to>
                                        <p:strVal val="visible"/>
                                      </p:to>
                                    </p:set>
                                    <p:animEffect transition="in" filter="blinds(horizontal)">
                                      <p:cBhvr>
                                        <p:cTn id="7" dur="500"/>
                                        <p:tgtEl>
                                          <p:spTgt spid="17">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7">
                                            <p:txEl>
                                              <p:pRg st="1" end="1"/>
                                            </p:txEl>
                                          </p:spTgt>
                                        </p:tgtEl>
                                        <p:attrNameLst>
                                          <p:attrName>style.visibility</p:attrName>
                                        </p:attrNameLst>
                                      </p:cBhvr>
                                      <p:to>
                                        <p:strVal val="visible"/>
                                      </p:to>
                                    </p:set>
                                    <p:animEffect transition="in" filter="blinds(horizontal)">
                                      <p:cBhvr>
                                        <p:cTn id="12" dur="500"/>
                                        <p:tgtEl>
                                          <p:spTgt spid="17">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7">
                                            <p:txEl>
                                              <p:pRg st="2" end="2"/>
                                            </p:txEl>
                                          </p:spTgt>
                                        </p:tgtEl>
                                        <p:attrNameLst>
                                          <p:attrName>style.visibility</p:attrName>
                                        </p:attrNameLst>
                                      </p:cBhvr>
                                      <p:to>
                                        <p:strVal val="visible"/>
                                      </p:to>
                                    </p:set>
                                    <p:animEffect transition="in" filter="blinds(horizontal)">
                                      <p:cBhvr>
                                        <p:cTn id="17" dur="500"/>
                                        <p:tgtEl>
                                          <p:spTgt spid="17">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34566" y="627679"/>
            <a:ext cx="11521280" cy="49074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4" name="矩形 13"/>
          <p:cNvSpPr/>
          <p:nvPr/>
        </p:nvSpPr>
        <p:spPr>
          <a:xfrm>
            <a:off x="500742" y="1087438"/>
            <a:ext cx="11188928" cy="38961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在合成氨反应中使用催化剂和施加高压，下列叙述正确的是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都能提高反应速率，都对化学平衡无影响</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都对化学平衡有影响，但都不影响达到平衡状态所用的时间</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都能缩短达到平衡状态所用的时间，只有施加高压对化学平衡有影响</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使用催化剂能缩短反应达到平衡状态所用的时间，而施加高压无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此</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zh-CN" altLang="en-US" sz="2800" kern="10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效果</a:t>
            </a:r>
            <a:endParaRPr lang="zh-CN" altLang="zh-CN" sz="1050" kern="100">
              <a:effectLst/>
              <a:latin typeface="宋体" pitchFamily="2" charset="-122"/>
              <a:ea typeface="宋体" pitchFamily="2" charset="-122"/>
              <a:cs typeface="Courier New" panose="02070309020205020404" pitchFamily="49" charset="0"/>
            </a:endParaRPr>
          </a:p>
        </p:txBody>
      </p:sp>
      <p:sp>
        <p:nvSpPr>
          <p:cNvPr id="4" name="TextBox 9"/>
          <p:cNvSpPr txBox="1"/>
          <p:nvPr/>
        </p:nvSpPr>
        <p:spPr>
          <a:xfrm>
            <a:off x="353616" y="3035503"/>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421538207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Lst>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0" name="组合 9"/>
          <p:cNvGrpSpPr/>
          <p:nvPr/>
        </p:nvGrpSpPr>
        <p:grpSpPr>
          <a:xfrm>
            <a:off x="337333" y="1053403"/>
            <a:ext cx="11517334" cy="3312495"/>
            <a:chOff x="335206" y="613340"/>
            <a:chExt cx="11520000" cy="4414717"/>
          </a:xfrm>
        </p:grpSpPr>
        <p:sp>
          <p:nvSpPr>
            <p:cNvPr id="11" name="圆角矩形 10">
              <a:extLst>
                <a:ext uri="{FF2B5EF4-FFF2-40B4-BE49-F238E27FC236}">
                  <a16:creationId xmlns:a16="http://schemas.microsoft.com/office/drawing/2014/main" xmlns="" id="{E595429C-FC91-844C-93CF-CDF13B79A00E}"/>
                </a:ext>
              </a:extLst>
            </p:cNvPr>
            <p:cNvSpPr/>
            <p:nvPr/>
          </p:nvSpPr>
          <p:spPr>
            <a:xfrm>
              <a:off x="335206" y="806380"/>
              <a:ext cx="11520000" cy="4221677"/>
            </a:xfrm>
            <a:prstGeom prst="roundRect">
              <a:avLst>
                <a:gd name="adj" fmla="val 3824"/>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kumimoji="1" lang="en-US" altLang="zh-CN" sz="2400">
                <a:solidFill>
                  <a:prstClr val="white"/>
                </a:solidFill>
              </a:endParaRPr>
            </a:p>
          </p:txBody>
        </p:sp>
        <p:sp>
          <p:nvSpPr>
            <p:cNvPr id="13" name="矩形 12">
              <a:extLst>
                <a:ext uri="{FF2B5EF4-FFF2-40B4-BE49-F238E27FC236}">
                  <a16:creationId xmlns:a16="http://schemas.microsoft.com/office/drawing/2014/main" xmlns="" id="{FB65ABD8-6080-B245-B7CB-5CF76B33E96C}"/>
                </a:ext>
              </a:extLst>
            </p:cNvPr>
            <p:cNvSpPr/>
            <p:nvPr/>
          </p:nvSpPr>
          <p:spPr>
            <a:xfrm>
              <a:off x="922765" y="693487"/>
              <a:ext cx="707945" cy="21602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kumimoji="1" lang="zh-CN" altLang="en-US" sz="2400">
                <a:solidFill>
                  <a:prstClr val="white"/>
                </a:solidFill>
              </a:endParaRPr>
            </a:p>
          </p:txBody>
        </p:sp>
        <p:sp>
          <p:nvSpPr>
            <p:cNvPr id="15" name="文本框 14">
              <a:extLst>
                <a:ext uri="{FF2B5EF4-FFF2-40B4-BE49-F238E27FC236}">
                  <a16:creationId xmlns:a16="http://schemas.microsoft.com/office/drawing/2014/main" xmlns="" id="{88957DF7-A6C0-3848-B485-D6CCBD5F92BE}"/>
                </a:ext>
              </a:extLst>
            </p:cNvPr>
            <p:cNvSpPr txBox="1"/>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19" tIns="45709" rIns="91419" bIns="45709"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321"/>
              <a:endParaRPr lang="zh-CN" altLang="en-US" sz="2400">
                <a:solidFill>
                  <a:prstClr val="white"/>
                </a:solidFill>
                <a:latin typeface="DOUYU Font" pitchFamily="2" charset="-122"/>
                <a:ea typeface="DOUYU Font" pitchFamily="2" charset="-122"/>
              </a:endParaRPr>
            </a:p>
          </p:txBody>
        </p:sp>
      </p:grpSp>
      <p:sp>
        <p:nvSpPr>
          <p:cNvPr id="17" name="矩形 16"/>
          <p:cNvSpPr/>
          <p:nvPr/>
        </p:nvSpPr>
        <p:spPr>
          <a:xfrm>
            <a:off x="588735" y="1476053"/>
            <a:ext cx="11014531" cy="2677656"/>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defTabSz="1218321">
              <a:lnSpc>
                <a:spcPct val="150000"/>
              </a:lnSpc>
            </a:pPr>
            <a:r>
              <a:rPr lang="zh-CN" altLang="zh-CN" sz="2800" kern="100">
                <a:latin typeface="Times New Roman" pitchFamily="18" charset="0"/>
                <a:ea typeface="楷体_GB2312" panose="02010609030101010101" pitchFamily="49" charset="-122"/>
                <a:cs typeface="Times New Roman" panose="02020603050405020304" pitchFamily="18" charset="0"/>
              </a:rPr>
              <a:t>对于反应</a:t>
            </a:r>
            <a:r>
              <a:rPr lang="en-US" altLang="zh-CN" sz="2800" kern="100">
                <a:latin typeface="Times New Roman" pitchFamily="18" charset="0"/>
                <a:ea typeface="楷体_GB2312" panose="02010609030101010101" pitchFamily="49" charset="-122"/>
              </a:rPr>
              <a:t>N</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(g)</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3H</a:t>
            </a:r>
            <a:r>
              <a:rPr lang="en-US" altLang="zh-CN" sz="2800" kern="100" baseline="-25000">
                <a:latin typeface="Times New Roman" pitchFamily="18" charset="0"/>
                <a:ea typeface="楷体_GB2312" panose="02010609030101010101" pitchFamily="49" charset="-122"/>
              </a:rPr>
              <a:t>2</a:t>
            </a:r>
            <a:r>
              <a:rPr lang="en-US" altLang="zh-CN" sz="2800" kern="100">
                <a:latin typeface="Times New Roman" pitchFamily="18" charset="0"/>
                <a:ea typeface="楷体_GB2312" panose="02010609030101010101" pitchFamily="49" charset="-122"/>
              </a:rPr>
              <a:t>(g</a:t>
            </a:r>
            <a:r>
              <a:rPr lang="en-US" altLang="zh-CN" sz="2800" kern="100" smtClean="0">
                <a:latin typeface="Times New Roman" pitchFamily="18" charset="0"/>
                <a:ea typeface="楷体_GB2312" panose="02010609030101010101" pitchFamily="49" charset="-122"/>
              </a:rPr>
              <a:t>)</a:t>
            </a:r>
            <a:r>
              <a:rPr lang="zh-CN" altLang="en-US" sz="2800" kern="100" smtClean="0">
                <a:latin typeface="Times New Roman" pitchFamily="18" charset="0"/>
                <a:ea typeface="楷体_GB2312" panose="02010609030101010101" pitchFamily="49" charset="-122"/>
              </a:rPr>
              <a:t>　 </a:t>
            </a:r>
            <a:r>
              <a:rPr lang="en-US" altLang="zh-CN" sz="2800" kern="100" smtClean="0">
                <a:latin typeface="Times New Roman" pitchFamily="18" charset="0"/>
                <a:ea typeface="楷体_GB2312" panose="02010609030101010101" pitchFamily="49" charset="-122"/>
              </a:rPr>
              <a:t>2NH</a:t>
            </a:r>
            <a:r>
              <a:rPr lang="en-US" altLang="zh-CN" sz="2800" kern="100" baseline="-25000" smtClean="0">
                <a:latin typeface="Times New Roman" pitchFamily="18" charset="0"/>
                <a:ea typeface="楷体_GB2312" panose="02010609030101010101" pitchFamily="49" charset="-122"/>
              </a:rPr>
              <a:t>3</a:t>
            </a:r>
            <a:r>
              <a:rPr lang="en-US" altLang="zh-CN" sz="2800" kern="100" smtClean="0">
                <a:latin typeface="Times New Roman" pitchFamily="18" charset="0"/>
                <a:ea typeface="楷体_GB2312" panose="02010609030101010101" pitchFamily="49" charset="-122"/>
              </a:rPr>
              <a:t>(g</a:t>
            </a:r>
            <a:r>
              <a:rPr lang="en-US" altLang="zh-CN" sz="2800" kern="100">
                <a:latin typeface="Times New Roman" pitchFamily="18" charset="0"/>
                <a:ea typeface="楷体_GB2312" panose="02010609030101010101" pitchFamily="49" charset="-122"/>
              </a:rPr>
              <a:t>)</a:t>
            </a:r>
            <a:r>
              <a:rPr lang="zh-CN" altLang="zh-CN" sz="2800" kern="100">
                <a:latin typeface="Times New Roman" pitchFamily="18" charset="0"/>
                <a:ea typeface="楷体_GB2312" panose="02010609030101010101" pitchFamily="49" charset="-122"/>
                <a:cs typeface="Times New Roman" panose="02020603050405020304" pitchFamily="18" charset="0"/>
              </a:rPr>
              <a:t>，使用催化剂能提高反应速率，缩短达到平衡状态所用的时间，不能使化学平衡发生移动；施加高压既能提高反应速率，使反应达到平衡状态所用的时间缩短，也能使化学平衡向生成</a:t>
            </a:r>
            <a:r>
              <a:rPr lang="en-US" altLang="zh-CN" sz="2800" kern="100">
                <a:latin typeface="Times New Roman" pitchFamily="18" charset="0"/>
                <a:ea typeface="楷体_GB2312" panose="02010609030101010101" pitchFamily="49" charset="-122"/>
              </a:rPr>
              <a:t>NH</a:t>
            </a:r>
            <a:r>
              <a:rPr lang="en-US" altLang="zh-CN" sz="2800" kern="100" baseline="-25000">
                <a:latin typeface="Times New Roman" pitchFamily="18" charset="0"/>
                <a:ea typeface="楷体_GB2312" panose="02010609030101010101" pitchFamily="49" charset="-122"/>
              </a:rPr>
              <a:t>3</a:t>
            </a:r>
            <a:r>
              <a:rPr lang="zh-CN" altLang="zh-CN" sz="2800" kern="100">
                <a:latin typeface="Times New Roman" pitchFamily="18" charset="0"/>
                <a:ea typeface="楷体_GB2312" panose="02010609030101010101" pitchFamily="49" charset="-122"/>
                <a:cs typeface="Times New Roman" panose="02020603050405020304" pitchFamily="18" charset="0"/>
              </a:rPr>
              <a:t>的方向移动。</a:t>
            </a:r>
            <a:endParaRPr lang="zh-CN" altLang="zh-CN" sz="2799" kern="100">
              <a:solidFill>
                <a:prstClr val="black"/>
              </a:solidFill>
              <a:latin typeface="Times New Roman" pitchFamily="18" charset="0"/>
              <a:ea typeface="楷体_GB2312" panose="02010609030101010101" pitchFamily="49" charset="-122"/>
              <a:cs typeface="Courier New" panose="02070309020205020404" pitchFamily="49" charset="0"/>
            </a:endParaRPr>
          </a:p>
        </p:txBody>
      </p:sp>
      <p:sp>
        <p:nvSpPr>
          <p:cNvPr id="7" name="返回">
            <a:hlinkClick r:id="rId2" action="ppaction://hlinksldjump?num=3"/>
            <a:extLst>
              <a:ext uri="{FF2B5EF4-FFF2-40B4-BE49-F238E27FC236}">
                <a16:creationId xmlns="" xmlns:a16="http://schemas.microsoft.com/office/drawing/2014/main" id="{7DF0F6FD-6596-D84C-87E3-557138758E03}"/>
              </a:ext>
            </a:extLst>
          </p:cNvPr>
          <p:cNvSpPr/>
          <p:nvPr/>
        </p:nvSpPr>
        <p:spPr>
          <a:xfrm>
            <a:off x="11181294" y="6381096"/>
            <a:ext cx="846000" cy="345600"/>
          </a:xfrm>
          <a:prstGeom prst="round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r>
              <a:rPr kumimoji="1" lang="zh-CN" altLang="en-US" sz="2000">
                <a:solidFill>
                  <a:prstClr val="black"/>
                </a:solidFill>
              </a:rPr>
              <a:t>返回</a:t>
            </a:r>
          </a:p>
        </p:txBody>
      </p:sp>
      <p:graphicFrame>
        <p:nvGraphicFramePr>
          <p:cNvPr id="8" name="对象 7"/>
          <p:cNvGraphicFramePr>
            <a:graphicFrameLocks noChangeAspect="1"/>
          </p:cNvGraphicFramePr>
          <p:nvPr>
            <p:extLst>
              <p:ext uri="{D42A27DB-BD31-4B8C-83A1-F6EECF244321}">
                <p14:modId xmlns:p14="http://schemas.microsoft.com/office/powerpoint/2010/main" val="3122048918"/>
              </p:ext>
            </p:extLst>
          </p:nvPr>
        </p:nvGraphicFramePr>
        <p:xfrm>
          <a:off x="4280148" y="1620069"/>
          <a:ext cx="968375" cy="627063"/>
        </p:xfrm>
        <a:graphic>
          <a:graphicData uri="http://schemas.openxmlformats.org/presentationml/2006/ole">
            <mc:AlternateContent>
              <mc:Choice xmlns:v="urn:schemas-microsoft-com:vml" Requires="v">
                <p:oleObj spid="_x0000_s1039" name="文档" r:id="rId3" progId="Word.Document.12">
                  <p:embed/>
                </p:oleObj>
              </mc:Choice>
              <mc:Fallback>
                <p:oleObj name="文档" r:id="rId3" progId="Word.Document.12">
                  <p:embed/>
                  <p:pic>
                    <p:nvPicPr>
                      <p:cNvPr id="0" name="OLE substitute image"/>
                      <p:cNvPicPr/>
                      <p:nvPr/>
                    </p:nvPicPr>
                    <p:blipFill>
                      <a:blip r:embed="rId5"/>
                      <a:stretch>
                        <a:fillRect/>
                      </a:stretch>
                    </p:blipFill>
                    <p:spPr>
                      <a:xfrm>
                        <a:off x="4280148" y="1620069"/>
                        <a:ext cx="968375" cy="627063"/>
                      </a:xfrm>
                      <a:prstGeom prst="rect">
                        <a:avLst/>
                      </a:prstGeom>
                    </p:spPr>
                  </p:pic>
                </p:oleObj>
              </mc:Fallback>
            </mc:AlternateContent>
          </a:graphicData>
        </a:graphic>
      </p:graphicFrame>
    </p:spTree>
    <p:extLst>
      <p:ext uri="{BB962C8B-B14F-4D97-AF65-F5344CB8AC3E}">
        <p14:creationId xmlns:p14="http://schemas.microsoft.com/office/powerpoint/2010/main" val="13579297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17"/>
                                        </p:tgtEl>
                                        <p:attrNameLst>
                                          <p:attrName>style.visibility</p:attrName>
                                        </p:attrNameLst>
                                      </p:cBhvr>
                                      <p:to>
                                        <p:strVal val="visible"/>
                                      </p:to>
                                    </p:set>
                                    <p:animEffect transition="in" filter="blinds(horizontal)">
                                      <p:cBhvr>
                                        <p:cTn id="7" dur="500"/>
                                        <p:tgtEl>
                                          <p:spTgt spid="17"/>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8"/>
                                        </p:tgtEl>
                                        <p:attrNameLst>
                                          <p:attrName>style.visibility</p:attrName>
                                        </p:attrNameLst>
                                      </p:cBhvr>
                                      <p:to>
                                        <p:strVal val="visible"/>
                                      </p:to>
                                    </p:set>
                                    <p:animEffect transition="in" filter="blinds(horizontal)">
                                      <p:cBhvr>
                                        <p:cTn id="10" dur="500"/>
                                        <p:tgtEl>
                                          <p:spTgt spid="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7" grpId="0"/>
    </p:bldLst>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8" name="图片 7"/>
          <p:cNvPicPr preferRelativeResize="0"/>
          <p:nvPr/>
        </p:nvPicPr>
        <p:blipFill>
          <a:blip r:embed="rId2">
            <a:extLst>
              <a:ext uri="{28A0092B-C50C-407E-A947-70E740481C1C}">
                <a14:useLocalDpi xmlns:a14="http://schemas.microsoft.com/office/drawing/2010/main" val="0"/>
              </a:ext>
            </a:extLst>
          </a:blip>
          <a:stretch>
            <a:fillRect/>
          </a:stretch>
        </p:blipFill>
        <p:spPr>
          <a:xfrm>
            <a:off x="1487" y="0"/>
            <a:ext cx="12189027" cy="6858000"/>
          </a:xfrm>
          <a:prstGeom prst="rect">
            <a:avLst/>
          </a:prstGeom>
        </p:spPr>
      </p:pic>
      <p:sp>
        <p:nvSpPr>
          <p:cNvPr id="14" name="矩形 13"/>
          <p:cNvSpPr/>
          <p:nvPr/>
        </p:nvSpPr>
        <p:spPr>
          <a:xfrm>
            <a:off x="0" y="1773610"/>
            <a:ext cx="12190413" cy="2533499"/>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5" name="标题 24">
            <a:extLst>
              <a:ext uri="{FF2B5EF4-FFF2-40B4-BE49-F238E27FC236}">
                <a16:creationId xmlns="" xmlns:a16="http://schemas.microsoft.com/office/drawing/2014/main" id="{E9AFFBA8-8A6F-B141-88C0-14A3F8E3BC74}"/>
              </a:ext>
            </a:extLst>
          </p:cNvPr>
          <p:cNvSpPr txBox="1"/>
          <p:nvPr/>
        </p:nvSpPr>
        <p:spPr>
          <a:xfrm>
            <a:off x="710235" y="2503447"/>
            <a:ext cx="10769942" cy="919238"/>
          </a:xfrm>
          <a:prstGeom prst="rect">
            <a:avLst/>
          </a:prstGeom>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44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zh-CN" sz="6000" b="1">
                <a:solidFill>
                  <a:prstClr val="black"/>
                </a:solidFill>
                <a:latin typeface="Arial"/>
              </a:rPr>
              <a:t>工业合成氨的适宜条件</a:t>
            </a:r>
            <a:endParaRPr lang="zh-CN" altLang="en-US" sz="6000" b="1">
              <a:solidFill>
                <a:prstClr val="black"/>
              </a:solidFill>
              <a:latin typeface="Arial"/>
            </a:endParaRPr>
          </a:p>
        </p:txBody>
      </p:sp>
      <p:sp>
        <p:nvSpPr>
          <p:cNvPr id="16" name="标题 1">
            <a:extLst>
              <a:ext uri="{FF2B5EF4-FFF2-40B4-BE49-F238E27FC236}">
                <a16:creationId xmlns="" xmlns:a16="http://schemas.microsoft.com/office/drawing/2014/main" id="{322A6B15-2E76-455A-9DAC-24409D258021}"/>
              </a:ext>
            </a:extLst>
          </p:cNvPr>
          <p:cNvSpPr txBox="1"/>
          <p:nvPr/>
        </p:nvSpPr>
        <p:spPr>
          <a:xfrm>
            <a:off x="1351646" y="2350998"/>
            <a:ext cx="9496088" cy="1297671"/>
          </a:xfrm>
          <a:prstGeom prst="rect">
            <a:avLst/>
          </a:prstGeom>
          <a:ln>
            <a:solidFill>
              <a:srgbClr val="C00000"/>
            </a:solidFill>
          </a:ln>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lnSpc>
                <a:spcPct val="100000"/>
              </a:lnSpc>
            </a:pPr>
            <a:r>
              <a:rPr lang="zh-CN" altLang="en-US" sz="8000" b="1" smtClean="0">
                <a:ln w="19050">
                  <a:solidFill>
                    <a:prstClr val="white"/>
                  </a:solidFill>
                  <a:prstDash val="solid"/>
                </a:ln>
                <a:solidFill>
                  <a:srgbClr val="C00000"/>
                </a:solidFill>
                <a:effectLst>
                  <a:outerShdw dist="38100" dir="2700000" algn="tl" rotWithShape="0">
                    <a:srgbClr val="C0504D"/>
                  </a:outerShdw>
                </a:effectLst>
              </a:rPr>
              <a:t>  </a:t>
            </a:r>
            <a:endParaRPr lang="zh-CN" altLang="en-US" sz="8000" b="1">
              <a:ln w="19050">
                <a:solidFill>
                  <a:prstClr val="white"/>
                </a:solidFill>
                <a:prstDash val="solid"/>
              </a:ln>
              <a:solidFill>
                <a:srgbClr val="C00000"/>
              </a:solidFill>
              <a:effectLst>
                <a:outerShdw dist="38100" dir="2700000" algn="tl" rotWithShape="0">
                  <a:srgbClr val="C0504D"/>
                </a:outerShdw>
              </a:effectLst>
            </a:endParaRPr>
          </a:p>
        </p:txBody>
      </p:sp>
      <p:sp>
        <p:nvSpPr>
          <p:cNvPr id="17" name="矩形 16"/>
          <p:cNvSpPr/>
          <p:nvPr/>
        </p:nvSpPr>
        <p:spPr>
          <a:xfrm>
            <a:off x="1036406" y="2169654"/>
            <a:ext cx="648072" cy="576064"/>
          </a:xfrm>
          <a:prstGeom prst="rect">
            <a:avLst/>
          </a:prstGeom>
          <a:solidFill>
            <a:srgbClr val="C00000"/>
          </a:solidFill>
          <a:ln>
            <a:noFill/>
          </a:ln>
        </p:spPr>
        <p:style>
          <a:lnRef idx="2">
            <a:schemeClr val="dk1">
              <a:shade val="50000"/>
            </a:schemeClr>
          </a:lnRef>
          <a:fillRef idx="1">
            <a:schemeClr val="dk1"/>
          </a:fillRef>
          <a:effectRef idx="0">
            <a:schemeClr val="dk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9" name="矩形 28"/>
          <p:cNvSpPr/>
          <p:nvPr/>
        </p:nvSpPr>
        <p:spPr>
          <a:xfrm>
            <a:off x="370362" y="2135391"/>
            <a:ext cx="1962054" cy="646331"/>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r>
              <a:rPr lang="zh-CN" altLang="en-US" sz="3600" smtClean="0">
                <a:solidFill>
                  <a:prstClr val="white"/>
                </a:solidFill>
              </a:rPr>
              <a:t>二</a:t>
            </a:r>
            <a:endParaRPr lang="zh-CN" altLang="en-US" sz="3600">
              <a:solidFill>
                <a:prstClr val="white"/>
              </a:solidFill>
            </a:endParaRPr>
          </a:p>
        </p:txBody>
      </p:sp>
    </p:spTree>
    <p:extLst>
      <p:ext uri="{BB962C8B-B14F-4D97-AF65-F5344CB8AC3E}">
        <p14:creationId xmlns:p14="http://schemas.microsoft.com/office/powerpoint/2010/main" val="643875718"/>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34566" y="952947"/>
            <a:ext cx="11521280" cy="4673319"/>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4" name="矩形 3"/>
          <p:cNvSpPr/>
          <p:nvPr/>
        </p:nvSpPr>
        <p:spPr>
          <a:xfrm>
            <a:off x="589822" y="1341541"/>
            <a:ext cx="11010769" cy="3970318"/>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smtClean="0">
                <a:latin typeface="Times New Roman" pitchFamily="18" charset="0"/>
                <a:ea typeface="方正中等线简体" panose="03000509000000000000" pitchFamily="65" charset="-122"/>
                <a:cs typeface="Courier New" panose="02070309020205020404" pitchFamily="49" charset="0"/>
              </a:rPr>
              <a:t>1</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zh-CN" altLang="zh-CN" sz="2800" b="1" kern="100" smtClean="0">
                <a:latin typeface="Times New Roman" pitchFamily="18" charset="0"/>
                <a:ea typeface="方正中等线简体" panose="03000509000000000000" pitchFamily="65" charset="-122"/>
                <a:cs typeface="Times New Roman" panose="02020603050405020304" pitchFamily="18" charset="0"/>
              </a:rPr>
              <a:t>合成氨反应条件的选择原则</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工业生产中，必须从</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和</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两个角度选择合成氨的适宜条件。</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(1)</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尽量增大反应物的</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，充分利用原料。</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(2)</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选择较快的</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，提高单位时间内的产量。</a:t>
            </a:r>
            <a:endParaRPr lang="zh-CN" altLang="zh-CN" sz="1050" kern="100" smtClean="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Courier New" panose="02070309020205020404" pitchFamily="49" charset="0"/>
              </a:rPr>
              <a:t>(3)</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考虑设备的要求和技术条件。</a:t>
            </a:r>
            <a:endParaRPr lang="zh-CN" altLang="zh-CN" sz="1050" kern="100">
              <a:effectLst/>
              <a:latin typeface="宋体" pitchFamily="2" charset="-122"/>
              <a:ea typeface="宋体" pitchFamily="2" charset="-122"/>
              <a:cs typeface="Courier New" panose="02070309020205020404" pitchFamily="49" charset="0"/>
            </a:endParaRPr>
          </a:p>
        </p:txBody>
      </p:sp>
      <p:sp>
        <p:nvSpPr>
          <p:cNvPr id="2" name="矩形 1"/>
          <p:cNvSpPr/>
          <p:nvPr/>
        </p:nvSpPr>
        <p:spPr>
          <a:xfrm>
            <a:off x="3896866" y="2114600"/>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反应速率</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7" name="矩形 6"/>
          <p:cNvSpPr/>
          <p:nvPr/>
        </p:nvSpPr>
        <p:spPr>
          <a:xfrm>
            <a:off x="5967367" y="2114600"/>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反应限度</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3" name="矩形 2"/>
          <p:cNvSpPr/>
          <p:nvPr/>
        </p:nvSpPr>
        <p:spPr>
          <a:xfrm>
            <a:off x="3969226" y="3401354"/>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转化率</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0" name="矩形 9"/>
          <p:cNvSpPr/>
          <p:nvPr/>
        </p:nvSpPr>
        <p:spPr>
          <a:xfrm>
            <a:off x="2945904" y="4034319"/>
            <a:ext cx="2339102"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化学反应速率</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4254542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1"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par>
                                <p:cTn id="8" presetID="3" presetClass="entr" presetSubtype="10" dur="500" fill="hold" grpId="0" nodeType="withEffect">
                                  <p:stCondLst>
                                    <p:cond delay="0"/>
                                  </p:stCondLst>
                                  <p:childTnLst>
                                    <p:set>
                                      <p:cBhvr>
                                        <p:cTn id="9" dur="1" fill="hold">
                                          <p:stCondLst>
                                            <p:cond delay="0"/>
                                          </p:stCondLst>
                                        </p:cTn>
                                        <p:tgtEl>
                                          <p:spTgt spid="2"/>
                                        </p:tgtEl>
                                        <p:attrNameLst>
                                          <p:attrName>style.visibility</p:attrName>
                                        </p:attrNameLst>
                                      </p:cBhvr>
                                      <p:to>
                                        <p:strVal val="visible"/>
                                      </p:to>
                                    </p:set>
                                    <p:animEffect transition="in" filter="blinds(horizontal)">
                                      <p:cBhvr>
                                        <p:cTn id="10" dur="500"/>
                                        <p:tgtEl>
                                          <p:spTgt spid="2"/>
                                        </p:tgtEl>
                                      </p:cBhvr>
                                    </p:animEffect>
                                  </p:childTnLst>
                                </p:cTn>
                              </p:par>
                            </p:childTnLst>
                          </p:cTn>
                        </p:par>
                      </p:childTnLst>
                    </p:cTn>
                  </p:par>
                  <p:par>
                    <p:cTn id="11" fill="hold" nodeType="clickPar">
                      <p:stCondLst>
                        <p:cond delay="indefinite"/>
                      </p:stCondLst>
                      <p:childTnLst>
                        <p:par>
                          <p:cTn id="12" fill="hold" nodeType="afterGroup">
                            <p:stCondLst>
                              <p:cond delay="0"/>
                            </p:stCondLst>
                            <p:childTnLst>
                              <p:par>
                                <p:cTn id="13" presetID="3" presetClass="entr" presetSubtype="10" dur="500" fill="hold" grpId="2" nodeType="clickEffect">
                                  <p:stCondLst>
                                    <p:cond delay="0"/>
                                  </p:stCondLst>
                                  <p:childTnLst>
                                    <p:set>
                                      <p:cBhvr>
                                        <p:cTn id="14" dur="1" fill="hold">
                                          <p:stCondLst>
                                            <p:cond delay="0"/>
                                          </p:stCondLst>
                                        </p:cTn>
                                        <p:tgtEl>
                                          <p:spTgt spid="3"/>
                                        </p:tgtEl>
                                        <p:attrNameLst>
                                          <p:attrName>style.visibility</p:attrName>
                                        </p:attrNameLst>
                                      </p:cBhvr>
                                      <p:to>
                                        <p:strVal val="visible"/>
                                      </p:to>
                                    </p:set>
                                    <p:animEffect transition="in" filter="blinds(horizontal)">
                                      <p:cBhvr>
                                        <p:cTn id="15" dur="500"/>
                                        <p:tgtEl>
                                          <p:spTgt spid="3"/>
                                        </p:tgtEl>
                                      </p:cBhvr>
                                    </p:animEffect>
                                  </p:childTnLst>
                                </p:cTn>
                              </p:par>
                            </p:childTnLst>
                          </p:cTn>
                        </p:par>
                      </p:childTnLst>
                    </p:cTn>
                  </p:par>
                  <p:par>
                    <p:cTn id="16" fill="hold" nodeType="clickPar">
                      <p:stCondLst>
                        <p:cond delay="indefinite"/>
                      </p:stCondLst>
                      <p:childTnLst>
                        <p:par>
                          <p:cTn id="17" fill="hold" nodeType="afterGroup">
                            <p:stCondLst>
                              <p:cond delay="0"/>
                            </p:stCondLst>
                            <p:childTnLst>
                              <p:par>
                                <p:cTn id="18" presetID="3" presetClass="entr" presetSubtype="10" dur="500" fill="hold" grpId="3" nodeType="clickEffect">
                                  <p:stCondLst>
                                    <p:cond delay="0"/>
                                  </p:stCondLst>
                                  <p:childTnLst>
                                    <p:set>
                                      <p:cBhvr>
                                        <p:cTn id="19" dur="1" fill="hold">
                                          <p:stCondLst>
                                            <p:cond delay="0"/>
                                          </p:stCondLst>
                                        </p:cTn>
                                        <p:tgtEl>
                                          <p:spTgt spid="10"/>
                                        </p:tgtEl>
                                        <p:attrNameLst>
                                          <p:attrName>style.visibility</p:attrName>
                                        </p:attrNameLst>
                                      </p:cBhvr>
                                      <p:to>
                                        <p:strVal val="visible"/>
                                      </p:to>
                                    </p:set>
                                    <p:animEffect transition="in" filter="blinds(horizontal)">
                                      <p:cBhvr>
                                        <p:cTn id="20" dur="500"/>
                                        <p:tgtEl>
                                          <p:spTgt spid="1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7" grpId="1"/>
      <p:bldP spid="3" grpId="2"/>
      <p:bldP spid="10" grpId="3"/>
    </p:bldLst>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34566" y="347846"/>
            <a:ext cx="11521280" cy="6115809"/>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4" name="矩形 3"/>
          <p:cNvSpPr/>
          <p:nvPr/>
        </p:nvSpPr>
        <p:spPr>
          <a:xfrm>
            <a:off x="589822" y="459095"/>
            <a:ext cx="11010769" cy="5909310"/>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a:latin typeface="Times New Roman" pitchFamily="18" charset="0"/>
                <a:ea typeface="方正中等线简体" panose="03000509000000000000" pitchFamily="65" charset="-122"/>
                <a:cs typeface="Courier New" panose="02070309020205020404" pitchFamily="49" charset="0"/>
              </a:rPr>
              <a:t>2</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b="1" kern="100">
                <a:latin typeface="Times New Roman" pitchFamily="18" charset="0"/>
                <a:ea typeface="方正中等线简体" panose="03000509000000000000" pitchFamily="65" charset="-122"/>
                <a:cs typeface="Times New Roman" panose="02020603050405020304" pitchFamily="18" charset="0"/>
              </a:rPr>
              <a:t>合成氨反应的适宜条件</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压强</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适宜条件</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选择依据：压强越大，需要的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动力</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对材料的强度和设备的制造要求就越高</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温度</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适宜条件</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选择依据：该温度下催化剂的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活性</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反应速率比较快，氨的含量也相对较高。</a:t>
            </a:r>
            <a:endParaRPr lang="zh-CN" altLang="zh-CN" sz="1050" kern="100">
              <a:effectLst/>
              <a:latin typeface="宋体" pitchFamily="2" charset="-122"/>
              <a:ea typeface="宋体" pitchFamily="2" charset="-122"/>
              <a:cs typeface="Courier New" panose="02070309020205020404" pitchFamily="49" charset="0"/>
            </a:endParaRPr>
          </a:p>
        </p:txBody>
      </p:sp>
      <p:sp>
        <p:nvSpPr>
          <p:cNvPr id="3" name="矩形 2"/>
          <p:cNvSpPr/>
          <p:nvPr/>
        </p:nvSpPr>
        <p:spPr>
          <a:xfrm>
            <a:off x="2883421" y="1890928"/>
            <a:ext cx="2029723"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10</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30 MPa</a:t>
            </a:r>
            <a:endParaRPr lang="zh-CN" altLang="en-US">
              <a:solidFill>
                <a:srgbClr val="C00000"/>
              </a:solidFill>
            </a:endParaRPr>
          </a:p>
        </p:txBody>
      </p:sp>
      <p:sp>
        <p:nvSpPr>
          <p:cNvPr id="6" name="矩形 5"/>
          <p:cNvSpPr/>
          <p:nvPr/>
        </p:nvSpPr>
        <p:spPr>
          <a:xfrm>
            <a:off x="6392763" y="2514731"/>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越大</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8" name="矩形 7"/>
          <p:cNvSpPr/>
          <p:nvPr/>
        </p:nvSpPr>
        <p:spPr>
          <a:xfrm>
            <a:off x="2882806" y="4437906"/>
            <a:ext cx="206979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400</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500 </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a:t>
            </a:r>
            <a:endParaRPr lang="zh-CN" altLang="en-US">
              <a:solidFill>
                <a:srgbClr val="C00000"/>
              </a:solidFill>
            </a:endParaRPr>
          </a:p>
        </p:txBody>
      </p:sp>
      <p:sp>
        <p:nvSpPr>
          <p:cNvPr id="9" name="矩形 8"/>
          <p:cNvSpPr/>
          <p:nvPr/>
        </p:nvSpPr>
        <p:spPr>
          <a:xfrm>
            <a:off x="6371778" y="5065012"/>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最大</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213931069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6"/>
                                        </p:tgtEl>
                                        <p:attrNameLst>
                                          <p:attrName>style.visibility</p:attrName>
                                        </p:attrNameLst>
                                      </p:cBhvr>
                                      <p:to>
                                        <p:strVal val="visible"/>
                                      </p:to>
                                    </p:set>
                                    <p:animEffect transition="in" filter="blinds(horizontal)">
                                      <p:cBhvr>
                                        <p:cTn id="12" dur="500"/>
                                        <p:tgtEl>
                                          <p:spTgt spid="6"/>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8"/>
                                        </p:tgtEl>
                                        <p:attrNameLst>
                                          <p:attrName>style.visibility</p:attrName>
                                        </p:attrNameLst>
                                      </p:cBhvr>
                                      <p:to>
                                        <p:strVal val="visible"/>
                                      </p:to>
                                    </p:set>
                                    <p:animEffect transition="in" filter="blinds(horizontal)">
                                      <p:cBhvr>
                                        <p:cTn id="17" dur="500"/>
                                        <p:tgtEl>
                                          <p:spTgt spid="8"/>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3" nodeType="clickEffect">
                                  <p:stCondLst>
                                    <p:cond delay="0"/>
                                  </p:stCondLst>
                                  <p:childTnLst>
                                    <p:set>
                                      <p:cBhvr>
                                        <p:cTn id="21" dur="1" fill="hold">
                                          <p:stCondLst>
                                            <p:cond delay="0"/>
                                          </p:stCondLst>
                                        </p:cTn>
                                        <p:tgtEl>
                                          <p:spTgt spid="9"/>
                                        </p:tgtEl>
                                        <p:attrNameLst>
                                          <p:attrName>style.visibility</p:attrName>
                                        </p:attrNameLst>
                                      </p:cBhvr>
                                      <p:to>
                                        <p:strVal val="visible"/>
                                      </p:to>
                                    </p:set>
                                    <p:animEffect transition="in" filter="blinds(horizontal)">
                                      <p:cBhvr>
                                        <p:cTn id="22" dur="500"/>
                                        <p:tgtEl>
                                          <p:spTgt spid="9"/>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P spid="6" grpId="1"/>
      <p:bldP spid="8" grpId="2"/>
      <p:bldP spid="9" grpId="3"/>
    </p:bldLst>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34566" y="572073"/>
            <a:ext cx="11521280" cy="5715442"/>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4" name="矩形 3"/>
          <p:cNvSpPr/>
          <p:nvPr/>
        </p:nvSpPr>
        <p:spPr>
          <a:xfrm>
            <a:off x="589822" y="803598"/>
            <a:ext cx="11010769" cy="5262979"/>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催化剂</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zh-CN" altLang="zh-CN" sz="2800" kern="100">
                <a:latin typeface="Times New Roman" pitchFamily="18" charset="0"/>
                <a:ea typeface="方正中等线简体" panose="03000509000000000000" pitchFamily="65" charset="-122"/>
                <a:cs typeface="Times New Roman" panose="02020603050405020304" pitchFamily="18" charset="0"/>
              </a:rPr>
              <a:t>适宜条件：</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以</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为</a:t>
            </a:r>
            <a:r>
              <a:rPr lang="zh-CN" altLang="zh-CN" sz="2800" kern="100">
                <a:latin typeface="Times New Roman" pitchFamily="18" charset="0"/>
                <a:ea typeface="方正中等线简体" panose="03000509000000000000" pitchFamily="65" charset="-122"/>
                <a:cs typeface="Times New Roman" panose="02020603050405020304" pitchFamily="18" charset="0"/>
              </a:rPr>
              <a:t>主体的多成分催化剂</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又称铁触媒</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浓度</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宋体" pitchFamily="2" charset="-122"/>
                <a:ea typeface="方正中等线简体" panose="03000509000000000000" pitchFamily="65" charset="-122"/>
                <a:cs typeface="Times New Roman" panose="02020603050405020304" pitchFamily="18" charset="0"/>
              </a:rPr>
              <a:t>①</a:t>
            </a:r>
            <a:r>
              <a:rPr lang="zh-CN" altLang="zh-CN" sz="2800" kern="100">
                <a:latin typeface="Times New Roman" pitchFamily="18" charset="0"/>
                <a:ea typeface="方正中等线简体" panose="03000509000000000000" pitchFamily="65" charset="-122"/>
                <a:cs typeface="Times New Roman" panose="02020603050405020304" pitchFamily="18" charset="0"/>
              </a:rPr>
              <a:t>适宜条件：</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按物质的量之比</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2.8</a:t>
            </a:r>
            <a:r>
              <a:rPr lang="zh-CN" altLang="zh-CN" sz="2800" kern="100">
                <a:latin typeface="Times New Roman" pitchFamily="18" charset="0"/>
                <a:ea typeface="方正中等线简体" panose="03000509000000000000" pitchFamily="65" charset="-122"/>
                <a:cs typeface="Times New Roman" panose="02020603050405020304" pitchFamily="18" charset="0"/>
              </a:rPr>
              <a:t>混合，适时分离</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出</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宋体" pitchFamily="2" charset="-122"/>
                <a:ea typeface="方正中等线简体" panose="03000509000000000000" pitchFamily="65" charset="-122"/>
                <a:cs typeface="Times New Roman" panose="02020603050405020304" pitchFamily="18" charset="0"/>
              </a:rPr>
              <a:t>②</a:t>
            </a:r>
            <a:r>
              <a:rPr lang="zh-CN" altLang="zh-CN" sz="2800" kern="100">
                <a:latin typeface="Times New Roman" pitchFamily="18" charset="0"/>
                <a:ea typeface="方正中等线简体" panose="03000509000000000000" pitchFamily="65" charset="-122"/>
                <a:cs typeface="Times New Roman" panose="02020603050405020304" pitchFamily="18" charset="0"/>
              </a:rPr>
              <a:t>选择依据：适当</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提高</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的</a:t>
            </a:r>
            <a:r>
              <a:rPr lang="zh-CN" altLang="zh-CN" sz="2800" kern="100">
                <a:latin typeface="Times New Roman" pitchFamily="18" charset="0"/>
                <a:ea typeface="方正中等线简体" panose="03000509000000000000" pitchFamily="65" charset="-122"/>
                <a:cs typeface="Times New Roman" panose="02020603050405020304" pitchFamily="18" charset="0"/>
              </a:rPr>
              <a:t>浓度，来提高</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的转化率</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(5)</a:t>
            </a:r>
            <a:r>
              <a:rPr lang="zh-CN" altLang="zh-CN" sz="2800" kern="100">
                <a:latin typeface="Times New Roman" pitchFamily="18" charset="0"/>
                <a:ea typeface="方正中等线简体" panose="03000509000000000000" pitchFamily="65" charset="-122"/>
                <a:cs typeface="Times New Roman" panose="02020603050405020304" pitchFamily="18" charset="0"/>
              </a:rPr>
              <a:t>其他</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zh-CN" altLang="zh-CN" sz="2800" kern="100">
                <a:latin typeface="Times New Roman" pitchFamily="18" charset="0"/>
                <a:ea typeface="方正中等线简体" panose="03000509000000000000" pitchFamily="65" charset="-122"/>
                <a:cs typeface="Times New Roman" panose="02020603050405020304" pitchFamily="18" charset="0"/>
              </a:rPr>
              <a:t>兼顾环境保护和社会效益，为了提高原料</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的</a:t>
            </a:r>
            <a:r>
              <a:rPr lang="en-US" altLang="zh-CN" sz="2800" u="sng" kern="100" smtClean="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未反应的</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循环使用并及时补充</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7" name="矩形 6"/>
          <p:cNvSpPr/>
          <p:nvPr/>
        </p:nvSpPr>
        <p:spPr>
          <a:xfrm>
            <a:off x="2845321" y="1572615"/>
            <a:ext cx="54373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铁</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8" name="矩形 7"/>
          <p:cNvSpPr/>
          <p:nvPr/>
        </p:nvSpPr>
        <p:spPr>
          <a:xfrm>
            <a:off x="10242480" y="2840184"/>
            <a:ext cx="902811"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氨气</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
        <p:nvSpPr>
          <p:cNvPr id="10" name="矩形 9"/>
          <p:cNvSpPr/>
          <p:nvPr/>
        </p:nvSpPr>
        <p:spPr>
          <a:xfrm>
            <a:off x="4295006" y="3436357"/>
            <a:ext cx="564578"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solidFill>
                  <a:srgbClr val="C00000"/>
                </a:solidFill>
                <a:latin typeface="Times New Roman" pitchFamily="18" charset="0"/>
                <a:ea typeface="方正中等线简体" panose="03000509000000000000" pitchFamily="65" charset="-122"/>
                <a:cs typeface="Courier New" panose="02070309020205020404" pitchFamily="49" charset="0"/>
              </a:rPr>
              <a:t>2</a:t>
            </a:r>
            <a:endParaRPr lang="zh-CN" altLang="en-US">
              <a:solidFill>
                <a:srgbClr val="C00000"/>
              </a:solidFill>
            </a:endParaRPr>
          </a:p>
        </p:txBody>
      </p:sp>
      <p:sp>
        <p:nvSpPr>
          <p:cNvPr id="11" name="矩形 10"/>
          <p:cNvSpPr/>
          <p:nvPr/>
        </p:nvSpPr>
        <p:spPr>
          <a:xfrm>
            <a:off x="7425610" y="4769371"/>
            <a:ext cx="1261884"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zh-CN"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rPr>
              <a:t>利用率</a:t>
            </a:r>
            <a:endParaRPr lang="zh-CN" altLang="en-US" sz="2800" kern="100">
              <a:solidFill>
                <a:srgbClr val="C00000"/>
              </a:solidFill>
              <a:latin typeface="方正中等线简体" panose="03000509000000000000" pitchFamily="65" charset="-122"/>
              <a:ea typeface="方正中等线简体" panose="03000509000000000000" pitchFamily="65" charset="-122"/>
              <a:cs typeface="Times New Roman" panose="02020603050405020304" pitchFamily="18" charset="0"/>
            </a:endParaRPr>
          </a:p>
        </p:txBody>
      </p:sp>
    </p:spTree>
    <p:extLst>
      <p:ext uri="{BB962C8B-B14F-4D97-AF65-F5344CB8AC3E}">
        <p14:creationId xmlns:p14="http://schemas.microsoft.com/office/powerpoint/2010/main" val="254703335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blinds(horizontal)">
                                      <p:cBhvr>
                                        <p:cTn id="7" dur="500"/>
                                        <p:tgtEl>
                                          <p:spTgt spid="7"/>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8"/>
                                        </p:tgtEl>
                                        <p:attrNameLst>
                                          <p:attrName>style.visibility</p:attrName>
                                        </p:attrNameLst>
                                      </p:cBhvr>
                                      <p:to>
                                        <p:strVal val="visible"/>
                                      </p:to>
                                    </p:set>
                                    <p:animEffect transition="in" filter="blinds(horizontal)">
                                      <p:cBhvr>
                                        <p:cTn id="12" dur="500"/>
                                        <p:tgtEl>
                                          <p:spTgt spid="8"/>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blinds(horizontal)">
                                      <p:cBhvr>
                                        <p:cTn id="17" dur="500"/>
                                        <p:tgtEl>
                                          <p:spTgt spid="10"/>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3"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blinds(horizontal)">
                                      <p:cBhvr>
                                        <p:cTn id="22" dur="500"/>
                                        <p:tgtEl>
                                          <p:spTgt spid="1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P spid="8" grpId="1"/>
      <p:bldP spid="10" grpId="2"/>
      <p:bldP spid="11" grpId="3"/>
    </p:bldLst>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 name="矩形 4"/>
          <p:cNvSpPr/>
          <p:nvPr/>
        </p:nvSpPr>
        <p:spPr>
          <a:xfrm>
            <a:off x="334566" y="712729"/>
            <a:ext cx="11521280" cy="5434131"/>
          </a:xfrm>
          <a:prstGeom prst="rect">
            <a:avLst/>
          </a:prstGeom>
          <a:solidFill>
            <a:srgbClr val="F5F5F5"/>
          </a:solidFill>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4" name="矩形 3"/>
          <p:cNvSpPr/>
          <p:nvPr/>
        </p:nvSpPr>
        <p:spPr>
          <a:xfrm>
            <a:off x="589822" y="1015430"/>
            <a:ext cx="11010769" cy="66447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b="1" kern="100">
                <a:latin typeface="Times New Roman" pitchFamily="18" charset="0"/>
                <a:ea typeface="方正中等线简体" panose="03000509000000000000" pitchFamily="65" charset="-122"/>
              </a:rPr>
              <a:t>3</a:t>
            </a:r>
            <a:r>
              <a:rPr lang="en-US" altLang="zh-CN" sz="2800" kern="100">
                <a:latin typeface="Times New Roman" pitchFamily="18" charset="0"/>
                <a:ea typeface="方正中等线简体" panose="03000509000000000000" pitchFamily="65" charset="-122"/>
              </a:rPr>
              <a:t>.</a:t>
            </a:r>
            <a:r>
              <a:rPr lang="zh-CN" altLang="zh-CN" sz="2800" b="1" kern="100">
                <a:latin typeface="Times New Roman" pitchFamily="18" charset="0"/>
                <a:ea typeface="方正中等线简体" panose="03000509000000000000" pitchFamily="65" charset="-122"/>
                <a:cs typeface="Times New Roman" panose="02020603050405020304" pitchFamily="18" charset="0"/>
              </a:rPr>
              <a:t>合成氨的生产流程</a:t>
            </a:r>
            <a:endParaRPr lang="zh-CN" altLang="zh-CN" sz="1050" kern="100">
              <a:effectLst/>
              <a:latin typeface="宋体" pitchFamily="2" charset="-122"/>
              <a:ea typeface="宋体" pitchFamily="2" charset="-122"/>
              <a:cs typeface="Courier New" panose="02070309020205020404" pitchFamily="49" charset="0"/>
            </a:endParaRPr>
          </a:p>
        </p:txBody>
      </p:sp>
      <p:pic>
        <p:nvPicPr>
          <p:cNvPr id="696322" name="Picture 2" descr="2-167"/>
          <p:cNvPicPr>
            <a:picLocks noChangeAspect="1" noChangeArrowheads="1"/>
          </p:cNvPicPr>
          <p:nvPr/>
        </p:nvPicPr>
        <p:blipFill>
          <a:blip r:embed="rId2">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2352339" y="1817043"/>
            <a:ext cx="7485735" cy="3705811"/>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155927416"/>
      </p:ext>
    </p:extLst>
  </p:cSld>
  <p:clrMapOvr>
    <a:masterClrMapping/>
  </p:clrMapOvr>
  <mc:AlternateContent>
    <mc:Choice xmlns:p14="http://schemas.microsoft.com/office/powerpoint/2010/main" Requires="p14">
      <p:transition p14:dur="0"/>
    </mc:Choice>
    <mc:Fallback>
      <p:transition/>
    </mc:Fallback>
  </mc:AlternateContent>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1860" y="2302041"/>
            <a:ext cx="12187594" cy="1399526"/>
          </a:xfrm>
          <a:prstGeom prst="rect">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lang="zh-CN" altLang="en-US" sz="2400">
              <a:solidFill>
                <a:prstClr val="white"/>
              </a:solidFill>
            </a:endParaRPr>
          </a:p>
        </p:txBody>
      </p:sp>
      <p:sp>
        <p:nvSpPr>
          <p:cNvPr id="20" name="矩形 19"/>
          <p:cNvSpPr/>
          <p:nvPr/>
        </p:nvSpPr>
        <p:spPr>
          <a:xfrm>
            <a:off x="2204" y="3581111"/>
            <a:ext cx="12187594" cy="3278477"/>
          </a:xfrm>
          <a:prstGeom prst="rect">
            <a:avLst/>
          </a:prstGeom>
          <a:solidFill>
            <a:schemeClr val="bg1">
              <a:lumMod val="8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lang="zh-CN" altLang="en-US" sz="2400">
              <a:solidFill>
                <a:prstClr val="white"/>
              </a:solidFill>
            </a:endParaRPr>
          </a:p>
        </p:txBody>
      </p:sp>
      <p:sp>
        <p:nvSpPr>
          <p:cNvPr id="23" name="矩形 22"/>
          <p:cNvSpPr/>
          <p:nvPr/>
        </p:nvSpPr>
        <p:spPr>
          <a:xfrm>
            <a:off x="-3" y="1092434"/>
            <a:ext cx="12190415" cy="123723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4" name="矩形 13"/>
          <p:cNvSpPr/>
          <p:nvPr/>
        </p:nvSpPr>
        <p:spPr>
          <a:xfrm>
            <a:off x="389206" y="986830"/>
            <a:ext cx="11412000" cy="4616648"/>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工业合成氨的反应是</a:t>
            </a:r>
            <a:r>
              <a:rPr lang="en-US" altLang="zh-CN" sz="2800" kern="100">
                <a:latin typeface="Times New Roman" pitchFamily="18" charset="0"/>
                <a:ea typeface="方正中等线简体" panose="03000509000000000000" pitchFamily="65" charset="-122"/>
                <a:cs typeface="Courier New" panose="02070309020205020404" pitchFamily="49" charset="0"/>
              </a:rPr>
              <a:t>Δ</a:t>
            </a:r>
            <a:r>
              <a:rPr lang="en-US" altLang="zh-CN" sz="2800" i="1"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a:latin typeface="Times New Roman" pitchFamily="18" charset="0"/>
                <a:ea typeface="方正中等线简体" panose="03000509000000000000" pitchFamily="65" charset="-122"/>
                <a:cs typeface="Courier New" panose="02070309020205020404" pitchFamily="49" charset="0"/>
              </a:rPr>
              <a:t>&lt;0</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Δ</a:t>
            </a:r>
            <a:r>
              <a:rPr lang="en-US" altLang="zh-CN" sz="2800" i="1" kern="100">
                <a:latin typeface="Times New Roman" pitchFamily="18" charset="0"/>
                <a:ea typeface="方正中等线简体" panose="03000509000000000000" pitchFamily="65" charset="-122"/>
                <a:cs typeface="Courier New" panose="02070309020205020404" pitchFamily="49" charset="0"/>
              </a:rPr>
              <a:t>S</a:t>
            </a:r>
            <a:r>
              <a:rPr lang="en-US" altLang="zh-CN" sz="2800" kern="100">
                <a:latin typeface="Times New Roman" pitchFamily="18" charset="0"/>
                <a:ea typeface="方正中等线简体" panose="03000509000000000000" pitchFamily="65" charset="-122"/>
                <a:cs typeface="Courier New" panose="02070309020205020404" pitchFamily="49" charset="0"/>
              </a:rPr>
              <a:t>&lt;0</a:t>
            </a:r>
            <a:r>
              <a:rPr lang="zh-CN" altLang="zh-CN" sz="2800" kern="100">
                <a:latin typeface="Times New Roman" pitchFamily="18" charset="0"/>
                <a:ea typeface="方正中等线简体" panose="03000509000000000000" pitchFamily="65" charset="-122"/>
                <a:cs typeface="Times New Roman" panose="02020603050405020304" pitchFamily="18" charset="0"/>
              </a:rPr>
              <a:t>的反应，在任何温度下都可自发进行</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(2)</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使气态氨变成液氨后及时从平衡混合物中分离出去，可提高原料的利用率</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r>
              <a:rPr lang="zh-CN" altLang="zh-CN" sz="2800" kern="100">
                <a:solidFill>
                  <a:schemeClr val="bg1"/>
                </a:solidFill>
                <a:latin typeface="Times New Roman" pitchFamily="18" charset="0"/>
                <a:ea typeface="方正中等线简体" panose="03000509000000000000" pitchFamily="65" charset="-122"/>
                <a:cs typeface="Times New Roman" panose="02020603050405020304" pitchFamily="18" charset="0"/>
              </a:rPr>
              <a:t>　　</a:t>
            </a:r>
            <a:r>
              <a:rPr lang="en-US" altLang="zh-CN" sz="2800" kern="100">
                <a:solidFill>
                  <a:schemeClr val="bg1"/>
                </a:solidFill>
                <a:latin typeface="Times New Roman" pitchFamily="18" charset="0"/>
                <a:ea typeface="方正中等线简体" panose="03000509000000000000" pitchFamily="65" charset="-122"/>
                <a:cs typeface="Courier New" panose="02070309020205020404" pitchFamily="49" charset="0"/>
              </a:rPr>
              <a:t>)</a:t>
            </a:r>
            <a:endParaRPr lang="zh-CN" altLang="zh-CN" sz="1050" kern="100">
              <a:solidFill>
                <a:schemeClr val="bg1"/>
              </a:solidFill>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在工业生产条件优化时，只考虑经济性就行，不用考虑环保</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合成氨反应选择在</a:t>
            </a:r>
            <a:r>
              <a:rPr lang="en-US" altLang="zh-CN" sz="2800" kern="100">
                <a:latin typeface="Times New Roman" pitchFamily="18" charset="0"/>
                <a:ea typeface="方正中等线简体" panose="03000509000000000000" pitchFamily="65" charset="-122"/>
                <a:cs typeface="Courier New" panose="02070309020205020404" pitchFamily="49" charset="0"/>
              </a:rPr>
              <a:t>400</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500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进行的重要原因是催化剂在</a:t>
            </a:r>
            <a:r>
              <a:rPr lang="en-US" altLang="zh-CN" sz="2800" kern="100">
                <a:latin typeface="Times New Roman" pitchFamily="18" charset="0"/>
                <a:ea typeface="方正中等线简体" panose="03000509000000000000" pitchFamily="65" charset="-122"/>
                <a:cs typeface="Courier New" panose="02070309020205020404" pitchFamily="49" charset="0"/>
              </a:rPr>
              <a:t>500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左右时的活性最大</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4" name="矩形 3"/>
          <p:cNvSpPr/>
          <p:nvPr/>
        </p:nvSpPr>
        <p:spPr>
          <a:xfrm>
            <a:off x="973113" y="1701525"/>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16" name="五边形 15">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17" name="矩形 16"/>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smtClean="0">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正误判断</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sp>
        <p:nvSpPr>
          <p:cNvPr id="24" name="矩形 23"/>
          <p:cNvSpPr/>
          <p:nvPr/>
        </p:nvSpPr>
        <p:spPr>
          <a:xfrm>
            <a:off x="1311880" y="2895161"/>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3600" b="1" kern="100" smtClean="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25" name="矩形 24"/>
          <p:cNvSpPr/>
          <p:nvPr/>
        </p:nvSpPr>
        <p:spPr>
          <a:xfrm>
            <a:off x="10271670" y="3628509"/>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
        <p:nvSpPr>
          <p:cNvPr id="26" name="矩形 25"/>
          <p:cNvSpPr/>
          <p:nvPr/>
        </p:nvSpPr>
        <p:spPr>
          <a:xfrm>
            <a:off x="2710830" y="4919274"/>
            <a:ext cx="646331" cy="646331"/>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3600" b="1" kern="100" smtClean="0">
                <a:solidFill>
                  <a:srgbClr val="C00000"/>
                </a:solidFill>
                <a:latin typeface="华文细黑" panose="02010600040101010101" pitchFamily="2" charset="-122"/>
                <a:ea typeface="华文细黑" panose="02010600040101010101" pitchFamily="2" charset="-122"/>
                <a:cs typeface="Times New Roman" panose="02020603050405020304" pitchFamily="18" charset="0"/>
              </a:rPr>
              <a:t>√</a:t>
            </a:r>
            <a:endParaRPr lang="zh-CN" altLang="en-US" sz="3600" b="1" kern="100">
              <a:solidFill>
                <a:srgbClr val="C00000"/>
              </a:solidFill>
              <a:latin typeface="华文细黑" panose="02010600040101010101" pitchFamily="2" charset="-122"/>
              <a:ea typeface="华文细黑" panose="02010600040101010101" pitchFamily="2" charset="-122"/>
              <a:cs typeface="Times New Roman" panose="02020603050405020304" pitchFamily="18" charset="0"/>
            </a:endParaRPr>
          </a:p>
        </p:txBody>
      </p:sp>
    </p:spTree>
    <p:extLst>
      <p:ext uri="{BB962C8B-B14F-4D97-AF65-F5344CB8AC3E}">
        <p14:creationId xmlns:p14="http://schemas.microsoft.com/office/powerpoint/2010/main" val="1533169470"/>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4"/>
                                        </p:tgtEl>
                                        <p:attrNameLst>
                                          <p:attrName>style.visibility</p:attrName>
                                        </p:attrNameLst>
                                      </p:cBhvr>
                                      <p:to>
                                        <p:strVal val="visible"/>
                                      </p:to>
                                    </p:set>
                                    <p:animEffect transition="in" filter="blinds(horizontal)">
                                      <p:cBhvr>
                                        <p:cTn id="7" dur="500"/>
                                        <p:tgtEl>
                                          <p:spTgt spid="4"/>
                                        </p:tgtEl>
                                      </p:cBhvr>
                                    </p:animEffect>
                                  </p:childTnLst>
                                </p:cTn>
                              </p:par>
                            </p:childTnLst>
                          </p:cTn>
                        </p:par>
                      </p:childTnLst>
                    </p:cTn>
                  </p:par>
                  <p:par>
                    <p:cTn id="8" fill="hold" nodeType="clickPar">
                      <p:stCondLst>
                        <p:cond delay="indefinite"/>
                      </p:stCondLst>
                      <p:childTnLst>
                        <p:par>
                          <p:cTn id="9" fill="hold" nodeType="afterGroup">
                            <p:stCondLst>
                              <p:cond delay="0"/>
                            </p:stCondLst>
                            <p:childTnLst>
                              <p:par>
                                <p:cTn id="10" presetID="3" presetClass="entr" presetSubtype="10" dur="500" fill="hold" grpId="1" nodeType="clickEffect">
                                  <p:stCondLst>
                                    <p:cond delay="0"/>
                                  </p:stCondLst>
                                  <p:childTnLst>
                                    <p:set>
                                      <p:cBhvr>
                                        <p:cTn id="11" dur="1" fill="hold">
                                          <p:stCondLst>
                                            <p:cond delay="0"/>
                                          </p:stCondLst>
                                        </p:cTn>
                                        <p:tgtEl>
                                          <p:spTgt spid="24"/>
                                        </p:tgtEl>
                                        <p:attrNameLst>
                                          <p:attrName>style.visibility</p:attrName>
                                        </p:attrNameLst>
                                      </p:cBhvr>
                                      <p:to>
                                        <p:strVal val="visible"/>
                                      </p:to>
                                    </p:set>
                                    <p:animEffect transition="in" filter="blinds(horizontal)">
                                      <p:cBhvr>
                                        <p:cTn id="12" dur="500"/>
                                        <p:tgtEl>
                                          <p:spTgt spid="24"/>
                                        </p:tgtEl>
                                      </p:cBhvr>
                                    </p:animEffect>
                                  </p:childTnLst>
                                </p:cTn>
                              </p:par>
                            </p:childTnLst>
                          </p:cTn>
                        </p:par>
                      </p:childTnLst>
                    </p:cTn>
                  </p:par>
                  <p:par>
                    <p:cTn id="13" fill="hold" nodeType="clickPar">
                      <p:stCondLst>
                        <p:cond delay="indefinite"/>
                      </p:stCondLst>
                      <p:childTnLst>
                        <p:par>
                          <p:cTn id="14" fill="hold" nodeType="afterGroup">
                            <p:stCondLst>
                              <p:cond delay="0"/>
                            </p:stCondLst>
                            <p:childTnLst>
                              <p:par>
                                <p:cTn id="15" presetID="3" presetClass="entr" presetSubtype="10" dur="500" fill="hold" grpId="2" nodeType="clickEffect">
                                  <p:stCondLst>
                                    <p:cond delay="0"/>
                                  </p:stCondLst>
                                  <p:childTnLst>
                                    <p:set>
                                      <p:cBhvr>
                                        <p:cTn id="16" dur="1" fill="hold">
                                          <p:stCondLst>
                                            <p:cond delay="0"/>
                                          </p:stCondLst>
                                        </p:cTn>
                                        <p:tgtEl>
                                          <p:spTgt spid="25"/>
                                        </p:tgtEl>
                                        <p:attrNameLst>
                                          <p:attrName>style.visibility</p:attrName>
                                        </p:attrNameLst>
                                      </p:cBhvr>
                                      <p:to>
                                        <p:strVal val="visible"/>
                                      </p:to>
                                    </p:set>
                                    <p:animEffect transition="in" filter="blinds(horizontal)">
                                      <p:cBhvr>
                                        <p:cTn id="17" dur="500"/>
                                        <p:tgtEl>
                                          <p:spTgt spid="25"/>
                                        </p:tgtEl>
                                      </p:cBhvr>
                                    </p:animEffect>
                                  </p:childTnLst>
                                </p:cTn>
                              </p:par>
                            </p:childTnLst>
                          </p:cTn>
                        </p:par>
                      </p:childTnLst>
                    </p:cTn>
                  </p:par>
                  <p:par>
                    <p:cTn id="18" fill="hold" nodeType="clickPar">
                      <p:stCondLst>
                        <p:cond delay="indefinite"/>
                      </p:stCondLst>
                      <p:childTnLst>
                        <p:par>
                          <p:cTn id="19" fill="hold" nodeType="afterGroup">
                            <p:stCondLst>
                              <p:cond delay="0"/>
                            </p:stCondLst>
                            <p:childTnLst>
                              <p:par>
                                <p:cTn id="20" presetID="3" presetClass="entr" presetSubtype="10" dur="500" fill="hold" grpId="3" nodeType="clickEffect">
                                  <p:stCondLst>
                                    <p:cond delay="0"/>
                                  </p:stCondLst>
                                  <p:childTnLst>
                                    <p:set>
                                      <p:cBhvr>
                                        <p:cTn id="21" dur="1" fill="hold">
                                          <p:stCondLst>
                                            <p:cond delay="0"/>
                                          </p:stCondLst>
                                        </p:cTn>
                                        <p:tgtEl>
                                          <p:spTgt spid="26"/>
                                        </p:tgtEl>
                                        <p:attrNameLst>
                                          <p:attrName>style.visibility</p:attrName>
                                        </p:attrNameLst>
                                      </p:cBhvr>
                                      <p:to>
                                        <p:strVal val="visible"/>
                                      </p:to>
                                    </p:set>
                                    <p:animEffect transition="in" filter="blinds(horizontal)">
                                      <p:cBhvr>
                                        <p:cTn id="22" dur="500"/>
                                        <p:tgtEl>
                                          <p:spTgt spid="2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P spid="24" grpId="1"/>
      <p:bldP spid="25" grpId="2"/>
      <p:bldP spid="26" grpId="3"/>
    </p:bldLst>
  </p:timing>
</p:sld>
</file>

<file path=ppt/slides/slide1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3" y="1092434"/>
            <a:ext cx="12190415" cy="557772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290102" y="1197546"/>
            <a:ext cx="11526120" cy="2677656"/>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zh-CN" altLang="zh-CN" sz="2800" kern="100">
                <a:latin typeface="Times New Roman" pitchFamily="18" charset="0"/>
                <a:ea typeface="方正中等线简体" panose="03000509000000000000" pitchFamily="65" charset="-122"/>
                <a:cs typeface="Times New Roman" panose="02020603050405020304" pitchFamily="18" charset="0"/>
              </a:rPr>
              <a:t>在硫酸工业中，通过下列反应使</a:t>
            </a:r>
            <a:r>
              <a:rPr lang="en-US" altLang="zh-CN" sz="2800" kern="100">
                <a:latin typeface="Times New Roman" pitchFamily="18" charset="0"/>
                <a:ea typeface="方正中等线简体" panose="03000509000000000000" pitchFamily="65" charset="-122"/>
              </a:rPr>
              <a:t>SO</a:t>
            </a:r>
            <a:r>
              <a:rPr lang="en-US" altLang="zh-CN" sz="2800" kern="100" baseline="-25000">
                <a:latin typeface="Times New Roman" pitchFamily="18" charset="0"/>
                <a:ea typeface="方正中等线简体" panose="03000509000000000000" pitchFamily="65" charset="-122"/>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氧化成</a:t>
            </a:r>
            <a:r>
              <a:rPr lang="en-US" altLang="zh-CN" sz="2800" kern="100">
                <a:latin typeface="Times New Roman" pitchFamily="18" charset="0"/>
                <a:ea typeface="方正中等线简体" panose="03000509000000000000" pitchFamily="65" charset="-122"/>
              </a:rPr>
              <a:t>SO</a:t>
            </a:r>
            <a:r>
              <a:rPr lang="en-US" altLang="zh-CN" sz="2800" kern="100" baseline="-25000">
                <a:latin typeface="Times New Roman" pitchFamily="18" charset="0"/>
                <a:ea typeface="方正中等线简体" panose="03000509000000000000" pitchFamily="65" charset="-122"/>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rPr>
              <a:t>2SO</a:t>
            </a:r>
            <a:r>
              <a:rPr lang="en-US" altLang="zh-CN" sz="2800" kern="100" baseline="-25000">
                <a:latin typeface="Times New Roman" pitchFamily="18" charset="0"/>
                <a:ea typeface="方正中等线简体" panose="03000509000000000000" pitchFamily="65" charset="-122"/>
              </a:rPr>
              <a:t>2</a:t>
            </a:r>
            <a:r>
              <a:rPr lang="en-US" altLang="zh-CN" sz="2800" kern="100">
                <a:latin typeface="Times New Roman" pitchFamily="18" charset="0"/>
                <a:ea typeface="方正中等线简体" panose="03000509000000000000" pitchFamily="65" charset="-122"/>
              </a:rPr>
              <a:t>(g)</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rPr>
              <a:t>O</a:t>
            </a:r>
            <a:r>
              <a:rPr lang="en-US" altLang="zh-CN" sz="2800" kern="100" baseline="-25000">
                <a:latin typeface="Times New Roman" pitchFamily="18" charset="0"/>
                <a:ea typeface="方正中等线简体" panose="03000509000000000000" pitchFamily="65" charset="-122"/>
              </a:rPr>
              <a:t>2</a:t>
            </a:r>
            <a:r>
              <a:rPr lang="en-US" altLang="zh-CN" sz="2800" kern="100">
                <a:latin typeface="Times New Roman" pitchFamily="18" charset="0"/>
                <a:ea typeface="方正中等线简体" panose="03000509000000000000" pitchFamily="65" charset="-122"/>
              </a:rPr>
              <a:t>(g</a:t>
            </a:r>
            <a:r>
              <a:rPr lang="en-US" altLang="zh-CN" sz="2800" kern="100" smtClean="0">
                <a:latin typeface="Times New Roman" pitchFamily="18" charset="0"/>
                <a:ea typeface="方正中等线简体" panose="03000509000000000000" pitchFamily="65" charset="-122"/>
              </a:rPr>
              <a:t>)</a:t>
            </a:r>
            <a:r>
              <a:rPr lang="zh-CN" altLang="en-US" sz="2800" kern="100">
                <a:latin typeface="方正中等线简体" panose="03000509000000000000" pitchFamily="65" charset="-122"/>
                <a:ea typeface="方正中等线简体" panose="03000509000000000000" pitchFamily="65" charset="-122"/>
              </a:rPr>
              <a:t>　</a:t>
            </a:r>
            <a:r>
              <a:rPr lang="zh-CN" altLang="en-US" sz="2800" kern="100" smtClean="0">
                <a:latin typeface="方正中等线简体" panose="03000509000000000000" pitchFamily="65" charset="-122"/>
                <a:ea typeface="方正中等线简体" panose="03000509000000000000" pitchFamily="65" charset="-122"/>
              </a:rPr>
              <a:t>　</a:t>
            </a:r>
            <a:endParaRPr lang="en-US" altLang="zh-CN" sz="2800" kern="100" smtClean="0">
              <a:latin typeface="方正中等线简体" panose="03000509000000000000" pitchFamily="65" charset="-122"/>
              <a:ea typeface="方正中等线简体" panose="03000509000000000000" pitchFamily="65" charset="-122"/>
            </a:endParaRPr>
          </a:p>
          <a:p>
            <a:pPr algn="just">
              <a:lnSpc>
                <a:spcPct val="150000"/>
              </a:lnSpc>
              <a:spcAft>
                <a:spcPct val="0"/>
              </a:spcAft>
              <a:tabLst>
                <a:tab pos="2250440"/>
              </a:tabLst>
            </a:pPr>
            <a:r>
              <a:rPr lang="en-US" altLang="zh-CN" sz="2800" kern="100" spc="-50" smtClean="0">
                <a:latin typeface="方正中等线简体" panose="03000509000000000000" pitchFamily="65" charset="-122"/>
                <a:ea typeface="方正中等线简体" panose="03000509000000000000" pitchFamily="65" charset="-122"/>
              </a:rPr>
              <a:t> </a:t>
            </a:r>
            <a:r>
              <a:rPr lang="en-US" altLang="zh-CN" sz="2800" kern="100" spc="-50" smtClean="0">
                <a:latin typeface="Times New Roman" pitchFamily="18" charset="0"/>
                <a:ea typeface="方正中等线简体" panose="03000509000000000000" pitchFamily="65" charset="-122"/>
              </a:rPr>
              <a:t>2SO</a:t>
            </a:r>
            <a:r>
              <a:rPr lang="en-US" altLang="zh-CN" sz="2800" kern="100" spc="-50" baseline="-25000" smtClean="0">
                <a:latin typeface="Times New Roman" pitchFamily="18" charset="0"/>
                <a:ea typeface="方正中等线简体" panose="03000509000000000000" pitchFamily="65" charset="-122"/>
              </a:rPr>
              <a:t>3</a:t>
            </a:r>
            <a:r>
              <a:rPr lang="en-US" altLang="zh-CN" sz="2800" kern="100" spc="-50" smtClean="0">
                <a:latin typeface="Times New Roman" pitchFamily="18" charset="0"/>
                <a:ea typeface="方正中等线简体" panose="03000509000000000000" pitchFamily="65" charset="-122"/>
              </a:rPr>
              <a:t>(g</a:t>
            </a:r>
            <a:r>
              <a:rPr lang="en-US" altLang="zh-CN" sz="2800" kern="100" spc="-50">
                <a:latin typeface="Times New Roman" pitchFamily="18" charset="0"/>
                <a:ea typeface="方正中等线简体" panose="03000509000000000000" pitchFamily="65" charset="-122"/>
              </a:rPr>
              <a:t>)</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　</a:t>
            </a:r>
            <a:r>
              <a:rPr lang="en-US" altLang="zh-CN" sz="2800" kern="100" spc="-50">
                <a:latin typeface="Times New Roman" pitchFamily="18" charset="0"/>
                <a:ea typeface="方正中等线简体" panose="03000509000000000000" pitchFamily="65" charset="-122"/>
              </a:rPr>
              <a:t>Δ</a:t>
            </a:r>
            <a:r>
              <a:rPr lang="en-US" altLang="zh-CN" sz="2800" i="1" kern="100" spc="-50">
                <a:latin typeface="Times New Roman" pitchFamily="18" charset="0"/>
                <a:ea typeface="方正中等线简体" panose="03000509000000000000" pitchFamily="65" charset="-122"/>
              </a:rPr>
              <a:t>H</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50">
                <a:latin typeface="Times New Roman" pitchFamily="18" charset="0"/>
                <a:ea typeface="方正中等线简体" panose="03000509000000000000" pitchFamily="65" charset="-122"/>
              </a:rPr>
              <a:t>196.6 kJ·mol</a:t>
            </a:r>
            <a:r>
              <a:rPr lang="zh-CN" altLang="zh-CN" sz="2800" kern="100" spc="-50" baseline="3000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50" baseline="30000">
                <a:latin typeface="Times New Roman" pitchFamily="18" charset="0"/>
                <a:ea typeface="方正中等线简体" panose="03000509000000000000" pitchFamily="65" charset="-122"/>
              </a:rPr>
              <a:t>1</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50">
                <a:latin typeface="Times New Roman" pitchFamily="18" charset="0"/>
                <a:ea typeface="方正中等线简体" panose="03000509000000000000" pitchFamily="65" charset="-122"/>
              </a:rPr>
              <a:t>(</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已知：催化剂是</a:t>
            </a:r>
            <a:r>
              <a:rPr lang="en-US" altLang="zh-CN" sz="2800" kern="100" spc="-50">
                <a:latin typeface="Times New Roman" pitchFamily="18" charset="0"/>
                <a:ea typeface="方正中等线简体" panose="03000509000000000000" pitchFamily="65" charset="-122"/>
              </a:rPr>
              <a:t>V</a:t>
            </a:r>
            <a:r>
              <a:rPr lang="en-US" altLang="zh-CN" sz="2800" kern="100" spc="-50" baseline="-25000">
                <a:latin typeface="Times New Roman" pitchFamily="18" charset="0"/>
                <a:ea typeface="方正中等线简体" panose="03000509000000000000" pitchFamily="65" charset="-122"/>
              </a:rPr>
              <a:t>2</a:t>
            </a:r>
            <a:r>
              <a:rPr lang="en-US" altLang="zh-CN" sz="2800" kern="100" spc="-50">
                <a:latin typeface="Times New Roman" pitchFamily="18" charset="0"/>
                <a:ea typeface="方正中等线简体" panose="03000509000000000000" pitchFamily="65" charset="-122"/>
              </a:rPr>
              <a:t>O</a:t>
            </a:r>
            <a:r>
              <a:rPr lang="en-US" altLang="zh-CN" sz="2800" kern="100" spc="-50" baseline="-25000">
                <a:latin typeface="Times New Roman" pitchFamily="18" charset="0"/>
                <a:ea typeface="方正中等线简体" panose="03000509000000000000" pitchFamily="65" charset="-122"/>
              </a:rPr>
              <a:t>5</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，在</a:t>
            </a:r>
            <a:r>
              <a:rPr lang="en-US" altLang="zh-CN" sz="2800" kern="100" spc="-50">
                <a:latin typeface="Times New Roman" pitchFamily="18" charset="0"/>
                <a:ea typeface="方正中等线简体" panose="03000509000000000000" pitchFamily="65" charset="-122"/>
              </a:rPr>
              <a:t>400</a:t>
            </a:r>
            <a:r>
              <a:rPr lang="zh-CN" altLang="zh-CN" sz="2800" kern="100" spc="-50">
                <a:latin typeface="Times New Roman" pitchFamily="18" charset="0"/>
                <a:ea typeface="方正中等线简体" panose="03000509000000000000" pitchFamily="65" charset="-122"/>
                <a:cs typeface="Times New Roman" panose="02020603050405020304" pitchFamily="18" charset="0"/>
              </a:rPr>
              <a:t>～</a:t>
            </a:r>
            <a:r>
              <a:rPr lang="en-US" altLang="zh-CN" sz="2800" kern="100" spc="-50">
                <a:latin typeface="Times New Roman" pitchFamily="18" charset="0"/>
                <a:ea typeface="方正中等线简体" panose="03000509000000000000" pitchFamily="65" charset="-122"/>
              </a:rPr>
              <a:t>500 </a:t>
            </a:r>
            <a:r>
              <a:rPr lang="en-US" altLang="zh-CN" sz="2800" kern="100" spc="-5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时催化剂效果最好</a:t>
            </a:r>
            <a:r>
              <a:rPr lang="en-US" altLang="zh-CN" sz="2800" kern="100">
                <a:latin typeface="Times New Roman" pitchFamily="18" charset="0"/>
                <a:ea typeface="方正中等线简体" panose="03000509000000000000" pitchFamily="65" charset="-122"/>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下表列出了在不同温度和压强下，反应达到平衡时</a:t>
            </a:r>
            <a:r>
              <a:rPr lang="en-US" altLang="zh-CN" sz="2800" kern="100">
                <a:latin typeface="Times New Roman" pitchFamily="18" charset="0"/>
                <a:ea typeface="方正中等线简体" panose="03000509000000000000" pitchFamily="65" charset="-122"/>
              </a:rPr>
              <a:t>SO</a:t>
            </a:r>
            <a:r>
              <a:rPr lang="en-US" altLang="zh-CN" sz="2800" kern="100" baseline="-25000">
                <a:latin typeface="Times New Roman" pitchFamily="18" charset="0"/>
                <a:ea typeface="方正中等线简体" panose="03000509000000000000" pitchFamily="65" charset="-122"/>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的转化率。</a:t>
            </a:r>
            <a:endParaRPr lang="zh-CN" altLang="zh-CN" sz="1050" b="1" kern="100">
              <a:effectLst/>
              <a:latin typeface="宋体" pitchFamily="2" charset="-122"/>
              <a:ea typeface="宋体" pitchFamily="2" charset="-122"/>
              <a:cs typeface="Courier New" panose="02070309020205020404" pitchFamily="49" charset="0"/>
            </a:endParaRPr>
          </a:p>
        </p:txBody>
      </p:sp>
      <p:sp>
        <p:nvSpPr>
          <p:cNvPr id="19" name="五边形 18">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20" name="矩形 19"/>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深度思考</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graphicFrame>
        <p:nvGraphicFramePr>
          <p:cNvPr id="2" name="对象 1"/>
          <p:cNvGraphicFramePr>
            <a:graphicFrameLocks noChangeAspect="1"/>
          </p:cNvGraphicFramePr>
          <p:nvPr>
            <p:extLst>
              <p:ext uri="{D42A27DB-BD31-4B8C-83A1-F6EECF244321}">
                <p14:modId xmlns:p14="http://schemas.microsoft.com/office/powerpoint/2010/main" val="2907071029"/>
              </p:ext>
            </p:extLst>
          </p:nvPr>
        </p:nvGraphicFramePr>
        <p:xfrm>
          <a:off x="10364788" y="1106488"/>
          <a:ext cx="1825625" cy="1144588"/>
        </p:xfrm>
        <a:graphic>
          <a:graphicData uri="http://schemas.openxmlformats.org/presentationml/2006/ole">
            <mc:AlternateContent>
              <mc:Choice xmlns:v="urn:schemas-microsoft-com:vml" Requires="v">
                <p:oleObj spid="_x0000_s1040"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10364788" y="1106488"/>
                        <a:ext cx="1825625" cy="1144588"/>
                      </a:xfrm>
                      <a:prstGeom prst="rect">
                        <a:avLst/>
                      </a:prstGeom>
                    </p:spPr>
                  </p:pic>
                </p:oleObj>
              </mc:Fallback>
            </mc:AlternateContent>
          </a:graphicData>
        </a:graphic>
      </p:graphicFrame>
      <p:graphicFrame>
        <p:nvGraphicFramePr>
          <p:cNvPr id="4" name="表格 3"/>
          <p:cNvGraphicFramePr>
            <a:graphicFrameLocks noGrp="1"/>
          </p:cNvGraphicFramePr>
          <p:nvPr>
            <p:extLst>
              <p:ext uri="{D42A27DB-BD31-4B8C-83A1-F6EECF244321}">
                <p14:modId xmlns:p14="http://schemas.microsoft.com/office/powerpoint/2010/main" val="2489807893"/>
              </p:ext>
            </p:extLst>
          </p:nvPr>
        </p:nvGraphicFramePr>
        <p:xfrm>
          <a:off x="377878" y="3886225"/>
          <a:ext cx="11261944" cy="2666486"/>
        </p:xfrm>
        <a:graphic>
          <a:graphicData uri="http://schemas.openxmlformats.org/drawingml/2006/table">
            <a:tbl>
              <a:tblPr/>
              <a:tblGrid>
                <a:gridCol w="2013363"/>
                <a:gridCol w="2013363"/>
                <a:gridCol w="1729879"/>
                <a:gridCol w="1729879"/>
                <a:gridCol w="1887730"/>
                <a:gridCol w="1887730"/>
              </a:tblGrid>
              <a:tr h="514884">
                <a:tc rowSpan="2">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r>
                        <a:rPr lang="en-US" sz="2800" kern="100">
                          <a:effectLst/>
                          <a:latin typeface="Times New Roman" pitchFamily="18" charset="0"/>
                          <a:ea typeface="黑体" pitchFamily="49" charset="-122"/>
                          <a:cs typeface="Courier New" panose="02070309020205020404" pitchFamily="49" charset="0"/>
                        </a:rPr>
                        <a:t>/</a:t>
                      </a:r>
                      <a:r>
                        <a:rPr lang="en-US" sz="2800" kern="100">
                          <a:effectLst/>
                          <a:latin typeface="宋体" pitchFamily="2" charset="-122"/>
                          <a:ea typeface="黑体" pitchFamily="49"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gridSpan="5">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平衡时</a:t>
                      </a:r>
                      <a:r>
                        <a:rPr lang="en-US" sz="2800" kern="100">
                          <a:effectLst/>
                          <a:latin typeface="Times New Roman" pitchFamily="18" charset="0"/>
                          <a:ea typeface="黑体" pitchFamily="49" charset="-122"/>
                          <a:cs typeface="Courier New" panose="02070309020205020404" pitchFamily="49" charset="0"/>
                        </a:rPr>
                        <a:t>SO</a:t>
                      </a:r>
                      <a:r>
                        <a:rPr lang="en-US" sz="2800" kern="100" baseline="-25000">
                          <a:effectLst/>
                          <a:latin typeface="Times New Roman" pitchFamily="18" charset="0"/>
                          <a:ea typeface="黑体" pitchFamily="49" charset="-122"/>
                          <a:cs typeface="Courier New" panose="02070309020205020404" pitchFamily="49" charset="0"/>
                        </a:rPr>
                        <a:t>2</a:t>
                      </a:r>
                      <a:r>
                        <a:rPr lang="zh-CN" sz="2800" kern="100">
                          <a:effectLst/>
                          <a:latin typeface="Times New Roman" pitchFamily="18" charset="0"/>
                          <a:ea typeface="黑体" pitchFamily="49" charset="-122"/>
                          <a:cs typeface="Times New Roman" panose="02020603050405020304" pitchFamily="18" charset="0"/>
                        </a:rPr>
                        <a:t>的转化率</a:t>
                      </a:r>
                      <a:r>
                        <a:rPr lang="en-US" sz="2800" kern="100">
                          <a:effectLst/>
                          <a:latin typeface="Times New Roman" pitchFamily="18" charset="0"/>
                          <a:ea typeface="黑体" pitchFamily="49"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46246">
                <a:tc vMerge="1">
                  <a:txBody>
                    <a:bodyPr vert="horz" wrap="square"/>
                    <a:lstStyle/>
                    <a:p>
                      <a:endParaRPr lang="zh-CN" altLang="en-US"/>
                    </a:p>
                  </a:txBody>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10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450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97.5</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99.2</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85.6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92.9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94.9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98.3</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spTree>
    <p:extLst>
      <p:ext uri="{BB962C8B-B14F-4D97-AF65-F5344CB8AC3E}">
        <p14:creationId xmlns:p14="http://schemas.microsoft.com/office/powerpoint/2010/main" val="3123306227"/>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3" y="1092434"/>
            <a:ext cx="12190415" cy="4857640"/>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290102" y="4149874"/>
            <a:ext cx="11526120" cy="1384995"/>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从理论上分析，为了使二氧化硫尽可能多地转化为三氧化硫，应选择的条件</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u="sng" kern="100" smtClean="0">
                <a:latin typeface="Times New Roman" pitchFamily="18" charset="0"/>
                <a:ea typeface="方正中等线简体" panose="03000509000000000000" pitchFamily="65" charset="-122"/>
                <a:cs typeface="Courier New" panose="02070309020205020404" pitchFamily="49" charset="0"/>
              </a:rPr>
              <a:t>________________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五边形 18">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20" name="矩形 19"/>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深度思考</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graphicFrame>
        <p:nvGraphicFramePr>
          <p:cNvPr id="8" name="表格 7"/>
          <p:cNvGraphicFramePr>
            <a:graphicFrameLocks noGrp="1"/>
          </p:cNvGraphicFramePr>
          <p:nvPr>
            <p:extLst>
              <p:ext uri="{D42A27DB-BD31-4B8C-83A1-F6EECF244321}">
                <p14:modId xmlns:p14="http://schemas.microsoft.com/office/powerpoint/2010/main" val="2567498352"/>
              </p:ext>
            </p:extLst>
          </p:nvPr>
        </p:nvGraphicFramePr>
        <p:xfrm>
          <a:off x="377878" y="1413570"/>
          <a:ext cx="11261944" cy="2666486"/>
        </p:xfrm>
        <a:graphic>
          <a:graphicData uri="http://schemas.openxmlformats.org/drawingml/2006/table">
            <a:tbl>
              <a:tblPr/>
              <a:tblGrid>
                <a:gridCol w="2013363"/>
                <a:gridCol w="2013363"/>
                <a:gridCol w="1729879"/>
                <a:gridCol w="1729879"/>
                <a:gridCol w="1887730"/>
                <a:gridCol w="1887730"/>
              </a:tblGrid>
              <a:tr h="514884">
                <a:tc rowSpan="2">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r>
                        <a:rPr lang="en-US" sz="2800" kern="100">
                          <a:effectLst/>
                          <a:latin typeface="Times New Roman" pitchFamily="18" charset="0"/>
                          <a:ea typeface="黑体" pitchFamily="49" charset="-122"/>
                          <a:cs typeface="Courier New" panose="02070309020205020404" pitchFamily="49" charset="0"/>
                        </a:rPr>
                        <a:t>/</a:t>
                      </a:r>
                      <a:r>
                        <a:rPr lang="en-US" sz="2800" kern="100">
                          <a:effectLst/>
                          <a:latin typeface="宋体" pitchFamily="2" charset="-122"/>
                          <a:ea typeface="黑体" pitchFamily="49"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gridSpan="5">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平衡时</a:t>
                      </a:r>
                      <a:r>
                        <a:rPr lang="en-US" sz="2800" kern="100">
                          <a:effectLst/>
                          <a:latin typeface="Times New Roman" pitchFamily="18" charset="0"/>
                          <a:ea typeface="黑体" pitchFamily="49" charset="-122"/>
                          <a:cs typeface="Courier New" panose="02070309020205020404" pitchFamily="49" charset="0"/>
                        </a:rPr>
                        <a:t>SO</a:t>
                      </a:r>
                      <a:r>
                        <a:rPr lang="en-US" sz="2800" kern="100" baseline="-25000">
                          <a:effectLst/>
                          <a:latin typeface="Times New Roman" pitchFamily="18" charset="0"/>
                          <a:ea typeface="黑体" pitchFamily="49" charset="-122"/>
                          <a:cs typeface="Courier New" panose="02070309020205020404" pitchFamily="49" charset="0"/>
                        </a:rPr>
                        <a:t>2</a:t>
                      </a:r>
                      <a:r>
                        <a:rPr lang="zh-CN" sz="2800" kern="100">
                          <a:effectLst/>
                          <a:latin typeface="Times New Roman" pitchFamily="18" charset="0"/>
                          <a:ea typeface="黑体" pitchFamily="49" charset="-122"/>
                          <a:cs typeface="Times New Roman" panose="02020603050405020304" pitchFamily="18" charset="0"/>
                        </a:rPr>
                        <a:t>的转化率</a:t>
                      </a:r>
                      <a:r>
                        <a:rPr lang="en-US" sz="2800" kern="100">
                          <a:effectLst/>
                          <a:latin typeface="Times New Roman" pitchFamily="18" charset="0"/>
                          <a:ea typeface="黑体" pitchFamily="49"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46246">
                <a:tc vMerge="1">
                  <a:txBody>
                    <a:bodyPr vert="horz" wrap="square"/>
                    <a:lstStyle/>
                    <a:p>
                      <a:endParaRPr lang="zh-CN" altLang="en-US"/>
                    </a:p>
                  </a:txBody>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10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450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97.5</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99.2</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85.6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92.9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94.9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98.3</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sp>
        <p:nvSpPr>
          <p:cNvPr id="5" name="矩形 4"/>
          <p:cNvSpPr/>
          <p:nvPr/>
        </p:nvSpPr>
        <p:spPr>
          <a:xfrm>
            <a:off x="1998836" y="4905386"/>
            <a:ext cx="2658100"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en-US" altLang="zh-CN" sz="2800" kern="100">
                <a:solidFill>
                  <a:srgbClr val="C00000"/>
                </a:solidFill>
                <a:latin typeface="Times New Roman" pitchFamily="18" charset="0"/>
                <a:ea typeface="方正中等线简体" panose="03000509000000000000" pitchFamily="65" charset="-122"/>
              </a:rPr>
              <a:t>450 </a:t>
            </a:r>
            <a:r>
              <a:rPr lang="en-US" altLang="zh-CN" sz="2800" kern="100">
                <a:solidFill>
                  <a:srgbClr val="C00000"/>
                </a:solidFill>
                <a:latin typeface="宋体" pitchFamily="2" charset="-122"/>
                <a:ea typeface="方正中等线简体" panose="03000509000000000000" pitchFamily="65" charset="-122"/>
                <a:cs typeface="Times New Roman" panose="02020603050405020304" pitchFamily="18" charset="0"/>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a:t>
            </a:r>
            <a:r>
              <a:rPr lang="en-US" altLang="zh-CN" sz="2800" kern="100">
                <a:solidFill>
                  <a:srgbClr val="C00000"/>
                </a:solidFill>
                <a:latin typeface="Times New Roman" pitchFamily="18" charset="0"/>
                <a:ea typeface="方正中等线简体" panose="03000509000000000000" pitchFamily="65" charset="-122"/>
              </a:rPr>
              <a:t>10 MPa</a:t>
            </a:r>
            <a:endParaRPr lang="zh-CN" altLang="en-US"/>
          </a:p>
        </p:txBody>
      </p:sp>
    </p:spTree>
    <p:extLst>
      <p:ext uri="{BB962C8B-B14F-4D97-AF65-F5344CB8AC3E}">
        <p14:creationId xmlns:p14="http://schemas.microsoft.com/office/powerpoint/2010/main" val="3892582293"/>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3" y="1092434"/>
            <a:ext cx="12190415" cy="5289688"/>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290102" y="4142556"/>
            <a:ext cx="11526120" cy="2031325"/>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在实际生产中，选定的温度为</a:t>
            </a:r>
            <a:r>
              <a:rPr lang="en-US" altLang="zh-CN" sz="2800" kern="100">
                <a:latin typeface="Times New Roman" pitchFamily="18" charset="0"/>
                <a:ea typeface="方正中等线简体" panose="03000509000000000000" pitchFamily="65" charset="-122"/>
                <a:cs typeface="Courier New" panose="02070309020205020404" pitchFamily="49" charset="0"/>
              </a:rPr>
              <a:t>400</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500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，原因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a:t>
            </a: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__________________________________________________________________________________________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五边形 18">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20" name="矩形 19"/>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深度思考</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graphicFrame>
        <p:nvGraphicFramePr>
          <p:cNvPr id="8" name="表格 7"/>
          <p:cNvGraphicFramePr>
            <a:graphicFrameLocks noGrp="1"/>
          </p:cNvGraphicFramePr>
          <p:nvPr>
            <p:extLst>
              <p:ext uri="{D42A27DB-BD31-4B8C-83A1-F6EECF244321}">
                <p14:modId xmlns:p14="http://schemas.microsoft.com/office/powerpoint/2010/main" val="233390847"/>
              </p:ext>
            </p:extLst>
          </p:nvPr>
        </p:nvGraphicFramePr>
        <p:xfrm>
          <a:off x="377878" y="1406252"/>
          <a:ext cx="11261944" cy="2666486"/>
        </p:xfrm>
        <a:graphic>
          <a:graphicData uri="http://schemas.openxmlformats.org/drawingml/2006/table">
            <a:tbl>
              <a:tblPr/>
              <a:tblGrid>
                <a:gridCol w="2013363"/>
                <a:gridCol w="2013363"/>
                <a:gridCol w="1729879"/>
                <a:gridCol w="1729879"/>
                <a:gridCol w="1887730"/>
                <a:gridCol w="1887730"/>
              </a:tblGrid>
              <a:tr h="514884">
                <a:tc rowSpan="2">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r>
                        <a:rPr lang="en-US" sz="2800" kern="100">
                          <a:effectLst/>
                          <a:latin typeface="Times New Roman" pitchFamily="18" charset="0"/>
                          <a:ea typeface="黑体" pitchFamily="49" charset="-122"/>
                          <a:cs typeface="Courier New" panose="02070309020205020404" pitchFamily="49" charset="0"/>
                        </a:rPr>
                        <a:t>/</a:t>
                      </a:r>
                      <a:r>
                        <a:rPr lang="en-US" sz="2800" kern="100">
                          <a:effectLst/>
                          <a:latin typeface="宋体" pitchFamily="2" charset="-122"/>
                          <a:ea typeface="黑体" pitchFamily="49"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gridSpan="5">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平衡时</a:t>
                      </a:r>
                      <a:r>
                        <a:rPr lang="en-US" sz="2800" kern="100">
                          <a:effectLst/>
                          <a:latin typeface="Times New Roman" pitchFamily="18" charset="0"/>
                          <a:ea typeface="黑体" pitchFamily="49" charset="-122"/>
                          <a:cs typeface="Courier New" panose="02070309020205020404" pitchFamily="49" charset="0"/>
                        </a:rPr>
                        <a:t>SO</a:t>
                      </a:r>
                      <a:r>
                        <a:rPr lang="en-US" sz="2800" kern="100" baseline="-25000">
                          <a:effectLst/>
                          <a:latin typeface="Times New Roman" pitchFamily="18" charset="0"/>
                          <a:ea typeface="黑体" pitchFamily="49" charset="-122"/>
                          <a:cs typeface="Courier New" panose="02070309020205020404" pitchFamily="49" charset="0"/>
                        </a:rPr>
                        <a:t>2</a:t>
                      </a:r>
                      <a:r>
                        <a:rPr lang="zh-CN" sz="2800" kern="100">
                          <a:effectLst/>
                          <a:latin typeface="Times New Roman" pitchFamily="18" charset="0"/>
                          <a:ea typeface="黑体" pitchFamily="49" charset="-122"/>
                          <a:cs typeface="Times New Roman" panose="02020603050405020304" pitchFamily="18" charset="0"/>
                        </a:rPr>
                        <a:t>的转化率</a:t>
                      </a:r>
                      <a:r>
                        <a:rPr lang="en-US" sz="2800" kern="100">
                          <a:effectLst/>
                          <a:latin typeface="Times New Roman" pitchFamily="18" charset="0"/>
                          <a:ea typeface="黑体" pitchFamily="49"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46246">
                <a:tc vMerge="1">
                  <a:txBody>
                    <a:bodyPr vert="horz" wrap="square"/>
                    <a:lstStyle/>
                    <a:p>
                      <a:endParaRPr lang="zh-CN" altLang="en-US"/>
                    </a:p>
                  </a:txBody>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10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450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97.5</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99.2</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85.6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92.9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94.9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98.3</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sp>
        <p:nvSpPr>
          <p:cNvPr id="5" name="矩形 4"/>
          <p:cNvSpPr/>
          <p:nvPr/>
        </p:nvSpPr>
        <p:spPr>
          <a:xfrm>
            <a:off x="341091" y="4095450"/>
            <a:ext cx="11224172" cy="203132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8337550">
              <a:lnSpc>
                <a:spcPct val="150000"/>
              </a:lnSpc>
            </a:pPr>
            <a:r>
              <a:rPr lang="en-US"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在此</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温度下，催化剂活性最高。温度较低，会使</a:t>
            </a:r>
            <a:r>
              <a:rPr lang="zh-CN" altLang="zh-CN" sz="2800" kern="100" smtClean="0">
                <a:solidFill>
                  <a:srgbClr val="C00000"/>
                </a:solidFill>
                <a:latin typeface="Times New Roman" pitchFamily="18" charset="0"/>
                <a:ea typeface="方正中等线简体" panose="03000509000000000000" pitchFamily="65" charset="-122"/>
                <a:cs typeface="Times New Roman" panose="02020603050405020304" pitchFamily="18" charset="0"/>
              </a:rPr>
              <a:t>反应速率</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减小，达到平衡所需时间变长；温度较高，</a:t>
            </a:r>
            <a:r>
              <a:rPr lang="en-US" altLang="zh-CN" sz="2800" kern="100">
                <a:solidFill>
                  <a:srgbClr val="C00000"/>
                </a:solidFill>
                <a:latin typeface="Times New Roman" pitchFamily="18" charset="0"/>
                <a:ea typeface="方正中等线简体" panose="03000509000000000000" pitchFamily="65" charset="-122"/>
              </a:rPr>
              <a:t>SO</a:t>
            </a:r>
            <a:r>
              <a:rPr lang="en-US" altLang="zh-CN" sz="2800" kern="100" baseline="-25000">
                <a:solidFill>
                  <a:srgbClr val="C00000"/>
                </a:solidFill>
                <a:latin typeface="Times New Roman" pitchFamily="18" charset="0"/>
                <a:ea typeface="方正中等线简体" panose="03000509000000000000" pitchFamily="65" charset="-122"/>
              </a:rPr>
              <a:t>2</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转化率会降低</a:t>
            </a:r>
            <a:endParaRPr lang="zh-CN" altLang="en-US"/>
          </a:p>
        </p:txBody>
      </p:sp>
    </p:spTree>
    <p:extLst>
      <p:ext uri="{BB962C8B-B14F-4D97-AF65-F5344CB8AC3E}">
        <p14:creationId xmlns:p14="http://schemas.microsoft.com/office/powerpoint/2010/main" val="3922646184"/>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3" y="1092434"/>
            <a:ext cx="12190415" cy="5433704"/>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290102" y="4142556"/>
            <a:ext cx="11526120" cy="2031325"/>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在实际生产中，采用的压强为常压，原因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_______________________</a:t>
            </a: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_____________________________________________________________________________________________________________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五边形 18">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20" name="矩形 19"/>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深度思考</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graphicFrame>
        <p:nvGraphicFramePr>
          <p:cNvPr id="9" name="表格 8"/>
          <p:cNvGraphicFramePr>
            <a:graphicFrameLocks noGrp="1"/>
          </p:cNvGraphicFramePr>
          <p:nvPr>
            <p:extLst>
              <p:ext uri="{D42A27DB-BD31-4B8C-83A1-F6EECF244321}">
                <p14:modId xmlns:p14="http://schemas.microsoft.com/office/powerpoint/2010/main" val="493526097"/>
              </p:ext>
            </p:extLst>
          </p:nvPr>
        </p:nvGraphicFramePr>
        <p:xfrm>
          <a:off x="377878" y="1406252"/>
          <a:ext cx="11261944" cy="2666486"/>
        </p:xfrm>
        <a:graphic>
          <a:graphicData uri="http://schemas.openxmlformats.org/drawingml/2006/table">
            <a:tbl>
              <a:tblPr/>
              <a:tblGrid>
                <a:gridCol w="2013363"/>
                <a:gridCol w="2013363"/>
                <a:gridCol w="1729879"/>
                <a:gridCol w="1729879"/>
                <a:gridCol w="1887730"/>
                <a:gridCol w="1887730"/>
              </a:tblGrid>
              <a:tr h="514884">
                <a:tc rowSpan="2">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r>
                        <a:rPr lang="en-US" sz="2800" kern="100">
                          <a:effectLst/>
                          <a:latin typeface="Times New Roman" pitchFamily="18" charset="0"/>
                          <a:ea typeface="黑体" pitchFamily="49" charset="-122"/>
                          <a:cs typeface="Courier New" panose="02070309020205020404" pitchFamily="49" charset="0"/>
                        </a:rPr>
                        <a:t>/</a:t>
                      </a:r>
                      <a:r>
                        <a:rPr lang="en-US" sz="2800" kern="100">
                          <a:effectLst/>
                          <a:latin typeface="宋体" pitchFamily="2" charset="-122"/>
                          <a:ea typeface="黑体" pitchFamily="49"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gridSpan="5">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平衡时</a:t>
                      </a:r>
                      <a:r>
                        <a:rPr lang="en-US" sz="2800" kern="100">
                          <a:effectLst/>
                          <a:latin typeface="Times New Roman" pitchFamily="18" charset="0"/>
                          <a:ea typeface="黑体" pitchFamily="49" charset="-122"/>
                          <a:cs typeface="Courier New" panose="02070309020205020404" pitchFamily="49" charset="0"/>
                        </a:rPr>
                        <a:t>SO</a:t>
                      </a:r>
                      <a:r>
                        <a:rPr lang="en-US" sz="2800" kern="100" baseline="-25000">
                          <a:effectLst/>
                          <a:latin typeface="Times New Roman" pitchFamily="18" charset="0"/>
                          <a:ea typeface="黑体" pitchFamily="49" charset="-122"/>
                          <a:cs typeface="Courier New" panose="02070309020205020404" pitchFamily="49" charset="0"/>
                        </a:rPr>
                        <a:t>2</a:t>
                      </a:r>
                      <a:r>
                        <a:rPr lang="zh-CN" sz="2800" kern="100">
                          <a:effectLst/>
                          <a:latin typeface="Times New Roman" pitchFamily="18" charset="0"/>
                          <a:ea typeface="黑体" pitchFamily="49" charset="-122"/>
                          <a:cs typeface="Times New Roman" panose="02020603050405020304" pitchFamily="18" charset="0"/>
                        </a:rPr>
                        <a:t>的转化率</a:t>
                      </a:r>
                      <a:r>
                        <a:rPr lang="en-US" sz="2800" kern="100">
                          <a:effectLst/>
                          <a:latin typeface="Times New Roman" pitchFamily="18" charset="0"/>
                          <a:ea typeface="黑体" pitchFamily="49"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46246">
                <a:tc vMerge="1">
                  <a:txBody>
                    <a:bodyPr vert="horz" wrap="square"/>
                    <a:lstStyle/>
                    <a:p>
                      <a:endParaRPr lang="zh-CN" altLang="en-US"/>
                    </a:p>
                  </a:txBody>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10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450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97.5</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99.2</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85.6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92.9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94.9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98.3</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sp>
        <p:nvSpPr>
          <p:cNvPr id="14" name="矩形 13"/>
          <p:cNvSpPr/>
          <p:nvPr/>
        </p:nvSpPr>
        <p:spPr>
          <a:xfrm>
            <a:off x="310083" y="4100552"/>
            <a:ext cx="11409907" cy="1961371"/>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7267575">
              <a:lnSpc>
                <a:spcPct val="150000"/>
              </a:lnSpc>
            </a:pP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在常压下</a:t>
            </a:r>
            <a:r>
              <a:rPr lang="en-US" altLang="zh-CN" sz="2800" kern="100">
                <a:solidFill>
                  <a:srgbClr val="C00000"/>
                </a:solidFill>
                <a:latin typeface="Times New Roman" pitchFamily="18" charset="0"/>
                <a:ea typeface="方正中等线简体" panose="03000509000000000000" pitchFamily="65" charset="-122"/>
              </a:rPr>
              <a:t>SO</a:t>
            </a:r>
            <a:r>
              <a:rPr lang="en-US" altLang="zh-CN" sz="2800" kern="100" baseline="-25000">
                <a:solidFill>
                  <a:srgbClr val="C00000"/>
                </a:solidFill>
                <a:latin typeface="Times New Roman" pitchFamily="18" charset="0"/>
                <a:ea typeface="方正中等线简体" panose="03000509000000000000" pitchFamily="65" charset="-122"/>
              </a:rPr>
              <a:t>2</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的转化率就已经很高了</a:t>
            </a:r>
            <a:r>
              <a:rPr lang="en-US" altLang="zh-CN" sz="2800" kern="100">
                <a:solidFill>
                  <a:srgbClr val="C00000"/>
                </a:solidFill>
                <a:latin typeface="Times New Roman" pitchFamily="18" charset="0"/>
                <a:ea typeface="方正中等线简体" panose="03000509000000000000" pitchFamily="65" charset="-122"/>
              </a:rPr>
              <a:t>(97.5%)</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，若采用高压，平衡能向右移动，但效果并不明显，且采用高压时会增大对设备的要求而增大生产成本</a:t>
            </a:r>
            <a:endParaRPr lang="zh-CN" altLang="en-US"/>
          </a:p>
        </p:txBody>
      </p:sp>
    </p:spTree>
    <p:extLst>
      <p:ext uri="{BB962C8B-B14F-4D97-AF65-F5344CB8AC3E}">
        <p14:creationId xmlns:p14="http://schemas.microsoft.com/office/powerpoint/2010/main" val="242135364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4"/>
                                        </p:tgtEl>
                                        <p:attrNameLst>
                                          <p:attrName>style.visibility</p:attrName>
                                        </p:attrNameLst>
                                      </p:cBhvr>
                                      <p:to>
                                        <p:strVal val="visible"/>
                                      </p:to>
                                    </p:set>
                                    <p:animEffect transition="in" filter="blinds(horizontal)">
                                      <p:cBhvr>
                                        <p:cTn id="7" dur="500"/>
                                        <p:tgtEl>
                                          <p:spTgt spid="14"/>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4" grpId="0"/>
    </p:bldLst>
  </p:timing>
</p:sld>
</file>

<file path=ppt/slides/slide2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3" y="1092434"/>
            <a:ext cx="12190415" cy="50016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290102" y="4224089"/>
            <a:ext cx="11526120" cy="1384995"/>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(4)</a:t>
            </a:r>
            <a:r>
              <a:rPr lang="zh-CN" altLang="zh-CN" sz="2800" kern="100">
                <a:latin typeface="Times New Roman" pitchFamily="18" charset="0"/>
                <a:ea typeface="方正中等线简体" panose="03000509000000000000" pitchFamily="65" charset="-122"/>
                <a:cs typeface="Times New Roman" panose="02020603050405020304" pitchFamily="18" charset="0"/>
              </a:rPr>
              <a:t>在实际生产中，通入过量的空气，原因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_________________________</a:t>
            </a: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五边形 18">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20" name="矩形 19"/>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深度思考</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graphicFrame>
        <p:nvGraphicFramePr>
          <p:cNvPr id="9" name="表格 8"/>
          <p:cNvGraphicFramePr>
            <a:graphicFrameLocks noGrp="1"/>
          </p:cNvGraphicFramePr>
          <p:nvPr>
            <p:extLst>
              <p:ext uri="{D42A27DB-BD31-4B8C-83A1-F6EECF244321}">
                <p14:modId xmlns:p14="http://schemas.microsoft.com/office/powerpoint/2010/main" val="493526097"/>
              </p:ext>
            </p:extLst>
          </p:nvPr>
        </p:nvGraphicFramePr>
        <p:xfrm>
          <a:off x="377878" y="1406252"/>
          <a:ext cx="11261944" cy="2666486"/>
        </p:xfrm>
        <a:graphic>
          <a:graphicData uri="http://schemas.openxmlformats.org/drawingml/2006/table">
            <a:tbl>
              <a:tblPr/>
              <a:tblGrid>
                <a:gridCol w="2013363"/>
                <a:gridCol w="2013363"/>
                <a:gridCol w="1729879"/>
                <a:gridCol w="1729879"/>
                <a:gridCol w="1887730"/>
                <a:gridCol w="1887730"/>
              </a:tblGrid>
              <a:tr h="514884">
                <a:tc rowSpan="2">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r>
                        <a:rPr lang="en-US" sz="2800" kern="100">
                          <a:effectLst/>
                          <a:latin typeface="Times New Roman" pitchFamily="18" charset="0"/>
                          <a:ea typeface="黑体" pitchFamily="49" charset="-122"/>
                          <a:cs typeface="Courier New" panose="02070309020205020404" pitchFamily="49" charset="0"/>
                        </a:rPr>
                        <a:t>/</a:t>
                      </a:r>
                      <a:r>
                        <a:rPr lang="en-US" sz="2800" kern="100">
                          <a:effectLst/>
                          <a:latin typeface="宋体" pitchFamily="2" charset="-122"/>
                          <a:ea typeface="黑体" pitchFamily="49"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gridSpan="5">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平衡时</a:t>
                      </a:r>
                      <a:r>
                        <a:rPr lang="en-US" sz="2800" kern="100">
                          <a:effectLst/>
                          <a:latin typeface="Times New Roman" pitchFamily="18" charset="0"/>
                          <a:ea typeface="黑体" pitchFamily="49" charset="-122"/>
                          <a:cs typeface="Courier New" panose="02070309020205020404" pitchFamily="49" charset="0"/>
                        </a:rPr>
                        <a:t>SO</a:t>
                      </a:r>
                      <a:r>
                        <a:rPr lang="en-US" sz="2800" kern="100" baseline="-25000">
                          <a:effectLst/>
                          <a:latin typeface="Times New Roman" pitchFamily="18" charset="0"/>
                          <a:ea typeface="黑体" pitchFamily="49" charset="-122"/>
                          <a:cs typeface="Courier New" panose="02070309020205020404" pitchFamily="49" charset="0"/>
                        </a:rPr>
                        <a:t>2</a:t>
                      </a:r>
                      <a:r>
                        <a:rPr lang="zh-CN" sz="2800" kern="100">
                          <a:effectLst/>
                          <a:latin typeface="Times New Roman" pitchFamily="18" charset="0"/>
                          <a:ea typeface="黑体" pitchFamily="49" charset="-122"/>
                          <a:cs typeface="Times New Roman" panose="02020603050405020304" pitchFamily="18" charset="0"/>
                        </a:rPr>
                        <a:t>的转化率</a:t>
                      </a:r>
                      <a:r>
                        <a:rPr lang="en-US" sz="2800" kern="100">
                          <a:effectLst/>
                          <a:latin typeface="Times New Roman" pitchFamily="18" charset="0"/>
                          <a:ea typeface="黑体" pitchFamily="49"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46246">
                <a:tc vMerge="1">
                  <a:txBody>
                    <a:bodyPr vert="horz" wrap="square"/>
                    <a:lstStyle/>
                    <a:p>
                      <a:endParaRPr lang="zh-CN" altLang="en-US"/>
                    </a:p>
                  </a:txBody>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10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450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97.5</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99.2</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85.6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92.9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94.9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98.3</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sp>
        <p:nvSpPr>
          <p:cNvPr id="3" name="矩形 2"/>
          <p:cNvSpPr/>
          <p:nvPr/>
        </p:nvSpPr>
        <p:spPr>
          <a:xfrm>
            <a:off x="375827" y="4193461"/>
            <a:ext cx="11349720" cy="131504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6905625">
              <a:lnSpc>
                <a:spcPct val="150000"/>
              </a:lnSpc>
            </a:pP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增大反应物</a:t>
            </a:r>
            <a:r>
              <a:rPr lang="en-US" altLang="zh-CN" sz="2800" kern="100">
                <a:solidFill>
                  <a:srgbClr val="C00000"/>
                </a:solidFill>
                <a:latin typeface="Times New Roman" pitchFamily="18" charset="0"/>
                <a:ea typeface="方正中等线简体" panose="03000509000000000000" pitchFamily="65" charset="-122"/>
              </a:rPr>
              <a:t>O</a:t>
            </a:r>
            <a:r>
              <a:rPr lang="en-US" altLang="zh-CN" sz="2800" kern="100" baseline="-25000">
                <a:solidFill>
                  <a:srgbClr val="C00000"/>
                </a:solidFill>
                <a:latin typeface="Times New Roman" pitchFamily="18" charset="0"/>
                <a:ea typeface="方正中等线简体" panose="03000509000000000000" pitchFamily="65" charset="-122"/>
              </a:rPr>
              <a:t>2</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的浓度，有利于提高</a:t>
            </a:r>
            <a:r>
              <a:rPr lang="en-US" altLang="zh-CN" sz="2800" kern="100">
                <a:solidFill>
                  <a:srgbClr val="C00000"/>
                </a:solidFill>
                <a:latin typeface="Times New Roman" pitchFamily="18" charset="0"/>
                <a:ea typeface="方正中等线简体" panose="03000509000000000000" pitchFamily="65" charset="-122"/>
              </a:rPr>
              <a:t>SO</a:t>
            </a:r>
            <a:r>
              <a:rPr lang="en-US" altLang="zh-CN" sz="2800" kern="100" baseline="-25000">
                <a:solidFill>
                  <a:srgbClr val="C00000"/>
                </a:solidFill>
                <a:latin typeface="Times New Roman" pitchFamily="18" charset="0"/>
                <a:ea typeface="方正中等线简体" panose="03000509000000000000" pitchFamily="65" charset="-122"/>
              </a:rPr>
              <a:t>2</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的转化率</a:t>
            </a:r>
            <a:endParaRPr lang="zh-CN" altLang="en-US"/>
          </a:p>
        </p:txBody>
      </p:sp>
    </p:spTree>
    <p:extLst>
      <p:ext uri="{BB962C8B-B14F-4D97-AF65-F5344CB8AC3E}">
        <p14:creationId xmlns:p14="http://schemas.microsoft.com/office/powerpoint/2010/main" val="231230732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3"/>
                                        </p:tgtEl>
                                        <p:attrNameLst>
                                          <p:attrName>style.visibility</p:attrName>
                                        </p:attrNameLst>
                                      </p:cBhvr>
                                      <p:to>
                                        <p:strVal val="visible"/>
                                      </p:to>
                                    </p:set>
                                    <p:animEffect transition="in" filter="blinds(horizontal)">
                                      <p:cBhvr>
                                        <p:cTn id="7" dur="500"/>
                                        <p:tgtEl>
                                          <p:spTgt spid="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p:bldLst>
  </p:timing>
</p:sld>
</file>

<file path=ppt/slides/slide2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5" name="矩形 14"/>
          <p:cNvSpPr/>
          <p:nvPr/>
        </p:nvSpPr>
        <p:spPr>
          <a:xfrm>
            <a:off x="-3" y="1092434"/>
            <a:ext cx="12190415" cy="5001656"/>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7" name="矩形 16"/>
          <p:cNvSpPr/>
          <p:nvPr/>
        </p:nvSpPr>
        <p:spPr>
          <a:xfrm>
            <a:off x="290102" y="4224089"/>
            <a:ext cx="11526120" cy="1384995"/>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(5)</a:t>
            </a:r>
            <a:r>
              <a:rPr lang="zh-CN" altLang="zh-CN" sz="2800" kern="100">
                <a:latin typeface="Times New Roman" pitchFamily="18" charset="0"/>
                <a:ea typeface="方正中等线简体" panose="03000509000000000000" pitchFamily="65" charset="-122"/>
                <a:cs typeface="Times New Roman" panose="02020603050405020304" pitchFamily="18" charset="0"/>
              </a:rPr>
              <a:t>尾气中</a:t>
            </a:r>
            <a:r>
              <a:rPr lang="en-US" altLang="zh-CN" sz="2800" kern="100">
                <a:latin typeface="Times New Roman" pitchFamily="18" charset="0"/>
                <a:ea typeface="方正中等线简体" panose="03000509000000000000" pitchFamily="65" charset="-122"/>
                <a:cs typeface="Courier New" panose="02070309020205020404" pitchFamily="49" charset="0"/>
              </a:rPr>
              <a:t>SO</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必须回收，原因</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是</a:t>
            </a: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___________________________________</a:t>
            </a:r>
          </a:p>
          <a:p>
            <a:pPr algn="just">
              <a:lnSpc>
                <a:spcPct val="150000"/>
              </a:lnSpc>
              <a:spcAft>
                <a:spcPct val="0"/>
              </a:spcAft>
              <a:tabLst>
                <a:tab pos="2250440"/>
              </a:tabLst>
            </a:pPr>
            <a:r>
              <a:rPr lang="en-US" altLang="zh-CN" sz="2800" kern="100" smtClean="0">
                <a:latin typeface="Times New Roman" pitchFamily="18" charset="0"/>
                <a:ea typeface="方正中等线简体" panose="03000509000000000000" pitchFamily="65" charset="-122"/>
                <a:cs typeface="Times New Roman" panose="02020603050405020304" pitchFamily="18" charset="0"/>
              </a:rPr>
              <a:t>_________________</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a:t>
            </a:r>
            <a:endParaRPr lang="zh-CN" altLang="zh-CN" sz="1050" kern="100">
              <a:effectLst/>
              <a:latin typeface="宋体" pitchFamily="2" charset="-122"/>
              <a:ea typeface="宋体" pitchFamily="2" charset="-122"/>
              <a:cs typeface="Courier New" panose="02070309020205020404" pitchFamily="49" charset="0"/>
            </a:endParaRPr>
          </a:p>
        </p:txBody>
      </p:sp>
      <p:sp>
        <p:nvSpPr>
          <p:cNvPr id="19" name="五边形 18">
            <a:extLst>
              <a:ext uri="{FF2B5EF4-FFF2-40B4-BE49-F238E27FC236}">
                <a16:creationId xmlns="" xmlns:a16="http://schemas.microsoft.com/office/drawing/2014/main" id="{2B269A23-18BB-E749-A895-A1450DD58A24}"/>
              </a:ext>
            </a:extLst>
          </p:cNvPr>
          <p:cNvSpPr/>
          <p:nvPr/>
        </p:nvSpPr>
        <p:spPr>
          <a:xfrm>
            <a:off x="0" y="276247"/>
            <a:ext cx="2474773" cy="560265"/>
          </a:xfrm>
          <a:prstGeom prst="homePlate">
            <a:avLst>
              <a:gd name="adj" fmla="val 28683"/>
            </a:avLst>
          </a:prstGeom>
          <a:solidFill>
            <a:srgbClr val="C00000"/>
          </a:solidFill>
          <a:ln w="12700" cap="flat" cmpd="sng" algn="ctr">
            <a:noFill/>
            <a:prstDash val="solid"/>
            <a:miter lim="800000"/>
          </a:ln>
          <a:effectLst/>
        </p:spPr>
        <p:txBody>
          <a:bodyPr rtlCol="0"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914400">
              <a:defRPr/>
            </a:pPr>
            <a:endParaRPr kumimoji="1" lang="zh-CN" altLang="en-US" sz="1800" kern="0" smtClean="0">
              <a:solidFill>
                <a:prstClr val="white"/>
              </a:solidFill>
              <a:ea typeface="微软雅黑" charset="-122"/>
            </a:endParaRPr>
          </a:p>
        </p:txBody>
      </p:sp>
      <p:sp>
        <p:nvSpPr>
          <p:cNvPr id="20" name="矩形 19"/>
          <p:cNvSpPr/>
          <p:nvPr/>
        </p:nvSpPr>
        <p:spPr>
          <a:xfrm>
            <a:off x="377879" y="290017"/>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深度思考</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graphicFrame>
        <p:nvGraphicFramePr>
          <p:cNvPr id="9" name="表格 8"/>
          <p:cNvGraphicFramePr>
            <a:graphicFrameLocks noGrp="1"/>
          </p:cNvGraphicFramePr>
          <p:nvPr>
            <p:extLst>
              <p:ext uri="{D42A27DB-BD31-4B8C-83A1-F6EECF244321}">
                <p14:modId xmlns:p14="http://schemas.microsoft.com/office/powerpoint/2010/main" val="493526097"/>
              </p:ext>
            </p:extLst>
          </p:nvPr>
        </p:nvGraphicFramePr>
        <p:xfrm>
          <a:off x="377878" y="1406252"/>
          <a:ext cx="11261944" cy="2666486"/>
        </p:xfrm>
        <a:graphic>
          <a:graphicData uri="http://schemas.openxmlformats.org/drawingml/2006/table">
            <a:tbl>
              <a:tblPr/>
              <a:tblGrid>
                <a:gridCol w="2013363"/>
                <a:gridCol w="2013363"/>
                <a:gridCol w="1729879"/>
                <a:gridCol w="1729879"/>
                <a:gridCol w="1887730"/>
                <a:gridCol w="1887730"/>
              </a:tblGrid>
              <a:tr h="514884">
                <a:tc rowSpan="2">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温度</a:t>
                      </a:r>
                      <a:r>
                        <a:rPr lang="en-US" sz="2800" kern="100">
                          <a:effectLst/>
                          <a:latin typeface="Times New Roman" pitchFamily="18" charset="0"/>
                          <a:ea typeface="黑体" pitchFamily="49" charset="-122"/>
                          <a:cs typeface="Courier New" panose="02070309020205020404" pitchFamily="49" charset="0"/>
                        </a:rPr>
                        <a:t>/</a:t>
                      </a:r>
                      <a:r>
                        <a:rPr lang="en-US" sz="2800" kern="100">
                          <a:effectLst/>
                          <a:latin typeface="宋体" pitchFamily="2" charset="-122"/>
                          <a:ea typeface="黑体" pitchFamily="49" charset="-122"/>
                          <a:cs typeface="Times New Roman" panose="02020603050405020304" pitchFamily="18"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gridSpan="5">
                  <a:txBody>
                    <a:bodyPr vert="horz" wrap="square"/>
                    <a:lstStyle/>
                    <a:p>
                      <a:pPr algn="ctr">
                        <a:lnSpc>
                          <a:spcPct val="150000"/>
                        </a:lnSpc>
                        <a:spcAft>
                          <a:spcPct val="0"/>
                        </a:spcAft>
                        <a:tabLst>
                          <a:tab pos="2250440"/>
                        </a:tabLst>
                      </a:pPr>
                      <a:r>
                        <a:rPr lang="zh-CN" sz="2800" kern="100">
                          <a:effectLst/>
                          <a:latin typeface="Times New Roman" pitchFamily="18" charset="0"/>
                          <a:ea typeface="黑体" pitchFamily="49" charset="-122"/>
                          <a:cs typeface="Times New Roman" panose="02020603050405020304" pitchFamily="18" charset="0"/>
                        </a:rPr>
                        <a:t>平衡时</a:t>
                      </a:r>
                      <a:r>
                        <a:rPr lang="en-US" sz="2800" kern="100">
                          <a:effectLst/>
                          <a:latin typeface="Times New Roman" pitchFamily="18" charset="0"/>
                          <a:ea typeface="黑体" pitchFamily="49" charset="-122"/>
                          <a:cs typeface="Courier New" panose="02070309020205020404" pitchFamily="49" charset="0"/>
                        </a:rPr>
                        <a:t>SO</a:t>
                      </a:r>
                      <a:r>
                        <a:rPr lang="en-US" sz="2800" kern="100" baseline="-25000">
                          <a:effectLst/>
                          <a:latin typeface="Times New Roman" pitchFamily="18" charset="0"/>
                          <a:ea typeface="黑体" pitchFamily="49" charset="-122"/>
                          <a:cs typeface="Courier New" panose="02070309020205020404" pitchFamily="49" charset="0"/>
                        </a:rPr>
                        <a:t>2</a:t>
                      </a:r>
                      <a:r>
                        <a:rPr lang="zh-CN" sz="2800" kern="100">
                          <a:effectLst/>
                          <a:latin typeface="Times New Roman" pitchFamily="18" charset="0"/>
                          <a:ea typeface="黑体" pitchFamily="49" charset="-122"/>
                          <a:cs typeface="Times New Roman" panose="02020603050405020304" pitchFamily="18" charset="0"/>
                        </a:rPr>
                        <a:t>的转化率</a:t>
                      </a:r>
                      <a:r>
                        <a:rPr lang="en-US" sz="2800" kern="100">
                          <a:effectLst/>
                          <a:latin typeface="Times New Roman" pitchFamily="18" charset="0"/>
                          <a:ea typeface="黑体" pitchFamily="49" charset="-122"/>
                          <a:cs typeface="Courier New" panose="02070309020205020404" pitchFamily="49" charset="0"/>
                        </a:rPr>
                        <a:t>/%</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c hMerge="1">
                  <a:txBody>
                    <a:bodyPr vert="horz" wrap="square"/>
                    <a:lstStyle/>
                    <a:p>
                      <a:endParaRPr lang="zh-CN" altLang="en-US"/>
                    </a:p>
                  </a:txBody>
                  <a:tcPr/>
                </a:tc>
              </a:tr>
              <a:tr h="746246">
                <a:tc vMerge="1">
                  <a:txBody>
                    <a:bodyPr vert="horz" wrap="square"/>
                    <a:lstStyle/>
                    <a:p>
                      <a:endParaRPr lang="zh-CN" altLang="en-US"/>
                    </a:p>
                  </a:txBody>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0.5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10 MPa</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450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97.5</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99.2</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99.7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514884">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550</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85.6</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92.9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94.9</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97.7</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800" kern="100">
                          <a:effectLst/>
                          <a:latin typeface="Times New Roman" pitchFamily="18" charset="0"/>
                          <a:ea typeface="黑体" pitchFamily="49" charset="-122"/>
                          <a:cs typeface="Courier New" panose="02070309020205020404" pitchFamily="49" charset="0"/>
                        </a:rPr>
                        <a:t>98.3</a:t>
                      </a:r>
                      <a:endParaRPr lang="zh-CN" sz="28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sp>
        <p:nvSpPr>
          <p:cNvPr id="13" name="矩形 12"/>
          <p:cNvSpPr/>
          <p:nvPr/>
        </p:nvSpPr>
        <p:spPr>
          <a:xfrm>
            <a:off x="362110" y="4202832"/>
            <a:ext cx="11349720" cy="131504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indent="5019675">
              <a:lnSpc>
                <a:spcPct val="150000"/>
              </a:lnSpc>
            </a:pP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防止污染环境；循环利用，提高原料的利用率</a:t>
            </a:r>
            <a:r>
              <a:rPr lang="en-US" altLang="zh-CN" sz="2800" kern="100">
                <a:solidFill>
                  <a:srgbClr val="C00000"/>
                </a:solidFill>
                <a:latin typeface="Times New Roman" pitchFamily="18" charset="0"/>
                <a:ea typeface="方正中等线简体" panose="03000509000000000000" pitchFamily="65" charset="-122"/>
              </a:rPr>
              <a:t>(</a:t>
            </a:r>
            <a:r>
              <a:rPr lang="zh-CN" altLang="zh-CN" sz="2800" kern="100">
                <a:solidFill>
                  <a:srgbClr val="C00000"/>
                </a:solidFill>
                <a:latin typeface="Times New Roman" pitchFamily="18" charset="0"/>
                <a:ea typeface="方正中等线简体" panose="03000509000000000000" pitchFamily="65" charset="-122"/>
                <a:cs typeface="Times New Roman" panose="02020603050405020304" pitchFamily="18" charset="0"/>
              </a:rPr>
              <a:t>合理即可</a:t>
            </a:r>
            <a:r>
              <a:rPr lang="en-US" altLang="zh-CN" sz="2800" kern="100">
                <a:solidFill>
                  <a:srgbClr val="C00000"/>
                </a:solidFill>
                <a:latin typeface="Times New Roman" pitchFamily="18" charset="0"/>
                <a:ea typeface="方正中等线简体" panose="03000509000000000000" pitchFamily="65" charset="-122"/>
              </a:rPr>
              <a:t>)</a:t>
            </a:r>
            <a:endParaRPr lang="zh-CN" altLang="en-US"/>
          </a:p>
        </p:txBody>
      </p:sp>
    </p:spTree>
    <p:extLst>
      <p:ext uri="{BB962C8B-B14F-4D97-AF65-F5344CB8AC3E}">
        <p14:creationId xmlns:p14="http://schemas.microsoft.com/office/powerpoint/2010/main" val="39675766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2" name="圆角矩形 11">
            <a:extLst>
              <a:ext uri="{FF2B5EF4-FFF2-40B4-BE49-F238E27FC236}">
                <a16:creationId xmlns="" xmlns:a16="http://schemas.microsoft.com/office/drawing/2014/main" id="{42F66117-1422-E04E-93A0-A3423E0F05D2}"/>
              </a:ext>
            </a:extLst>
          </p:cNvPr>
          <p:cNvSpPr/>
          <p:nvPr/>
        </p:nvSpPr>
        <p:spPr>
          <a:xfrm>
            <a:off x="282965" y="965095"/>
            <a:ext cx="11624482" cy="5633051"/>
          </a:xfrm>
          <a:prstGeom prst="roundRect">
            <a:avLst>
              <a:gd name="adj" fmla="val 2453"/>
            </a:avLst>
          </a:prstGeom>
          <a:solidFill>
            <a:schemeClr val="bg1">
              <a:lumMod val="95000"/>
            </a:schemeClr>
          </a:solidFill>
          <a:ln>
            <a:noFill/>
          </a:ln>
          <a:effectLst>
            <a:outerShdw blurRad="76200" dist="38100" dir="5400000" algn="t" rotWithShape="0">
              <a:prstClr val="black">
                <a:alpha val="20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199"/>
            <a:endParaRPr kumimoji="1" lang="zh-CN" altLang="en-US" sz="2800">
              <a:solidFill>
                <a:prstClr val="white"/>
              </a:solidFill>
            </a:endParaRPr>
          </a:p>
        </p:txBody>
      </p:sp>
      <p:sp>
        <p:nvSpPr>
          <p:cNvPr id="14" name="任意形状 7">
            <a:extLst>
              <a:ext uri="{FF2B5EF4-FFF2-40B4-BE49-F238E27FC236}">
                <a16:creationId xmlns="" xmlns:a16="http://schemas.microsoft.com/office/drawing/2014/main" id="{405F08B0-CCAB-A745-BBD9-7EAA0D3441D6}"/>
              </a:ext>
            </a:extLst>
          </p:cNvPr>
          <p:cNvSpPr/>
          <p:nvPr/>
        </p:nvSpPr>
        <p:spPr>
          <a:xfrm>
            <a:off x="4583982" y="-25340"/>
            <a:ext cx="3022448" cy="837203"/>
          </a:xfrm>
          <a:custGeom>
            <a:gdLst>
              <a:gd name="connsiteX0" fmla="*/ 0 w 2725973"/>
              <a:gd name="connsiteY0" fmla="*/ 0 h 312235"/>
              <a:gd name="connsiteX1" fmla="*/ 2725973 w 2725973"/>
              <a:gd name="connsiteY1" fmla="*/ 0 h 312235"/>
              <a:gd name="connsiteX2" fmla="*/ 2593534 w 2725973"/>
              <a:gd name="connsiteY2" fmla="*/ 63799 h 312235"/>
              <a:gd name="connsiteX3" fmla="*/ 1362986 w 2725973"/>
              <a:gd name="connsiteY3" fmla="*/ 312235 h 312235"/>
              <a:gd name="connsiteX4" fmla="*/ 132438 w 2725973"/>
              <a:gd name="connsiteY4" fmla="*/ 63799 h 312235"/>
            </a:gdLst>
            <a:cxnLst>
              <a:cxn ang="0">
                <a:pos x="connsiteX0" y="connsiteY0"/>
              </a:cxn>
              <a:cxn ang="0">
                <a:pos x="connsiteX1" y="connsiteY1"/>
              </a:cxn>
              <a:cxn ang="0">
                <a:pos x="connsiteX2" y="connsiteY2"/>
              </a:cxn>
              <a:cxn ang="0">
                <a:pos x="connsiteX3" y="connsiteY3"/>
              </a:cxn>
              <a:cxn ang="0">
                <a:pos x="connsiteX4" y="connsiteY4"/>
              </a:cxn>
            </a:cxnLst>
            <a:rect l="l" t="t" r="r" b="b"/>
            <a:pathLst>
              <a:path w="2725973" h="312235">
                <a:moveTo>
                  <a:pt x="0" y="0"/>
                </a:moveTo>
                <a:lnTo>
                  <a:pt x="2725973" y="0"/>
                </a:lnTo>
                <a:lnTo>
                  <a:pt x="2593534" y="63799"/>
                </a:lnTo>
                <a:cubicBezTo>
                  <a:pt x="2215313" y="223773"/>
                  <a:pt x="1799481" y="312235"/>
                  <a:pt x="1362986" y="312235"/>
                </a:cubicBezTo>
                <a:cubicBezTo>
                  <a:pt x="926492" y="312235"/>
                  <a:pt x="510659" y="223773"/>
                  <a:pt x="132438" y="63799"/>
                </a:cubicBezTo>
                <a:close/>
              </a:path>
            </a:pathLst>
          </a:custGeom>
          <a:solidFill>
            <a:srgbClr val="FFC000"/>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199"/>
            <a:endParaRPr kumimoji="1" lang="zh-CN" altLang="en-US" sz="2800">
              <a:solidFill>
                <a:prstClr val="white"/>
              </a:solidFill>
            </a:endParaRPr>
          </a:p>
        </p:txBody>
      </p:sp>
      <p:sp>
        <p:nvSpPr>
          <p:cNvPr id="17" name="矩形 16"/>
          <p:cNvSpPr/>
          <p:nvPr/>
        </p:nvSpPr>
        <p:spPr>
          <a:xfrm>
            <a:off x="5281816" y="118625"/>
            <a:ext cx="1627369"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2800" b="1" smtClean="0">
                <a:solidFill>
                  <a:prstClr val="white"/>
                </a:solidFill>
                <a:latin typeface="方正中倩简体" panose="03000509000000000000" pitchFamily="65" charset="-122"/>
                <a:ea typeface="方正中倩简体" panose="03000509000000000000" pitchFamily="65" charset="-122"/>
              </a:rPr>
              <a:t>方法指导</a:t>
            </a:r>
            <a:endParaRPr lang="zh-CN" altLang="en-US" sz="2800" b="1">
              <a:solidFill>
                <a:prstClr val="white"/>
              </a:solidFill>
              <a:latin typeface="方正中倩简体" panose="03000509000000000000" pitchFamily="65" charset="-122"/>
              <a:ea typeface="方正中倩简体" panose="03000509000000000000" pitchFamily="65" charset="-122"/>
            </a:endParaRPr>
          </a:p>
        </p:txBody>
      </p:sp>
      <p:sp>
        <p:nvSpPr>
          <p:cNvPr id="21" name="矩形 20"/>
          <p:cNvSpPr/>
          <p:nvPr/>
        </p:nvSpPr>
        <p:spPr>
          <a:xfrm>
            <a:off x="934394" y="962472"/>
            <a:ext cx="10321625" cy="62363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a:lnSpc>
                <a:spcPct val="150000"/>
              </a:lnSpc>
              <a:spcAft>
                <a:spcPct val="0"/>
              </a:spcAft>
              <a:tabLst>
                <a:tab pos="2250440"/>
              </a:tabLst>
            </a:pPr>
            <a:r>
              <a:rPr lang="zh-CN" altLang="zh-CN" sz="2600" b="1" kern="100">
                <a:latin typeface="Times New Roman" pitchFamily="18" charset="0"/>
                <a:ea typeface="方正中等线简体" panose="03000509000000000000" pitchFamily="65" charset="-122"/>
                <a:cs typeface="Times New Roman" panose="02020603050405020304" pitchFamily="18" charset="0"/>
              </a:rPr>
              <a:t>选择化工生产适宜条件的分析角度</a:t>
            </a:r>
            <a:endParaRPr lang="zh-CN" altLang="zh-CN" sz="2600" kern="100">
              <a:effectLst/>
              <a:latin typeface="宋体" pitchFamily="2" charset="-122"/>
              <a:ea typeface="宋体" pitchFamily="2" charset="-122"/>
              <a:cs typeface="Courier New" panose="02070309020205020404" pitchFamily="49" charset="0"/>
            </a:endParaRPr>
          </a:p>
        </p:txBody>
      </p:sp>
      <p:graphicFrame>
        <p:nvGraphicFramePr>
          <p:cNvPr id="3" name="表格 2"/>
          <p:cNvGraphicFramePr>
            <a:graphicFrameLocks noGrp="1"/>
          </p:cNvGraphicFramePr>
          <p:nvPr>
            <p:extLst>
              <p:ext uri="{D42A27DB-BD31-4B8C-83A1-F6EECF244321}">
                <p14:modId xmlns:p14="http://schemas.microsoft.com/office/powerpoint/2010/main" val="3398609800"/>
              </p:ext>
            </p:extLst>
          </p:nvPr>
        </p:nvGraphicFramePr>
        <p:xfrm>
          <a:off x="943447" y="1600198"/>
          <a:ext cx="10303519" cy="4765226"/>
        </p:xfrm>
        <a:graphic>
          <a:graphicData uri="http://schemas.openxmlformats.org/drawingml/2006/table">
            <a:tbl>
              <a:tblPr/>
              <a:tblGrid>
                <a:gridCol w="3786007"/>
                <a:gridCol w="6517512"/>
              </a:tblGrid>
              <a:tr h="595653">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分析角度</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原则要求</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595653">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从化学反应速率分析</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既不能过快，又不能太慢</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1191307">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从化学平衡移动分析</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marL="72000" algn="l">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既要注意外界条件对速率和平衡影响的一致性，又要注意二者影响的矛盾性</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1191307">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从原料的利用率分析</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marL="72000" algn="l">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增加易得廉价原料，提高难得高价原料的利用率，从而降低生产成本</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595653">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从实际生产能力分析</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如设备承受高温、高压能力等</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r h="595653">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从</a:t>
                      </a:r>
                      <a:r>
                        <a:rPr lang="zh-CN" sz="2600" kern="100" smtClean="0">
                          <a:effectLst/>
                          <a:latin typeface="Times New Roman" pitchFamily="18" charset="0"/>
                          <a:ea typeface="黑体" pitchFamily="49" charset="-122"/>
                          <a:cs typeface="Times New Roman" panose="02020603050405020304" pitchFamily="18" charset="0"/>
                        </a:rPr>
                        <a:t>催化剂的使用</a:t>
                      </a:r>
                      <a:r>
                        <a:rPr lang="zh-CN" sz="2600" kern="100">
                          <a:effectLst/>
                          <a:latin typeface="Times New Roman" pitchFamily="18" charset="0"/>
                          <a:ea typeface="黑体" pitchFamily="49" charset="-122"/>
                          <a:cs typeface="Times New Roman" panose="02020603050405020304" pitchFamily="18" charset="0"/>
                        </a:rPr>
                        <a:t>活性分析</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注意催化剂的活性对温度的限制</a:t>
                      </a:r>
                      <a:endParaRPr lang="zh-CN" sz="2600" kern="100">
                        <a:effectLst/>
                        <a:latin typeface="宋体" pitchFamily="2" charset="-122"/>
                        <a:ea typeface="宋体" pitchFamily="2" charset="-122"/>
                        <a:cs typeface="Courier New" panose="02070309020205020404" pitchFamily="49" charset="0"/>
                      </a:endParaRPr>
                    </a:p>
                  </a:txBody>
                  <a:tcPr marL="24547" marR="24547"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lnTlToBr w="12700" cmpd="sng">
                      <a:noFill/>
                      <a:prstDash val="solid"/>
                    </a:lnTlToBr>
                    <a:lnBlToTr w="12700" cmpd="sng">
                      <a:noFill/>
                      <a:prstDash val="solid"/>
                    </a:lnBlToTr>
                    <a:solidFill>
                      <a:srgbClr val="E9F1F5"/>
                    </a:solidFill>
                  </a:tcPr>
                </a:tc>
              </a:tr>
            </a:tbl>
          </a:graphicData>
        </a:graphic>
      </p:graphicFrame>
    </p:spTree>
    <p:extLst>
      <p:ext uri="{BB962C8B-B14F-4D97-AF65-F5344CB8AC3E}">
        <p14:creationId xmlns:p14="http://schemas.microsoft.com/office/powerpoint/2010/main" val="2384619819"/>
      </p:ext>
    </p:extLst>
  </p:cSld>
  <p:clrMapOvr>
    <a:masterClrMapping/>
  </p:clrMapOvr>
  <mc:AlternateContent>
    <mc:Choice xmlns:p14="http://schemas.microsoft.com/office/powerpoint/2010/main" Requires="p14">
      <p:transition p14:dur="0"/>
    </mc:Choice>
    <mc:Fallback>
      <p:transition/>
    </mc:Fallback>
  </mc:AlternateContent>
  <p:timing/>
</p:sld>
</file>

<file path=ppt/slides/slide2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4" name="矩形 13"/>
          <p:cNvSpPr/>
          <p:nvPr/>
        </p:nvSpPr>
        <p:spPr>
          <a:xfrm>
            <a:off x="334566" y="1055486"/>
            <a:ext cx="11521280" cy="4054855"/>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8" name="矩形 7"/>
          <p:cNvSpPr/>
          <p:nvPr/>
        </p:nvSpPr>
        <p:spPr>
          <a:xfrm>
            <a:off x="2003" y="0"/>
            <a:ext cx="12191999" cy="765144"/>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9" name="矩形 8"/>
          <p:cNvSpPr/>
          <p:nvPr/>
        </p:nvSpPr>
        <p:spPr>
          <a:xfrm>
            <a:off x="-1" y="512200"/>
            <a:ext cx="2206775" cy="252504"/>
          </a:xfrm>
          <a:prstGeom prst="rect">
            <a:avLst/>
          </a:prstGeom>
          <a:solidFill>
            <a:srgbClr val="C00000"/>
          </a:solidFill>
          <a:ln w="63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10" name="矩形 9"/>
          <p:cNvSpPr/>
          <p:nvPr/>
        </p:nvSpPr>
        <p:spPr>
          <a:xfrm>
            <a:off x="424900" y="205600"/>
            <a:ext cx="1620957" cy="523220"/>
          </a:xfrm>
          <a:prstGeom prst="rect">
            <a:avLst/>
          </a:prstGeom>
        </p:spPr>
        <p:txBody>
          <a:bodyPr wrap="non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defRPr/>
            </a:pPr>
            <a:r>
              <a:rPr lang="zh-CN" altLang="en-US" sz="2800" b="1" smtClean="0">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rPr>
              <a:t>应用体验</a:t>
            </a:r>
            <a:endParaRPr lang="zh-CN" altLang="zh-CN" sz="2800" b="1">
              <a:ln w="6600">
                <a:solidFill>
                  <a:srgbClr val="C0504D"/>
                </a:solidFill>
                <a:prstDash val="solid"/>
              </a:ln>
              <a:solidFill>
                <a:srgbClr val="FFFFFF"/>
              </a:solidFill>
              <a:effectLst>
                <a:outerShdw dist="38100" dir="2700000" algn="tl" rotWithShape="0">
                  <a:srgbClr val="C0504D"/>
                </a:outerShdw>
              </a:effectLst>
              <a:latin typeface="微软雅黑" pitchFamily="34" charset="-122"/>
              <a:ea typeface="微软雅黑" pitchFamily="34" charset="-122"/>
            </a:endParaRPr>
          </a:p>
        </p:txBody>
      </p:sp>
      <p:sp>
        <p:nvSpPr>
          <p:cNvPr id="12" name="矩形 11"/>
          <p:cNvSpPr/>
          <p:nvPr/>
        </p:nvSpPr>
        <p:spPr>
          <a:xfrm>
            <a:off x="445701" y="1358518"/>
            <a:ext cx="11299010" cy="332398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下列有关合成氨工业的叙述，可用勒夏特列原理来解释的是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使用铁触煤，使</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混合气体有利于合成氨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高压比常压条件更有利于合成氨的反应</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C.700 K</a:t>
            </a:r>
            <a:r>
              <a:rPr lang="zh-CN" altLang="zh-CN" sz="2800" kern="100">
                <a:latin typeface="Times New Roman" pitchFamily="18" charset="0"/>
                <a:ea typeface="方正中等线简体" panose="03000509000000000000" pitchFamily="65" charset="-122"/>
                <a:cs typeface="Times New Roman" panose="02020603050405020304" pitchFamily="18" charset="0"/>
              </a:rPr>
              <a:t>左右比室温更有利于合成氨的反应</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合成氨时采用循环操作，可提高原料的利用率</a:t>
            </a:r>
            <a:endParaRPr lang="zh-CN" altLang="zh-CN" sz="1050" kern="100">
              <a:effectLst/>
              <a:latin typeface="宋体" pitchFamily="2" charset="-122"/>
              <a:ea typeface="宋体" pitchFamily="2" charset="-122"/>
              <a:cs typeface="Courier New" panose="02070309020205020404" pitchFamily="49" charset="0"/>
            </a:endParaRPr>
          </a:p>
        </p:txBody>
      </p:sp>
      <p:sp>
        <p:nvSpPr>
          <p:cNvPr id="13" name="TextBox 9"/>
          <p:cNvSpPr txBox="1"/>
          <p:nvPr/>
        </p:nvSpPr>
        <p:spPr>
          <a:xfrm>
            <a:off x="271139" y="2631243"/>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88204212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13"/>
                                        </p:tgtEl>
                                        <p:attrNameLst>
                                          <p:attrName>style.visibility</p:attrName>
                                        </p:attrNameLst>
                                      </p:cBhvr>
                                      <p:to>
                                        <p:strVal val="visible"/>
                                      </p:to>
                                    </p:set>
                                    <p:animEffect transition="in" filter="blinds(horizontal)">
                                      <p:cBhvr>
                                        <p:cTn id="7" dur="500"/>
                                        <p:tgtEl>
                                          <p:spTgt spid="1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3" grpId="0"/>
    </p:bldLst>
  </p:timing>
</p:sld>
</file>

<file path=ppt/slides/slide2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a:off x="337333" y="549347"/>
            <a:ext cx="11517334" cy="5616751"/>
            <a:chOff x="335206" y="613340"/>
            <a:chExt cx="11520000" cy="7485707"/>
          </a:xfrm>
        </p:grpSpPr>
        <p:sp>
          <p:nvSpPr>
            <p:cNvPr id="15" name="圆角矩形 14">
              <a:extLst>
                <a:ext uri="{FF2B5EF4-FFF2-40B4-BE49-F238E27FC236}">
                  <a16:creationId xmlns:a16="http://schemas.microsoft.com/office/drawing/2014/main" xmlns="" id="{E595429C-FC91-844C-93CF-CDF13B79A00E}"/>
                </a:ext>
              </a:extLst>
            </p:cNvPr>
            <p:cNvSpPr/>
            <p:nvPr/>
          </p:nvSpPr>
          <p:spPr>
            <a:xfrm>
              <a:off x="335206" y="806380"/>
              <a:ext cx="11520000" cy="7292667"/>
            </a:xfrm>
            <a:prstGeom prst="roundRect">
              <a:avLst>
                <a:gd name="adj" fmla="val 3824"/>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kumimoji="1" lang="en-US" altLang="zh-CN" sz="2400">
                <a:solidFill>
                  <a:prstClr val="white"/>
                </a:solidFill>
              </a:endParaRPr>
            </a:p>
          </p:txBody>
        </p:sp>
        <p:sp>
          <p:nvSpPr>
            <p:cNvPr id="16" name="矩形 15">
              <a:extLst>
                <a:ext uri="{FF2B5EF4-FFF2-40B4-BE49-F238E27FC236}">
                  <a16:creationId xmlns:a16="http://schemas.microsoft.com/office/drawing/2014/main" xmlns="" id="{FB65ABD8-6080-B245-B7CB-5CF76B33E96C}"/>
                </a:ext>
              </a:extLst>
            </p:cNvPr>
            <p:cNvSpPr/>
            <p:nvPr/>
          </p:nvSpPr>
          <p:spPr>
            <a:xfrm>
              <a:off x="922765" y="693487"/>
              <a:ext cx="707945" cy="21602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8321"/>
              <a:endParaRPr kumimoji="1" lang="zh-CN" altLang="en-US" sz="2400">
                <a:solidFill>
                  <a:prstClr val="white"/>
                </a:solidFill>
              </a:endParaRPr>
            </a:p>
          </p:txBody>
        </p:sp>
        <p:sp>
          <p:nvSpPr>
            <p:cNvPr id="17" name="文本框 16">
              <a:extLst>
                <a:ext uri="{FF2B5EF4-FFF2-40B4-BE49-F238E27FC236}">
                  <a16:creationId xmlns:a16="http://schemas.microsoft.com/office/drawing/2014/main" xmlns="" id="{88957DF7-A6C0-3848-B485-D6CCBD5F92BE}"/>
                </a:ext>
              </a:extLst>
            </p:cNvPr>
            <p:cNvSpPr txBox="1"/>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19" tIns="45709" rIns="91419" bIns="45709"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defTabSz="1218321"/>
              <a:endParaRPr lang="zh-CN" altLang="en-US" sz="2400">
                <a:solidFill>
                  <a:prstClr val="white"/>
                </a:solidFill>
                <a:latin typeface="DOUYU Font" pitchFamily="2" charset="-122"/>
                <a:ea typeface="DOUYU Font" pitchFamily="2" charset="-122"/>
              </a:endParaRPr>
            </a:p>
          </p:txBody>
        </p:sp>
      </p:grpSp>
      <p:sp>
        <p:nvSpPr>
          <p:cNvPr id="18" name="矩形 17"/>
          <p:cNvSpPr/>
          <p:nvPr/>
        </p:nvSpPr>
        <p:spPr>
          <a:xfrm>
            <a:off x="533662" y="840636"/>
            <a:ext cx="11124676" cy="5262979"/>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defTabSz="1218321">
              <a:lnSpc>
                <a:spcPct val="150000"/>
              </a:lnSpc>
            </a:pPr>
            <a:r>
              <a:rPr lang="zh-CN" altLang="zh-CN" sz="2800" kern="100">
                <a:latin typeface="Times New Roman" pitchFamily="18" charset="0"/>
                <a:ea typeface="楷体_GB2312" panose="02010609030101010101" pitchFamily="49" charset="-122"/>
                <a:cs typeface="Times New Roman" panose="02020603050405020304" pitchFamily="18" charset="0"/>
              </a:rPr>
              <a:t>使用催化剂，对平衡移动没有影响，不能用勒夏特列原理来解释，</a:t>
            </a: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项不符合题意</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defTabSz="1218321">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合成氨</a:t>
            </a:r>
            <a:r>
              <a:rPr lang="zh-CN" altLang="zh-CN" sz="2800" kern="100">
                <a:latin typeface="Times New Roman" pitchFamily="18" charset="0"/>
                <a:ea typeface="楷体_GB2312" panose="02010609030101010101" pitchFamily="49" charset="-122"/>
                <a:cs typeface="Times New Roman" panose="02020603050405020304" pitchFamily="18" charset="0"/>
              </a:rPr>
              <a:t>反应是反应前后气体体积减小的反应，故加压有利于合成氨气，可用勒夏特列原理来解释，</a:t>
            </a:r>
            <a:r>
              <a:rPr lang="en-US" altLang="zh-CN" sz="2800" kern="10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项符合题意</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defTabSz="1218321">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合成氨</a:t>
            </a:r>
            <a:r>
              <a:rPr lang="zh-CN" altLang="zh-CN" sz="2800" kern="100">
                <a:latin typeface="Times New Roman" pitchFamily="18" charset="0"/>
                <a:ea typeface="楷体_GB2312" panose="02010609030101010101" pitchFamily="49" charset="-122"/>
                <a:cs typeface="Times New Roman" panose="02020603050405020304" pitchFamily="18" charset="0"/>
              </a:rPr>
              <a:t>反应为放热反应，高温不利于合成氨气，温度控制在</a:t>
            </a:r>
            <a:r>
              <a:rPr lang="en-US" altLang="zh-CN" sz="2800" kern="100">
                <a:latin typeface="Times New Roman" pitchFamily="18" charset="0"/>
                <a:ea typeface="楷体_GB2312" panose="02010609030101010101" pitchFamily="49" charset="-122"/>
              </a:rPr>
              <a:t>700 K</a:t>
            </a:r>
            <a:r>
              <a:rPr lang="zh-CN" altLang="zh-CN" sz="2800" kern="100">
                <a:latin typeface="Times New Roman" pitchFamily="18" charset="0"/>
                <a:ea typeface="楷体_GB2312" panose="02010609030101010101" pitchFamily="49" charset="-122"/>
                <a:cs typeface="Times New Roman" panose="02020603050405020304" pitchFamily="18" charset="0"/>
              </a:rPr>
              <a:t>左右是考虑催化剂的活性，不能用勒夏特列原理来解释，</a:t>
            </a:r>
            <a:r>
              <a:rPr lang="en-US" altLang="zh-CN" sz="2800" kern="100">
                <a:latin typeface="Times New Roman" pitchFamily="18" charset="0"/>
                <a:ea typeface="楷体_GB2312" panose="02010609030101010101" pitchFamily="49" charset="-122"/>
              </a:rPr>
              <a:t>C</a:t>
            </a:r>
            <a:r>
              <a:rPr lang="zh-CN" altLang="zh-CN" sz="2800" kern="100">
                <a:latin typeface="Times New Roman" pitchFamily="18" charset="0"/>
                <a:ea typeface="楷体_GB2312" panose="02010609030101010101" pitchFamily="49" charset="-122"/>
                <a:cs typeface="Times New Roman" panose="02020603050405020304" pitchFamily="18" charset="0"/>
              </a:rPr>
              <a:t>项不符合题意</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defTabSz="1218321">
              <a:lnSpc>
                <a:spcPct val="150000"/>
              </a:lnSpc>
            </a:pPr>
            <a:r>
              <a:rPr lang="zh-CN" altLang="zh-CN" sz="2800" kern="100" smtClean="0">
                <a:latin typeface="Times New Roman" pitchFamily="18" charset="0"/>
                <a:ea typeface="楷体_GB2312" panose="02010609030101010101" pitchFamily="49" charset="-122"/>
                <a:cs typeface="Times New Roman" panose="02020603050405020304" pitchFamily="18" charset="0"/>
              </a:rPr>
              <a:t>循环操作</a:t>
            </a:r>
            <a:r>
              <a:rPr lang="zh-CN" altLang="zh-CN" sz="2800" kern="100">
                <a:latin typeface="Times New Roman" pitchFamily="18" charset="0"/>
                <a:ea typeface="楷体_GB2312" panose="02010609030101010101" pitchFamily="49" charset="-122"/>
                <a:cs typeface="Times New Roman" panose="02020603050405020304" pitchFamily="18" charset="0"/>
              </a:rPr>
              <a:t>可提高原料的利用率，不能用勒夏特列原理来解释，</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项不符合题意</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p:txBody>
      </p:sp>
    </p:spTree>
    <p:extLst>
      <p:ext uri="{BB962C8B-B14F-4D97-AF65-F5344CB8AC3E}">
        <p14:creationId xmlns:p14="http://schemas.microsoft.com/office/powerpoint/2010/main" val="930153597"/>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18">
                                            <p:txEl>
                                              <p:pRg st="0" end="0"/>
                                            </p:txEl>
                                          </p:spTgt>
                                        </p:tgtEl>
                                        <p:attrNameLst>
                                          <p:attrName>style.visibility</p:attrName>
                                        </p:attrNameLst>
                                      </p:cBhvr>
                                      <p:to>
                                        <p:strVal val="visible"/>
                                      </p:to>
                                    </p:set>
                                    <p:animEffect transition="in" filter="blinds(horizontal)">
                                      <p:cBhvr>
                                        <p:cTn id="7" dur="500"/>
                                        <p:tgtEl>
                                          <p:spTgt spid="18">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18">
                                            <p:txEl>
                                              <p:pRg st="1" end="1"/>
                                            </p:txEl>
                                          </p:spTgt>
                                        </p:tgtEl>
                                        <p:attrNameLst>
                                          <p:attrName>style.visibility</p:attrName>
                                        </p:attrNameLst>
                                      </p:cBhvr>
                                      <p:to>
                                        <p:strVal val="visible"/>
                                      </p:to>
                                    </p:set>
                                    <p:animEffect transition="in" filter="blinds(horizontal)">
                                      <p:cBhvr>
                                        <p:cTn id="12" dur="500"/>
                                        <p:tgtEl>
                                          <p:spTgt spid="18">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18">
                                            <p:txEl>
                                              <p:pRg st="2" end="2"/>
                                            </p:txEl>
                                          </p:spTgt>
                                        </p:tgtEl>
                                        <p:attrNameLst>
                                          <p:attrName>style.visibility</p:attrName>
                                        </p:attrNameLst>
                                      </p:cBhvr>
                                      <p:to>
                                        <p:strVal val="visible"/>
                                      </p:to>
                                    </p:set>
                                    <p:animEffect transition="in" filter="blinds(horizontal)">
                                      <p:cBhvr>
                                        <p:cTn id="17" dur="500"/>
                                        <p:tgtEl>
                                          <p:spTgt spid="18">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18">
                                            <p:txEl>
                                              <p:pRg st="3" end="3"/>
                                            </p:txEl>
                                          </p:spTgt>
                                        </p:tgtEl>
                                        <p:attrNameLst>
                                          <p:attrName>style.visibility</p:attrName>
                                        </p:attrNameLst>
                                      </p:cBhvr>
                                      <p:to>
                                        <p:strVal val="visible"/>
                                      </p:to>
                                    </p:set>
                                    <p:animEffect transition="in" filter="blinds(horizontal)">
                                      <p:cBhvr>
                                        <p:cTn id="22" dur="500"/>
                                        <p:tgtEl>
                                          <p:spTgt spid="1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2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13" name="矩形 12"/>
          <p:cNvSpPr/>
          <p:nvPr/>
        </p:nvSpPr>
        <p:spPr>
          <a:xfrm>
            <a:off x="335206" y="852414"/>
            <a:ext cx="11520000" cy="4736823"/>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grpSp>
        <p:nvGrpSpPr>
          <p:cNvPr id="2" name="组合 1"/>
          <p:cNvGrpSpPr/>
          <p:nvPr/>
        </p:nvGrpSpPr>
        <p:grpSpPr>
          <a:xfrm>
            <a:off x="501637" y="1235666"/>
            <a:ext cx="11187139" cy="3970318"/>
            <a:chOff x="501637" y="522632"/>
            <a:chExt cx="11187139" cy="3970318"/>
          </a:xfrm>
        </p:grpSpPr>
        <p:sp>
          <p:nvSpPr>
            <p:cNvPr id="19" name="矩形 18"/>
            <p:cNvSpPr/>
            <p:nvPr/>
          </p:nvSpPr>
          <p:spPr>
            <a:xfrm>
              <a:off x="501637" y="522632"/>
              <a:ext cx="11187139" cy="3970318"/>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某工业生产中发生反应：</a:t>
              </a:r>
              <a:r>
                <a:rPr lang="en-US" altLang="zh-CN" sz="2800" kern="100">
                  <a:latin typeface="Times New Roman" pitchFamily="18" charset="0"/>
                  <a:ea typeface="方正中等线简体" panose="03000509000000000000" pitchFamily="65" charset="-122"/>
                  <a:cs typeface="Courier New" panose="02070309020205020404" pitchFamily="49" charset="0"/>
                </a:rPr>
                <a:t>2A(g)</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B(g</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a:t>
              </a:r>
              <a:r>
                <a:rPr lang="zh-CN" altLang="en-US" sz="2800"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ZBFH" panose="02020603050405020304" pitchFamily="18" charset="0"/>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M(g</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　</a:t>
              </a:r>
              <a:r>
                <a:rPr lang="en-US" altLang="zh-CN" sz="2800" kern="100">
                  <a:latin typeface="Times New Roman" pitchFamily="18" charset="0"/>
                  <a:ea typeface="方正中等线简体" panose="03000509000000000000" pitchFamily="65" charset="-122"/>
                  <a:cs typeface="Courier New" panose="02070309020205020404" pitchFamily="49" charset="0"/>
                </a:rPr>
                <a:t>Δ</a:t>
              </a:r>
              <a:r>
                <a:rPr lang="en-US" altLang="zh-CN" sz="2800" i="1"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a:latin typeface="Times New Roman" pitchFamily="18" charset="0"/>
                  <a:ea typeface="方正中等线简体" panose="03000509000000000000" pitchFamily="65" charset="-122"/>
                  <a:cs typeface="Courier New" panose="02070309020205020404" pitchFamily="49" charset="0"/>
                </a:rPr>
                <a:t>&lt;0</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。下列有关该工业生产的说法正确的是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工业上合成</a:t>
              </a:r>
              <a:r>
                <a:rPr lang="en-US" altLang="zh-CN" sz="2800" kern="100">
                  <a:latin typeface="Times New Roman" pitchFamily="18" charset="0"/>
                  <a:ea typeface="方正中等线简体" panose="03000509000000000000" pitchFamily="65" charset="-122"/>
                  <a:cs typeface="Courier New" panose="02070309020205020404" pitchFamily="49" charset="0"/>
                </a:rPr>
                <a:t>M</a:t>
              </a:r>
              <a:r>
                <a:rPr lang="zh-CN" altLang="zh-CN" sz="2800" kern="100">
                  <a:latin typeface="Times New Roman" pitchFamily="18" charset="0"/>
                  <a:ea typeface="方正中等线简体" panose="03000509000000000000" pitchFamily="65" charset="-122"/>
                  <a:cs typeface="Times New Roman" panose="02020603050405020304" pitchFamily="18" charset="0"/>
                </a:rPr>
                <a:t>时，一定采用高压条件，因为高压有利于</a:t>
              </a:r>
              <a:r>
                <a:rPr lang="en-US" altLang="zh-CN" sz="2800" kern="100">
                  <a:latin typeface="Times New Roman" pitchFamily="18" charset="0"/>
                  <a:ea typeface="方正中等线简体" panose="03000509000000000000" pitchFamily="65" charset="-122"/>
                  <a:cs typeface="Courier New" panose="02070309020205020404" pitchFamily="49" charset="0"/>
                </a:rPr>
                <a:t>M</a:t>
              </a:r>
              <a:r>
                <a:rPr lang="zh-CN" altLang="zh-CN" sz="2800" kern="100">
                  <a:latin typeface="Times New Roman" pitchFamily="18" charset="0"/>
                  <a:ea typeface="方正中等线简体" panose="03000509000000000000" pitchFamily="65" charset="-122"/>
                  <a:cs typeface="Times New Roman" panose="02020603050405020304" pitchFamily="18" charset="0"/>
                </a:rPr>
                <a:t>的生成</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spc="-70">
                  <a:latin typeface="Times New Roman" pitchFamily="18" charset="0"/>
                  <a:ea typeface="方正中等线简体" panose="03000509000000000000" pitchFamily="65" charset="-122"/>
                  <a:cs typeface="Courier New" panose="02070309020205020404" pitchFamily="49" charset="0"/>
                </a:rPr>
                <a:t>B.</a:t>
              </a:r>
              <a:r>
                <a:rPr lang="zh-CN" altLang="zh-CN" sz="2800" kern="100" spc="-70">
                  <a:latin typeface="Times New Roman" pitchFamily="18" charset="0"/>
                  <a:ea typeface="方正中等线简体" panose="03000509000000000000" pitchFamily="65" charset="-122"/>
                  <a:cs typeface="Times New Roman" panose="02020603050405020304" pitchFamily="18" charset="0"/>
                </a:rPr>
                <a:t>若物质</a:t>
              </a:r>
              <a:r>
                <a:rPr lang="en-US" altLang="zh-CN" sz="2800" kern="100" spc="-70">
                  <a:latin typeface="Times New Roman" pitchFamily="18" charset="0"/>
                  <a:ea typeface="方正中等线简体" panose="03000509000000000000" pitchFamily="65" charset="-122"/>
                  <a:cs typeface="Courier New" panose="02070309020205020404" pitchFamily="49" charset="0"/>
                </a:rPr>
                <a:t>B</a:t>
              </a:r>
              <a:r>
                <a:rPr lang="zh-CN" altLang="zh-CN" sz="2800" kern="100" spc="-70">
                  <a:latin typeface="Times New Roman" pitchFamily="18" charset="0"/>
                  <a:ea typeface="方正中等线简体" panose="03000509000000000000" pitchFamily="65" charset="-122"/>
                  <a:cs typeface="Times New Roman" panose="02020603050405020304" pitchFamily="18" charset="0"/>
                </a:rPr>
                <a:t>廉价易得，工业上一般采用加入过量的</a:t>
              </a:r>
              <a:r>
                <a:rPr lang="en-US" altLang="zh-CN" sz="2800" kern="100" spc="-70">
                  <a:latin typeface="Times New Roman" pitchFamily="18" charset="0"/>
                  <a:ea typeface="方正中等线简体" panose="03000509000000000000" pitchFamily="65" charset="-122"/>
                  <a:cs typeface="Courier New" panose="02070309020205020404" pitchFamily="49" charset="0"/>
                </a:rPr>
                <a:t>B</a:t>
              </a:r>
              <a:r>
                <a:rPr lang="zh-CN" altLang="zh-CN" sz="2800" kern="100" spc="-70">
                  <a:latin typeface="Times New Roman" pitchFamily="18" charset="0"/>
                  <a:ea typeface="方正中等线简体" panose="03000509000000000000" pitchFamily="65" charset="-122"/>
                  <a:cs typeface="Times New Roman" panose="02020603050405020304" pitchFamily="18" charset="0"/>
                </a:rPr>
                <a:t>以提高</a:t>
              </a:r>
              <a:r>
                <a:rPr lang="en-US" altLang="zh-CN" sz="2800" kern="100" spc="-70">
                  <a:latin typeface="Times New Roman" pitchFamily="18" charset="0"/>
                  <a:ea typeface="方正中等线简体" panose="03000509000000000000" pitchFamily="65" charset="-122"/>
                  <a:cs typeface="Courier New" panose="02070309020205020404" pitchFamily="49" charset="0"/>
                </a:rPr>
                <a:t>A</a:t>
              </a:r>
              <a:r>
                <a:rPr lang="zh-CN" altLang="zh-CN" sz="2800" kern="100" spc="-70">
                  <a:latin typeface="Times New Roman" pitchFamily="18" charset="0"/>
                  <a:ea typeface="方正中等线简体" panose="03000509000000000000" pitchFamily="65" charset="-122"/>
                  <a:cs typeface="Times New Roman" panose="02020603050405020304" pitchFamily="18" charset="0"/>
                </a:rPr>
                <a:t>和</a:t>
              </a:r>
              <a:r>
                <a:rPr lang="en-US" altLang="zh-CN" sz="2800" kern="100" spc="-70">
                  <a:latin typeface="Times New Roman" pitchFamily="18" charset="0"/>
                  <a:ea typeface="方正中等线简体" panose="03000509000000000000" pitchFamily="65" charset="-122"/>
                  <a:cs typeface="Courier New" panose="02070309020205020404" pitchFamily="49" charset="0"/>
                </a:rPr>
                <a:t>B</a:t>
              </a:r>
              <a:r>
                <a:rPr lang="zh-CN" altLang="zh-CN" sz="2800" kern="100" spc="-70">
                  <a:latin typeface="Times New Roman" pitchFamily="18" charset="0"/>
                  <a:ea typeface="方正中等线简体" panose="03000509000000000000" pitchFamily="65" charset="-122"/>
                  <a:cs typeface="Times New Roman" panose="02020603050405020304" pitchFamily="18" charset="0"/>
                </a:rPr>
                <a:t>的转化率</a:t>
              </a:r>
              <a:endParaRPr lang="zh-CN" altLang="zh-CN" sz="1050" kern="100" spc="-7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工业上一般采用较高温度合成</a:t>
              </a:r>
              <a:r>
                <a:rPr lang="en-US" altLang="zh-CN" sz="2800" kern="100">
                  <a:latin typeface="Times New Roman" pitchFamily="18" charset="0"/>
                  <a:ea typeface="方正中等线简体" panose="03000509000000000000" pitchFamily="65" charset="-122"/>
                  <a:cs typeface="Courier New" panose="02070309020205020404" pitchFamily="49" charset="0"/>
                </a:rPr>
                <a:t>M</a:t>
              </a:r>
              <a:r>
                <a:rPr lang="zh-CN" altLang="zh-CN" sz="2800" kern="100">
                  <a:latin typeface="Times New Roman" pitchFamily="18" charset="0"/>
                  <a:ea typeface="方正中等线简体" panose="03000509000000000000" pitchFamily="65" charset="-122"/>
                  <a:cs typeface="Times New Roman" panose="02020603050405020304" pitchFamily="18" charset="0"/>
                </a:rPr>
                <a:t>，因温度越高，反应物的转化率越高</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工业生产中常采用催化剂，因为生产中使用催化剂可提高</a:t>
              </a:r>
              <a:r>
                <a:rPr lang="en-US" altLang="zh-CN" sz="2800" kern="100">
                  <a:latin typeface="Times New Roman" pitchFamily="18" charset="0"/>
                  <a:ea typeface="方正中等线简体" panose="03000509000000000000" pitchFamily="65" charset="-122"/>
                  <a:cs typeface="Courier New" panose="02070309020205020404" pitchFamily="49" charset="0"/>
                </a:rPr>
                <a:t>M</a:t>
              </a:r>
              <a:r>
                <a:rPr lang="zh-CN" altLang="zh-CN" sz="2800" kern="100">
                  <a:latin typeface="Times New Roman" pitchFamily="18" charset="0"/>
                  <a:ea typeface="方正中等线简体" panose="03000509000000000000" pitchFamily="65" charset="-122"/>
                  <a:cs typeface="Times New Roman" panose="02020603050405020304" pitchFamily="18" charset="0"/>
                </a:rPr>
                <a:t>的日产量</a:t>
              </a:r>
              <a:endParaRPr lang="zh-CN" altLang="zh-CN" sz="1050" kern="100">
                <a:effectLst/>
                <a:latin typeface="宋体" pitchFamily="2" charset="-122"/>
                <a:ea typeface="宋体" pitchFamily="2" charset="-122"/>
                <a:cs typeface="Courier New" panose="02070309020205020404" pitchFamily="49" charset="0"/>
              </a:endParaRPr>
            </a:p>
          </p:txBody>
        </p:sp>
        <p:graphicFrame>
          <p:nvGraphicFramePr>
            <p:cNvPr id="6" name="对象 5"/>
            <p:cNvGraphicFramePr>
              <a:graphicFrameLocks noChangeAspect="1"/>
            </p:cNvGraphicFramePr>
            <p:nvPr>
              <p:extLst>
                <p:ext uri="{D42A27DB-BD31-4B8C-83A1-F6EECF244321}">
                  <p14:modId xmlns:p14="http://schemas.microsoft.com/office/powerpoint/2010/main" val="473187856"/>
                </p:ext>
              </p:extLst>
            </p:nvPr>
          </p:nvGraphicFramePr>
          <p:xfrm>
            <a:off x="6618312" y="659582"/>
            <a:ext cx="968375" cy="627063"/>
          </p:xfrm>
          <a:graphic>
            <a:graphicData uri="http://schemas.openxmlformats.org/presentationml/2006/ole">
              <mc:AlternateContent>
                <mc:Choice xmlns:v="urn:schemas-microsoft-com:vml" Requires="v">
                  <p:oleObj spid="_x0000_s1041" name="文档" r:id="rId2" progId="Word.Document.12">
                    <p:embed/>
                  </p:oleObj>
                </mc:Choice>
                <mc:Fallback>
                  <p:oleObj name="文档" r:id="rId2" progId="Word.Document.12">
                    <p:embed/>
                    <p:pic>
                      <p:nvPicPr>
                        <p:cNvPr id="0" name="OLE substitute image"/>
                        <p:cNvPicPr/>
                        <p:nvPr/>
                      </p:nvPicPr>
                      <p:blipFill>
                        <a:blip r:embed="rId4"/>
                        <a:stretch>
                          <a:fillRect/>
                        </a:stretch>
                      </p:blipFill>
                      <p:spPr>
                        <a:xfrm>
                          <a:off x="6618312" y="659582"/>
                          <a:ext cx="968375" cy="627063"/>
                        </a:xfrm>
                        <a:prstGeom prst="rect">
                          <a:avLst/>
                        </a:prstGeom>
                      </p:spPr>
                    </p:pic>
                  </p:oleObj>
                </mc:Fallback>
              </mc:AlternateContent>
            </a:graphicData>
          </a:graphic>
        </p:graphicFrame>
      </p:grpSp>
      <p:sp>
        <p:nvSpPr>
          <p:cNvPr id="5" name="TextBox 9"/>
          <p:cNvSpPr txBox="1"/>
          <p:nvPr/>
        </p:nvSpPr>
        <p:spPr>
          <a:xfrm>
            <a:off x="351068" y="4437906"/>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302696828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blinds(horizontal)">
                                      <p:cBhvr>
                                        <p:cTn id="7" dur="5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p:bldLst>
  </p:timing>
</p:sld>
</file>

<file path=ppt/slides/slide2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11" name="组合 10"/>
          <p:cNvGrpSpPr/>
          <p:nvPr/>
        </p:nvGrpSpPr>
        <p:grpSpPr>
          <a:xfrm>
            <a:off x="335206" y="1341562"/>
            <a:ext cx="11520000" cy="2952328"/>
            <a:chOff x="335206" y="613340"/>
            <a:chExt cx="11520000" cy="3933796"/>
          </a:xfrm>
        </p:grpSpPr>
        <p:sp>
          <p:nvSpPr>
            <p:cNvPr id="12" name="圆角矩形 11">
              <a:extLst>
                <a:ext uri="{FF2B5EF4-FFF2-40B4-BE49-F238E27FC236}">
                  <a16:creationId xmlns="" xmlns:a16="http://schemas.microsoft.com/office/drawing/2014/main" id="{E595429C-FC91-844C-93CF-CDF13B79A00E}"/>
                </a:ext>
              </a:extLst>
            </p:cNvPr>
            <p:cNvSpPr/>
            <p:nvPr/>
          </p:nvSpPr>
          <p:spPr>
            <a:xfrm>
              <a:off x="335206" y="806380"/>
              <a:ext cx="11520000" cy="3740756"/>
            </a:xfrm>
            <a:prstGeom prst="roundRect">
              <a:avLst>
                <a:gd name="adj" fmla="val 3824"/>
              </a:avLst>
            </a:prstGeom>
            <a:solidFill>
              <a:schemeClr val="accent6">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13" name="矩形 12">
              <a:extLst>
                <a:ext uri="{FF2B5EF4-FFF2-40B4-BE49-F238E27FC236}">
                  <a16:creationId xmlns="" xmlns:a16="http://schemas.microsoft.com/office/drawing/2014/main" id="{FB65ABD8-6080-B245-B7CB-5CF76B33E96C}"/>
                </a:ext>
              </a:extLst>
            </p:cNvPr>
            <p:cNvSpPr/>
            <p:nvPr/>
          </p:nvSpPr>
          <p:spPr>
            <a:xfrm>
              <a:off x="922765" y="693487"/>
              <a:ext cx="707945" cy="216027"/>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zh-CN" altLang="en-US">
                <a:solidFill>
                  <a:prstClr val="white"/>
                </a:solidFill>
              </a:endParaRPr>
            </a:p>
          </p:txBody>
        </p:sp>
        <p:sp>
          <p:nvSpPr>
            <p:cNvPr id="14" name="文本框 13">
              <a:extLst>
                <a:ext uri="{FF2B5EF4-FFF2-40B4-BE49-F238E27FC236}">
                  <a16:creationId xmlns="" xmlns:a16="http://schemas.microsoft.com/office/drawing/2014/main" id="{88957DF7-A6C0-3848-B485-D6CCBD5F92BE}"/>
                </a:ext>
              </a:extLst>
            </p:cNvPr>
            <p:cNvSpPr txBox="1"/>
            <p:nvPr/>
          </p:nvSpPr>
          <p:spPr>
            <a:xfrm>
              <a:off x="922765" y="613340"/>
              <a:ext cx="779952" cy="292103"/>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bg1">
                <a:lumMod val="65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4" name="矩形 3"/>
          <p:cNvSpPr/>
          <p:nvPr/>
        </p:nvSpPr>
        <p:spPr>
          <a:xfrm>
            <a:off x="533974" y="1859497"/>
            <a:ext cx="11120877" cy="1930337"/>
          </a:xfrm>
          <a:prstGeom prst="rect">
            <a:avLst/>
          </a:prstGeom>
        </p:spPr>
        <p:txBody>
          <a:bodyPr>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lvl="0" algn="just">
              <a:lnSpc>
                <a:spcPct val="150000"/>
              </a:lnSpc>
            </a:pPr>
            <a:r>
              <a:rPr lang="zh-CN" altLang="zh-CN" sz="2800" kern="100">
                <a:solidFill>
                  <a:prstClr val="black"/>
                </a:solidFill>
                <a:latin typeface="Times New Roman" pitchFamily="18" charset="0"/>
                <a:ea typeface="楷体_GB2312" panose="02010609030101010101" pitchFamily="49" charset="-122"/>
                <a:cs typeface="Times New Roman" panose="02020603050405020304" pitchFamily="18" charset="0"/>
              </a:rPr>
              <a:t>加入过量</a:t>
            </a:r>
            <a:r>
              <a:rPr lang="en-US" altLang="zh-CN" sz="2800" kern="100">
                <a:solidFill>
                  <a:prstClr val="black"/>
                </a:solidFill>
                <a:latin typeface="Times New Roman" pitchFamily="18" charset="0"/>
                <a:ea typeface="楷体_GB2312" panose="02010609030101010101" pitchFamily="49" charset="-122"/>
              </a:rPr>
              <a:t>B</a:t>
            </a:r>
            <a:r>
              <a:rPr lang="zh-CN" altLang="zh-CN" sz="2800" kern="100">
                <a:solidFill>
                  <a:prstClr val="black"/>
                </a:solidFill>
                <a:latin typeface="Times New Roman" pitchFamily="18" charset="0"/>
                <a:ea typeface="楷体_GB2312" panose="02010609030101010101" pitchFamily="49" charset="-122"/>
                <a:cs typeface="Times New Roman" panose="02020603050405020304" pitchFamily="18" charset="0"/>
              </a:rPr>
              <a:t>只能提高</a:t>
            </a:r>
            <a:r>
              <a:rPr lang="en-US" altLang="zh-CN" sz="2800" kern="100">
                <a:solidFill>
                  <a:prstClr val="black"/>
                </a:solidFill>
                <a:latin typeface="Times New Roman" pitchFamily="18" charset="0"/>
                <a:ea typeface="楷体_GB2312" panose="02010609030101010101" pitchFamily="49" charset="-122"/>
              </a:rPr>
              <a:t>A</a:t>
            </a:r>
            <a:r>
              <a:rPr lang="zh-CN" altLang="zh-CN" sz="2800" kern="100">
                <a:solidFill>
                  <a:prstClr val="black"/>
                </a:solidFill>
                <a:latin typeface="Times New Roman" pitchFamily="18" charset="0"/>
                <a:ea typeface="楷体_GB2312" panose="02010609030101010101" pitchFamily="49" charset="-122"/>
                <a:cs typeface="Times New Roman" panose="02020603050405020304" pitchFamily="18" charset="0"/>
              </a:rPr>
              <a:t>的转化率，</a:t>
            </a:r>
            <a:r>
              <a:rPr lang="en-US" altLang="zh-CN" sz="2800" kern="100">
                <a:solidFill>
                  <a:prstClr val="black"/>
                </a:solidFill>
                <a:latin typeface="Times New Roman" pitchFamily="18" charset="0"/>
                <a:ea typeface="楷体_GB2312" panose="02010609030101010101" pitchFamily="49" charset="-122"/>
              </a:rPr>
              <a:t>B</a:t>
            </a:r>
            <a:r>
              <a:rPr lang="zh-CN" altLang="zh-CN" sz="2800" kern="100">
                <a:solidFill>
                  <a:prstClr val="black"/>
                </a:solidFill>
                <a:latin typeface="Times New Roman" pitchFamily="18" charset="0"/>
                <a:ea typeface="楷体_GB2312" panose="02010609030101010101" pitchFamily="49" charset="-122"/>
                <a:cs typeface="Times New Roman" panose="02020603050405020304" pitchFamily="18" charset="0"/>
              </a:rPr>
              <a:t>的转化率降低；温度升高，平衡逆向移动，反应物的转化率降低；使用催化剂可降低反应的活化能，提高反应速率。</a:t>
            </a:r>
            <a:endParaRPr lang="zh-CN" altLang="zh-CN" sz="2800" kern="100">
              <a:solidFill>
                <a:prstClr val="black"/>
              </a:solidFill>
              <a:latin typeface="宋体" pitchFamily="2" charset="-122"/>
              <a:ea typeface="宋体" pitchFamily="2" charset="-122"/>
              <a:cs typeface="Courier New" panose="02070309020205020404" pitchFamily="49" charset="0"/>
            </a:endParaRPr>
          </a:p>
        </p:txBody>
      </p:sp>
      <p:sp>
        <p:nvSpPr>
          <p:cNvPr id="9" name="返回">
            <a:hlinkClick r:id="rId2" action="ppaction://hlinksldjump?num=3"/>
            <a:extLst>
              <a:ext uri="{FF2B5EF4-FFF2-40B4-BE49-F238E27FC236}">
                <a16:creationId xmlns:a16="http://schemas.microsoft.com/office/drawing/2014/main" xmlns="" id="{7DF0F6FD-6596-D84C-87E3-557138758E03}"/>
              </a:ext>
            </a:extLst>
          </p:cNvPr>
          <p:cNvSpPr/>
          <p:nvPr/>
        </p:nvSpPr>
        <p:spPr>
          <a:xfrm>
            <a:off x="11181294" y="6381096"/>
            <a:ext cx="846000" cy="345600"/>
          </a:xfrm>
          <a:prstGeom prst="round2Diag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r>
              <a:rPr kumimoji="1" lang="zh-CN" altLang="en-US" sz="2000">
                <a:solidFill>
                  <a:schemeClr val="tx1"/>
                </a:solidFill>
              </a:rPr>
              <a:t>返回</a:t>
            </a:r>
          </a:p>
        </p:txBody>
      </p:sp>
    </p:spTree>
    <p:extLst>
      <p:ext uri="{BB962C8B-B14F-4D97-AF65-F5344CB8AC3E}">
        <p14:creationId xmlns:p14="http://schemas.microsoft.com/office/powerpoint/2010/main" val="1352029501"/>
      </p:ext>
    </p:extLst>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4">
                                            <p:txEl>
                                              <p:pRg st="0" end="0"/>
                                            </p:txEl>
                                          </p:spTgt>
                                        </p:tgtEl>
                                        <p:attrNameLst>
                                          <p:attrName>style.visibility</p:attrName>
                                        </p:attrNameLst>
                                      </p:cBhvr>
                                      <p:to>
                                        <p:strVal val="visible"/>
                                      </p:to>
                                    </p:set>
                                    <p:animEffect transition="in" filter="blinds(horizontal)">
                                      <p:cBhvr>
                                        <p:cTn id="7" dur="500"/>
                                        <p:tgtEl>
                                          <p:spTgt spid="4">
                                            <p:txEl>
                                              <p:pRg st="0" end="0"/>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pic>
        <p:nvPicPr>
          <p:cNvPr id="6" name="图片 5"/>
          <p:cNvPicPr preferRelativeResize="0"/>
          <p:nvPr/>
        </p:nvPicPr>
        <p:blipFill>
          <a:blip r:embed="rId2">
            <a:extLst>
              <a:ext uri="{28A0092B-C50C-407E-A947-70E740481C1C}">
                <a14:useLocalDpi xmlns:a14="http://schemas.microsoft.com/office/drawing/2010/main" val="0"/>
              </a:ext>
            </a:extLst>
          </a:blip>
          <a:stretch>
            <a:fillRect/>
          </a:stretch>
        </p:blipFill>
        <p:spPr>
          <a:xfrm>
            <a:off x="1487" y="0"/>
            <a:ext cx="12189027" cy="6858000"/>
          </a:xfrm>
          <a:prstGeom prst="rect">
            <a:avLst/>
          </a:prstGeom>
        </p:spPr>
      </p:pic>
      <p:sp>
        <p:nvSpPr>
          <p:cNvPr id="19" name="矩形 18"/>
          <p:cNvSpPr/>
          <p:nvPr/>
        </p:nvSpPr>
        <p:spPr>
          <a:xfrm>
            <a:off x="0" y="1773610"/>
            <a:ext cx="12190413" cy="2533499"/>
          </a:xfrm>
          <a:prstGeom prst="rect">
            <a:avLst/>
          </a:prstGeom>
          <a:solidFill>
            <a:schemeClr val="bg1">
              <a:lumMod val="95000"/>
            </a:schemeClr>
          </a:solidFill>
          <a:ln>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0" name="标题 24">
            <a:extLst>
              <a:ext uri="{FF2B5EF4-FFF2-40B4-BE49-F238E27FC236}">
                <a16:creationId xmlns="" xmlns:a16="http://schemas.microsoft.com/office/drawing/2014/main" id="{E9AFFBA8-8A6F-B141-88C0-14A3F8E3BC74}"/>
              </a:ext>
            </a:extLst>
          </p:cNvPr>
          <p:cNvSpPr txBox="1"/>
          <p:nvPr/>
        </p:nvSpPr>
        <p:spPr>
          <a:xfrm>
            <a:off x="3646934" y="2503447"/>
            <a:ext cx="4958950" cy="919238"/>
          </a:xfrm>
          <a:prstGeom prst="rect">
            <a:avLst/>
          </a:prstGeom>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44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dist">
              <a:defRPr/>
            </a:pPr>
            <a:r>
              <a:rPr lang="zh-CN" altLang="en-US" sz="6000" b="1" smtClean="0">
                <a:solidFill>
                  <a:prstClr val="black"/>
                </a:solidFill>
                <a:latin typeface="Arial"/>
              </a:rPr>
              <a:t>课时对点练</a:t>
            </a:r>
            <a:endParaRPr lang="zh-CN" altLang="en-US" sz="6000" b="1">
              <a:solidFill>
                <a:prstClr val="black"/>
              </a:solidFill>
              <a:latin typeface="Arial"/>
            </a:endParaRPr>
          </a:p>
        </p:txBody>
      </p:sp>
      <p:sp>
        <p:nvSpPr>
          <p:cNvPr id="21" name="标题 1">
            <a:extLst>
              <a:ext uri="{FF2B5EF4-FFF2-40B4-BE49-F238E27FC236}">
                <a16:creationId xmlns="" xmlns:a16="http://schemas.microsoft.com/office/drawing/2014/main" id="{322A6B15-2E76-455A-9DAC-24409D258021}"/>
              </a:ext>
            </a:extLst>
          </p:cNvPr>
          <p:cNvSpPr txBox="1"/>
          <p:nvPr/>
        </p:nvSpPr>
        <p:spPr>
          <a:xfrm>
            <a:off x="1702718" y="2350998"/>
            <a:ext cx="9001000" cy="1297671"/>
          </a:xfrm>
          <a:prstGeom prst="rect">
            <a:avLst/>
          </a:prstGeom>
          <a:ln>
            <a:solidFill>
              <a:srgbClr val="C00000"/>
            </a:solidFill>
          </a:ln>
        </p:spPr>
        <p:txBody>
          <a:bodyPr vert="horz" lIns="91440" tIns="45720" rIns="91440" bIns="45720" rtlCol="0" anchor="ctr">
            <a:noAutofit/>
          </a:bodyPr>
          <a:lstStyle>
            <a:defPPr>
              <a:defRPr lang="zh-CN"/>
            </a:defPPr>
            <a:lvl1pPr marL="0" algn="ctr" defTabSz="914400" rtl="0" eaLnBrk="1" latinLnBrk="0" hangingPunct="1">
              <a:lnSpc>
                <a:spcPct val="90000"/>
              </a:lnSpc>
              <a:spcBef>
                <a:spcPct val="0"/>
              </a:spcBef>
              <a:buNone/>
              <a:defRPr sz="6000" kern="1200">
                <a:solidFill>
                  <a:schemeClr val="tx1"/>
                </a:solidFill>
                <a:latin typeface="+mj-lt"/>
                <a:ea typeface="+mj-ea"/>
                <a:cs typeface="+mj-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l">
              <a:lnSpc>
                <a:spcPct val="100000"/>
              </a:lnSpc>
            </a:pPr>
            <a:r>
              <a:rPr lang="zh-CN" altLang="en-US" sz="8000" b="1" smtClean="0">
                <a:ln w="19050">
                  <a:solidFill>
                    <a:prstClr val="white"/>
                  </a:solidFill>
                  <a:prstDash val="solid"/>
                </a:ln>
                <a:solidFill>
                  <a:srgbClr val="C00000"/>
                </a:solidFill>
                <a:effectLst>
                  <a:outerShdw dist="38100" dir="2700000" algn="tl" rotWithShape="0">
                    <a:srgbClr val="C0504D"/>
                  </a:outerShdw>
                </a:effectLst>
              </a:rPr>
              <a:t>  </a:t>
            </a:r>
            <a:endParaRPr lang="zh-CN" altLang="en-US" sz="8000" b="1">
              <a:ln w="19050">
                <a:solidFill>
                  <a:prstClr val="white"/>
                </a:solidFill>
                <a:prstDash val="solid"/>
              </a:ln>
              <a:solidFill>
                <a:srgbClr val="C00000"/>
              </a:solidFill>
              <a:effectLst>
                <a:outerShdw dist="38100" dir="2700000" algn="tl" rotWithShape="0">
                  <a:srgbClr val="C0504D"/>
                </a:outerShdw>
              </a:effectLst>
            </a:endParaRPr>
          </a:p>
        </p:txBody>
      </p:sp>
    </p:spTree>
    <p:extLst>
      <p:ext uri="{BB962C8B-B14F-4D97-AF65-F5344CB8AC3E}">
        <p14:creationId xmlns:p14="http://schemas.microsoft.com/office/powerpoint/2010/main" val="1512878813"/>
      </p:ext>
    </p:extLst>
  </p:cSld>
  <p:clrMapOvr>
    <a:masterClrMapping/>
  </p:clrMapOvr>
  <mc:AlternateContent>
    <mc:Choice xmlns:p14="http://schemas.microsoft.com/office/powerpoint/2010/main" Requires="p14">
      <p:transition p14:dur="0"/>
    </mc:Choice>
    <mc:Fallback>
      <p:transition/>
    </mc:Fallback>
  </mc:AlternateContent>
  <p:timing/>
</p:sld>
</file>

<file path=ppt/slides/slide3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5" name="矩形 24"/>
          <p:cNvSpPr/>
          <p:nvPr/>
        </p:nvSpPr>
        <p:spPr>
          <a:xfrm>
            <a:off x="335206" y="784548"/>
            <a:ext cx="11520000" cy="583590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45701" y="816377"/>
            <a:ext cx="11299010" cy="2603470"/>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zh-CN" altLang="zh-CN" sz="2800" b="1" kern="100">
                <a:latin typeface="Times New Roman" pitchFamily="18" charset="0"/>
                <a:ea typeface="方正中等线简体" panose="03000509000000000000" pitchFamily="65" charset="-122"/>
                <a:cs typeface="Times New Roman" panose="02020603050405020304" pitchFamily="18" charset="0"/>
              </a:rPr>
              <a:t>题组一　合成氨条件的选择</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1.1913</a:t>
            </a:r>
            <a:r>
              <a:rPr lang="zh-CN" altLang="zh-CN" sz="2800" kern="100">
                <a:latin typeface="Times New Roman" pitchFamily="18" charset="0"/>
                <a:ea typeface="方正中等线简体" panose="03000509000000000000" pitchFamily="65" charset="-122"/>
                <a:cs typeface="Times New Roman" panose="02020603050405020304" pitchFamily="18" charset="0"/>
              </a:rPr>
              <a:t>年德国化学家哈伯发明了以低成本制造大量氨的方法，从而大大满足了当时日益增长的人口对粮食的需求。下列所示是哈伯法的流程图，其中为提高原料转化率而采取的措施是</a:t>
            </a:r>
            <a:endParaRPr lang="zh-CN" altLang="zh-CN" sz="1050" kern="100">
              <a:effectLst/>
              <a:latin typeface="宋体" pitchFamily="2" charset="-122"/>
              <a:ea typeface="宋体" pitchFamily="2" charset="-122"/>
              <a:cs typeface="Courier New" panose="02070309020205020404" pitchFamily="49" charset="0"/>
            </a:endParaRPr>
          </a:p>
        </p:txBody>
      </p:sp>
      <p:sp>
        <p:nvSpPr>
          <p:cNvPr id="29" name="Rectangle 21">
            <a:hlinkClick r:id="rId2" action="ppaction://hlinksldjump?num=31"/>
          </p:cNvPr>
          <p:cNvSpPr>
            <a:spLocks noChangeArrowheads="1"/>
          </p:cNvSpPr>
          <p:nvPr/>
        </p:nvSpPr>
        <p:spPr bwMode="auto">
          <a:xfrm>
            <a:off x="164023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a:t>
            </a:r>
          </a:p>
        </p:txBody>
      </p:sp>
      <p:sp>
        <p:nvSpPr>
          <p:cNvPr id="30" name="Rectangle 21"/>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1"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5"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6"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7"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8"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pic>
        <p:nvPicPr>
          <p:cNvPr id="697346" name="Picture 2" descr="2-168"/>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052970" y="3495531"/>
            <a:ext cx="6084472" cy="2164276"/>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
        <p:nvSpPr>
          <p:cNvPr id="20" name="矩形 19"/>
          <p:cNvSpPr/>
          <p:nvPr/>
        </p:nvSpPr>
        <p:spPr>
          <a:xfrm>
            <a:off x="445701" y="5737304"/>
            <a:ext cx="11299010" cy="738664"/>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en-US" altLang="zh-CN" sz="2800" kern="100">
                <a:latin typeface="宋体" pitchFamily="2" charset="-122"/>
                <a:ea typeface="方正中等线简体" panose="03000509000000000000" pitchFamily="65" charset="-122"/>
                <a:cs typeface="Times New Roman" panose="02020603050405020304" pitchFamily="18" charset="0"/>
              </a:rPr>
              <a:t>①②③</a:t>
            </a:r>
            <a:r>
              <a:rPr lang="en-US" altLang="zh-CN" sz="2800" kern="100">
                <a:latin typeface="Times New Roman" pitchFamily="18" charset="0"/>
                <a:ea typeface="方正中等线简体" panose="03000509000000000000" pitchFamily="65" charset="-122"/>
                <a:cs typeface="Courier New" panose="02070309020205020404" pitchFamily="49" charset="0"/>
              </a:rPr>
              <a:t>  </a:t>
            </a:r>
            <a:r>
              <a:rPr lang="zh-CN" altLang="en-US" sz="2800" kern="100" smtClean="0">
                <a:latin typeface="Times New Roman" pitchFamily="18" charset="0"/>
                <a:ea typeface="方正中等线简体" panose="03000509000000000000" pitchFamily="65" charset="-122"/>
                <a:cs typeface="Courier New" panose="02070309020205020404" pitchFamily="49" charset="0"/>
              </a:rPr>
              <a:t>　　</a:t>
            </a:r>
            <a:r>
              <a:rPr lang="en-US" altLang="zh-CN" sz="2800" kern="100" smtClean="0">
                <a:latin typeface="Times New Roman" pitchFamily="18" charset="0"/>
                <a:ea typeface="方正中等线简体" panose="03000509000000000000" pitchFamily="65" charset="-122"/>
                <a:cs typeface="Courier New" panose="02070309020205020404" pitchFamily="49" charset="0"/>
              </a:rPr>
              <a:t>B</a:t>
            </a:r>
            <a:r>
              <a:rPr lang="en-US" altLang="zh-CN" sz="2800" kern="100">
                <a:latin typeface="Times New Roman" pitchFamily="18" charset="0"/>
                <a:ea typeface="方正中等线简体" panose="03000509000000000000" pitchFamily="65" charset="-122"/>
                <a:cs typeface="Courier New" panose="02070309020205020404" pitchFamily="49" charset="0"/>
              </a:rPr>
              <a:t>.</a:t>
            </a:r>
            <a:r>
              <a:rPr lang="en-US" altLang="zh-CN" sz="2800" kern="100" smtClean="0">
                <a:latin typeface="宋体" pitchFamily="2" charset="-122"/>
                <a:ea typeface="方正中等线简体" panose="03000509000000000000" pitchFamily="65" charset="-122"/>
                <a:cs typeface="Times New Roman" panose="02020603050405020304" pitchFamily="18" charset="0"/>
              </a:rPr>
              <a:t>②④⑤</a:t>
            </a:r>
            <a:r>
              <a:rPr lang="zh-CN" altLang="en-US" sz="2800" kern="100" smtClean="0">
                <a:latin typeface="宋体" pitchFamily="2" charset="-122"/>
                <a:ea typeface="方正中等线简体" panose="03000509000000000000" pitchFamily="65" charset="-122"/>
                <a:cs typeface="Times New Roman" panose="02020603050405020304" pitchFamily="18" charset="0"/>
              </a:rPr>
              <a:t>　　 </a:t>
            </a:r>
            <a:r>
              <a:rPr lang="en-US" altLang="zh-CN" sz="2800" kern="100" smtClean="0">
                <a:latin typeface="Times New Roman" pitchFamily="18" charset="0"/>
                <a:ea typeface="方正中等线简体" panose="03000509000000000000" pitchFamily="65" charset="-122"/>
              </a:rPr>
              <a:t>C</a:t>
            </a:r>
            <a:r>
              <a:rPr lang="en-US" altLang="zh-CN" sz="2800" kern="100">
                <a:latin typeface="Times New Roman" pitchFamily="18" charset="0"/>
                <a:ea typeface="方正中等线简体" panose="03000509000000000000" pitchFamily="65" charset="-122"/>
              </a:rPr>
              <a:t>.</a:t>
            </a:r>
            <a:r>
              <a:rPr lang="en-US" altLang="zh-CN" sz="2800" kern="100">
                <a:latin typeface="宋体" pitchFamily="2" charset="-122"/>
                <a:ea typeface="方正中等线简体" panose="03000509000000000000" pitchFamily="65" charset="-122"/>
                <a:cs typeface="Times New Roman" panose="02020603050405020304" pitchFamily="18" charset="0"/>
              </a:rPr>
              <a:t>①③⑤</a:t>
            </a:r>
            <a:r>
              <a:rPr lang="en-US" altLang="zh-CN" sz="2800" kern="100">
                <a:latin typeface="Times New Roman" pitchFamily="18" charset="0"/>
                <a:ea typeface="方正中等线简体" panose="03000509000000000000" pitchFamily="65" charset="-122"/>
              </a:rPr>
              <a:t>  </a:t>
            </a:r>
            <a:r>
              <a:rPr lang="zh-CN" altLang="en-US" sz="2800" kern="100" smtClean="0">
                <a:latin typeface="Times New Roman" pitchFamily="18" charset="0"/>
                <a:ea typeface="方正中等线简体" panose="03000509000000000000" pitchFamily="65" charset="-122"/>
              </a:rPr>
              <a:t>　　</a:t>
            </a:r>
            <a:r>
              <a:rPr lang="en-US" altLang="zh-CN" sz="2800" kern="100" smtClean="0">
                <a:latin typeface="Times New Roman" pitchFamily="18" charset="0"/>
                <a:ea typeface="方正中等线简体" panose="03000509000000000000" pitchFamily="65" charset="-122"/>
              </a:rPr>
              <a:t>D</a:t>
            </a:r>
            <a:r>
              <a:rPr lang="en-US" altLang="zh-CN" sz="2800" kern="100">
                <a:latin typeface="Times New Roman" pitchFamily="18" charset="0"/>
                <a:ea typeface="方正中等线简体" panose="03000509000000000000" pitchFamily="65" charset="-122"/>
              </a:rPr>
              <a:t>.</a:t>
            </a:r>
            <a:r>
              <a:rPr lang="en-US" altLang="zh-CN" sz="2800" kern="100">
                <a:latin typeface="宋体" pitchFamily="2" charset="-122"/>
                <a:ea typeface="方正中等线简体" panose="03000509000000000000" pitchFamily="65" charset="-122"/>
                <a:cs typeface="Times New Roman" panose="02020603050405020304" pitchFamily="18" charset="0"/>
              </a:rPr>
              <a:t>②③④</a:t>
            </a:r>
            <a:endParaRPr lang="zh-CN" altLang="zh-CN" sz="105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2588693" y="5768660"/>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592202362"/>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9" name="Rectangle 21">
            <a:hlinkClick r:id="rId2" action="ppaction://hlinksldjump?num=31"/>
          </p:cNvPr>
          <p:cNvSpPr>
            <a:spLocks noChangeArrowheads="1"/>
          </p:cNvSpPr>
          <p:nvPr/>
        </p:nvSpPr>
        <p:spPr bwMode="auto">
          <a:xfrm>
            <a:off x="1640235"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1</a:t>
            </a:r>
          </a:p>
        </p:txBody>
      </p:sp>
      <p:sp>
        <p:nvSpPr>
          <p:cNvPr id="30" name="Rectangle 21"/>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1"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32"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45"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46"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47"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48"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55"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56"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57"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8"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9"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0"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grpSp>
        <p:nvGrpSpPr>
          <p:cNvPr id="23" name="组合 22"/>
          <p:cNvGrpSpPr/>
          <p:nvPr/>
        </p:nvGrpSpPr>
        <p:grpSpPr>
          <a:xfrm>
            <a:off x="335206" y="1235249"/>
            <a:ext cx="11520000" cy="3850729"/>
            <a:chOff x="335206" y="875209"/>
            <a:chExt cx="11520000" cy="3850729"/>
          </a:xfrm>
        </p:grpSpPr>
        <p:sp>
          <p:nvSpPr>
            <p:cNvPr id="24" name="圆角矩形 23">
              <a:extLst>
                <a:ext uri="{FF2B5EF4-FFF2-40B4-BE49-F238E27FC236}">
                  <a16:creationId xmlns="" xmlns:a16="http://schemas.microsoft.com/office/drawing/2014/main" id="{E595429C-FC91-844C-93CF-CDF13B79A00E}"/>
                </a:ext>
              </a:extLst>
            </p:cNvPr>
            <p:cNvSpPr/>
            <p:nvPr/>
          </p:nvSpPr>
          <p:spPr>
            <a:xfrm>
              <a:off x="335206" y="996241"/>
              <a:ext cx="11520000" cy="3729697"/>
            </a:xfrm>
            <a:prstGeom prst="roundRect">
              <a:avLst>
                <a:gd name="adj" fmla="val 4181"/>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26" name="矩形 25">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27" name="文本框 26">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8" name="矩形 27"/>
          <p:cNvSpPr/>
          <p:nvPr/>
        </p:nvSpPr>
        <p:spPr>
          <a:xfrm>
            <a:off x="540634" y="1581969"/>
            <a:ext cx="11127251" cy="637675"/>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宋体" pitchFamily="2" charset="-122"/>
                <a:ea typeface="楷体_GB2312" panose="02010609030101010101" pitchFamily="49" charset="-122"/>
                <a:cs typeface="Times New Roman" panose="02020603050405020304" pitchFamily="18" charset="0"/>
              </a:rPr>
              <a:t>②④⑤</a:t>
            </a:r>
            <a:r>
              <a:rPr lang="zh-CN" altLang="zh-CN" sz="2800" kern="100">
                <a:latin typeface="Times New Roman" pitchFamily="18" charset="0"/>
                <a:ea typeface="楷体_GB2312" panose="02010609030101010101" pitchFamily="49" charset="-122"/>
                <a:cs typeface="Times New Roman" panose="02020603050405020304" pitchFamily="18" charset="0"/>
              </a:rPr>
              <a:t>操作均有利于化学平衡向合成氨的方向移动，提高转化率。</a:t>
            </a:r>
            <a:endParaRPr lang="zh-CN" altLang="zh-CN" sz="1050" kern="100">
              <a:effectLst/>
              <a:latin typeface="宋体" pitchFamily="2" charset="-122"/>
              <a:ea typeface="宋体" pitchFamily="2" charset="-122"/>
              <a:cs typeface="Courier New" panose="02070309020205020404" pitchFamily="49" charset="0"/>
            </a:endParaRPr>
          </a:p>
        </p:txBody>
      </p:sp>
      <p:pic>
        <p:nvPicPr>
          <p:cNvPr id="21" name="Picture 2" descr="2-168"/>
          <p:cNvPicPr>
            <a:picLocks noChangeAspect="1" noChangeArrowheads="1"/>
          </p:cNvPicPr>
          <p:nvPr/>
        </p:nvPicPr>
        <p:blipFill>
          <a:blip r:embed="rId3">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3052970" y="2421041"/>
            <a:ext cx="6084472" cy="2164276"/>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572800951"/>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grpId="0" nodeType="withEffect">
                                  <p:stCondLst>
                                    <p:cond delay="0"/>
                                  </p:stCondLst>
                                  <p:childTnLst>
                                    <p:set>
                                      <p:cBhvr>
                                        <p:cTn id="6" dur="1" fill="hold">
                                          <p:stCondLst>
                                            <p:cond delay="0"/>
                                          </p:stCondLst>
                                        </p:cTn>
                                        <p:tgtEl>
                                          <p:spTgt spid="28"/>
                                        </p:tgtEl>
                                        <p:attrNameLst>
                                          <p:attrName>style.visibility</p:attrName>
                                        </p:attrNameLst>
                                      </p:cBhvr>
                                      <p:to>
                                        <p:strVal val="visible"/>
                                      </p:to>
                                    </p:set>
                                    <p:animEffect transition="in" filter="blinds(horizontal)">
                                      <p:cBhvr>
                                        <p:cTn id="7" dur="500"/>
                                        <p:tgtEl>
                                          <p:spTgt spid="28"/>
                                        </p:tgtEl>
                                      </p:cBhvr>
                                    </p:animEffect>
                                  </p:childTnLst>
                                </p:cTn>
                              </p:par>
                              <p:par>
                                <p:cTn id="8" presetID="3" presetClass="entr" presetSubtype="10" dur="500" fill="hold" nodeType="withEffect">
                                  <p:stCondLst>
                                    <p:cond delay="0"/>
                                  </p:stCondLst>
                                  <p:childTnLst>
                                    <p:set>
                                      <p:cBhvr>
                                        <p:cTn id="9" dur="1" fill="hold">
                                          <p:stCondLst>
                                            <p:cond delay="0"/>
                                          </p:stCondLst>
                                        </p:cTn>
                                        <p:tgtEl>
                                          <p:spTgt spid="21"/>
                                        </p:tgtEl>
                                        <p:attrNameLst>
                                          <p:attrName>style.visibility</p:attrName>
                                        </p:attrNameLst>
                                      </p:cBhvr>
                                      <p:to>
                                        <p:strVal val="visible"/>
                                      </p:to>
                                    </p:set>
                                    <p:animEffect transition="in" filter="blinds(horizontal)">
                                      <p:cBhvr>
                                        <p:cTn id="10"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8" grpId="0"/>
    </p:bldLst>
  </p:timing>
</p:sld>
</file>

<file path=ppt/slides/slide3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335206" y="979457"/>
            <a:ext cx="11520000" cy="5458762"/>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45701" y="1077349"/>
            <a:ext cx="11299010" cy="5262979"/>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下列有关合成氨工业的说法中，正确的是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从合成塔出来的混合气体中，其中</a:t>
            </a:r>
            <a:r>
              <a:rPr lang="en-US" altLang="zh-CN" sz="2800" kern="100">
                <a:latin typeface="Times New Roman" pitchFamily="18" charset="0"/>
                <a:ea typeface="方正中等线简体" panose="03000509000000000000" pitchFamily="65" charset="-122"/>
                <a:cs typeface="Courier New" panose="02070309020205020404" pitchFamily="49" charset="0"/>
              </a:rPr>
              <a:t>NH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只占</a:t>
            </a:r>
            <a:r>
              <a:rPr lang="en-US" altLang="zh-CN" sz="2800" kern="100">
                <a:latin typeface="Times New Roman" pitchFamily="18" charset="0"/>
                <a:ea typeface="方正中等线简体" panose="03000509000000000000" pitchFamily="65" charset="-122"/>
                <a:cs typeface="Courier New" panose="02070309020205020404" pitchFamily="49" charset="0"/>
              </a:rPr>
              <a:t>15%</a:t>
            </a:r>
            <a:r>
              <a:rPr lang="zh-CN" altLang="zh-CN" sz="2800" kern="100">
                <a:latin typeface="Times New Roman" pitchFamily="18" charset="0"/>
                <a:ea typeface="方正中等线简体" panose="03000509000000000000" pitchFamily="65" charset="-122"/>
                <a:cs typeface="Times New Roman" panose="02020603050405020304" pitchFamily="18" charset="0"/>
              </a:rPr>
              <a:t>，所以合成氨厂的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产</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zh-CN" altLang="en-US" sz="2800" kern="10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率</a:t>
            </a:r>
            <a:r>
              <a:rPr lang="zh-CN" altLang="zh-CN" sz="2800" kern="100">
                <a:latin typeface="Times New Roman" pitchFamily="18" charset="0"/>
                <a:ea typeface="方正中等线简体" panose="03000509000000000000" pitchFamily="65" charset="-122"/>
                <a:cs typeface="Times New Roman" panose="02020603050405020304" pitchFamily="18" charset="0"/>
              </a:rPr>
              <a:t>都很低</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由于氨易液化，</a:t>
            </a:r>
            <a:r>
              <a:rPr lang="en-US" altLang="zh-CN" sz="2800" kern="100">
                <a:latin typeface="Times New Roman" pitchFamily="18" charset="0"/>
                <a:ea typeface="方正中等线简体" panose="03000509000000000000" pitchFamily="65" charset="-122"/>
                <a:cs typeface="Courier New" panose="02070309020205020404" pitchFamily="49" charset="0"/>
              </a:rPr>
              <a:t>N</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H</a:t>
            </a:r>
            <a:r>
              <a:rPr lang="en-US" altLang="zh-CN" sz="2800" kern="100" baseline="-25000">
                <a:latin typeface="Times New Roman" pitchFamily="18" charset="0"/>
                <a:ea typeface="方正中等线简体" panose="03000509000000000000" pitchFamily="65" charset="-122"/>
                <a:cs typeface="Courier New" panose="02070309020205020404" pitchFamily="49" charset="0"/>
              </a:rPr>
              <a:t>2</a:t>
            </a:r>
            <a:r>
              <a:rPr lang="zh-CN" altLang="zh-CN" sz="2800" kern="100">
                <a:latin typeface="Times New Roman" pitchFamily="18" charset="0"/>
                <a:ea typeface="方正中等线简体" panose="03000509000000000000" pitchFamily="65" charset="-122"/>
                <a:cs typeface="Times New Roman" panose="02020603050405020304" pitchFamily="18" charset="0"/>
              </a:rPr>
              <a:t>在实际生产中可循环使用，所以总体来说</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合成</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zh-CN" altLang="en-US" sz="2800" kern="10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氨</a:t>
            </a:r>
            <a:r>
              <a:rPr lang="zh-CN" altLang="zh-CN" sz="2800" kern="100">
                <a:latin typeface="Times New Roman" pitchFamily="18" charset="0"/>
                <a:ea typeface="方正中等线简体" panose="03000509000000000000" pitchFamily="65" charset="-122"/>
                <a:cs typeface="Times New Roman" panose="02020603050405020304" pitchFamily="18" charset="0"/>
              </a:rPr>
              <a:t>的产率很高</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合成氨工业的反应温度控制在</a:t>
            </a:r>
            <a:r>
              <a:rPr lang="en-US" altLang="zh-CN" sz="2800" kern="100">
                <a:latin typeface="Times New Roman" pitchFamily="18" charset="0"/>
                <a:ea typeface="方正中等线简体" panose="03000509000000000000" pitchFamily="65" charset="-122"/>
                <a:cs typeface="Courier New" panose="02070309020205020404" pitchFamily="49" charset="0"/>
              </a:rPr>
              <a:t>400</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500 </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zh-CN" altLang="zh-CN" sz="2800" kern="100">
                <a:latin typeface="Times New Roman" pitchFamily="18" charset="0"/>
                <a:ea typeface="方正中等线简体" panose="03000509000000000000" pitchFamily="65" charset="-122"/>
                <a:cs typeface="Times New Roman" panose="02020603050405020304" pitchFamily="18" charset="0"/>
              </a:rPr>
              <a:t>，目的是使化学平衡向</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正反</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zh-CN" altLang="en-US" sz="2800" kern="10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应</a:t>
            </a:r>
            <a:r>
              <a:rPr lang="zh-CN" altLang="zh-CN" sz="2800" kern="100">
                <a:latin typeface="Times New Roman" pitchFamily="18" charset="0"/>
                <a:ea typeface="方正中等线简体" panose="03000509000000000000" pitchFamily="65" charset="-122"/>
                <a:cs typeface="Times New Roman" panose="02020603050405020304" pitchFamily="18" charset="0"/>
              </a:rPr>
              <a:t>方向移动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合成氨厂采用的压强越大，产率越高，无需考虑设备、动力</a:t>
            </a:r>
            <a:endParaRPr lang="zh-CN" altLang="zh-CN" sz="1050" kern="100">
              <a:effectLst/>
              <a:latin typeface="宋体" pitchFamily="2" charset="-122"/>
              <a:ea typeface="宋体" pitchFamily="2" charset="-122"/>
              <a:cs typeface="Courier New" panose="02070309020205020404" pitchFamily="49" charset="0"/>
            </a:endParaRPr>
          </a:p>
        </p:txBody>
      </p:sp>
      <p:sp>
        <p:nvSpPr>
          <p:cNvPr id="55" name="Rectangle 21">
            <a:hlinkClick r:id="rId2" action="ppaction://hlinksldjump?num=31"/>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3"/>
          </p:cNvPr>
          <p:cNvSpPr>
            <a:spLocks noChangeArrowheads="1"/>
          </p:cNvSpPr>
          <p:nvPr/>
        </p:nvSpPr>
        <p:spPr bwMode="auto">
          <a:xfrm>
            <a:off x="204989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2</a:t>
            </a:r>
          </a:p>
        </p:txBody>
      </p:sp>
      <p:sp>
        <p:nvSpPr>
          <p:cNvPr id="57"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58"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59"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60"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
        <p:nvSpPr>
          <p:cNvPr id="21" name="TextBox 9"/>
          <p:cNvSpPr txBox="1"/>
          <p:nvPr/>
        </p:nvSpPr>
        <p:spPr>
          <a:xfrm>
            <a:off x="281608" y="2988221"/>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84820896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55" name="Rectangle 21">
            <a:hlinkClick r:id="rId2" action="ppaction://hlinksldjump?num=31"/>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3"/>
          </p:cNvPr>
          <p:cNvSpPr>
            <a:spLocks noChangeArrowheads="1"/>
          </p:cNvSpPr>
          <p:nvPr/>
        </p:nvSpPr>
        <p:spPr bwMode="auto">
          <a:xfrm>
            <a:off x="2049893"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2</a:t>
            </a:r>
          </a:p>
        </p:txBody>
      </p:sp>
      <p:sp>
        <p:nvSpPr>
          <p:cNvPr id="57" name="Rectangle 21"/>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58"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59"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60"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grpSp>
        <p:nvGrpSpPr>
          <p:cNvPr id="19" name="组合 18"/>
          <p:cNvGrpSpPr/>
          <p:nvPr/>
        </p:nvGrpSpPr>
        <p:grpSpPr>
          <a:xfrm>
            <a:off x="335206" y="837506"/>
            <a:ext cx="11520000" cy="5594369"/>
            <a:chOff x="335206" y="875209"/>
            <a:chExt cx="11520000" cy="5594369"/>
          </a:xfrm>
        </p:grpSpPr>
        <p:sp>
          <p:nvSpPr>
            <p:cNvPr id="22" name="圆角矩形 21">
              <a:extLst>
                <a:ext uri="{FF2B5EF4-FFF2-40B4-BE49-F238E27FC236}">
                  <a16:creationId xmlns="" xmlns:a16="http://schemas.microsoft.com/office/drawing/2014/main" id="{E595429C-FC91-844C-93CF-CDF13B79A00E}"/>
                </a:ext>
              </a:extLst>
            </p:cNvPr>
            <p:cNvSpPr/>
            <p:nvPr/>
          </p:nvSpPr>
          <p:spPr>
            <a:xfrm>
              <a:off x="335206" y="996241"/>
              <a:ext cx="11520000" cy="5473337"/>
            </a:xfrm>
            <a:prstGeom prst="roundRect">
              <a:avLst>
                <a:gd name="adj" fmla="val 3485"/>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23" name="矩形 22">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24" name="文本框 23">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5" name="矩形 24"/>
          <p:cNvSpPr/>
          <p:nvPr/>
        </p:nvSpPr>
        <p:spPr>
          <a:xfrm>
            <a:off x="531581" y="1121271"/>
            <a:ext cx="11127251" cy="5181162"/>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zh-CN" altLang="zh-CN" sz="2800" kern="100">
                <a:latin typeface="Times New Roman" pitchFamily="18" charset="0"/>
                <a:ea typeface="楷体_GB2312" panose="02010609030101010101" pitchFamily="49" charset="-122"/>
                <a:cs typeface="Times New Roman" panose="02020603050405020304" pitchFamily="18" charset="0"/>
              </a:rPr>
              <a:t>合成氨的反应在适宜的生产条件下达到平衡时，原料的转化率并不高，但将生成的</a:t>
            </a:r>
            <a:r>
              <a:rPr lang="en-US" altLang="zh-CN" sz="2800" kern="100">
                <a:latin typeface="Times New Roman" pitchFamily="18" charset="0"/>
                <a:ea typeface="楷体_GB2312" panose="02010609030101010101" pitchFamily="49" charset="-122"/>
                <a:cs typeface="Courier New" panose="02070309020205020404" pitchFamily="49" charset="0"/>
              </a:rPr>
              <a:t>NH</a:t>
            </a:r>
            <a:r>
              <a:rPr lang="en-US" altLang="zh-CN" sz="2800" kern="100" baseline="-25000">
                <a:latin typeface="Times New Roman" pitchFamily="18" charset="0"/>
                <a:ea typeface="楷体_GB2312" panose="02010609030101010101" pitchFamily="49" charset="-122"/>
                <a:cs typeface="Courier New" panose="02070309020205020404" pitchFamily="49" charset="0"/>
              </a:rPr>
              <a:t>3</a:t>
            </a:r>
            <a:r>
              <a:rPr lang="zh-CN" altLang="zh-CN" sz="2800" kern="100">
                <a:latin typeface="Times New Roman" pitchFamily="18" charset="0"/>
                <a:ea typeface="楷体_GB2312" panose="02010609030101010101" pitchFamily="49" charset="-122"/>
                <a:cs typeface="Times New Roman" panose="02020603050405020304" pitchFamily="18" charset="0"/>
              </a:rPr>
              <a:t>分离，再将未反应的</a:t>
            </a:r>
            <a:r>
              <a:rPr lang="en-US" altLang="zh-CN" sz="2800" kern="100">
                <a:latin typeface="Times New Roman" pitchFamily="18" charset="0"/>
                <a:ea typeface="楷体_GB2312" panose="02010609030101010101" pitchFamily="49" charset="-122"/>
                <a:cs typeface="Courier New" panose="02070309020205020404" pitchFamily="49" charset="0"/>
              </a:rPr>
              <a:t>N</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H</a:t>
            </a:r>
            <a:r>
              <a:rPr lang="en-US" altLang="zh-CN" sz="2800" kern="100" baseline="-25000">
                <a:latin typeface="Times New Roman" pitchFamily="18" charset="0"/>
                <a:ea typeface="楷体_GB2312" panose="02010609030101010101" pitchFamily="49" charset="-122"/>
                <a:cs typeface="Courier New" panose="02070309020205020404" pitchFamily="49" charset="0"/>
              </a:rPr>
              <a:t>2</a:t>
            </a:r>
            <a:r>
              <a:rPr lang="zh-CN" altLang="zh-CN" sz="2800" kern="100">
                <a:latin typeface="Times New Roman" pitchFamily="18" charset="0"/>
                <a:ea typeface="楷体_GB2312" panose="02010609030101010101" pitchFamily="49" charset="-122"/>
                <a:cs typeface="Times New Roman" panose="02020603050405020304" pitchFamily="18" charset="0"/>
              </a:rPr>
              <a:t>循环利用，总体来说合成氨的产率较高，</a:t>
            </a:r>
            <a:r>
              <a:rPr lang="en-US" altLang="zh-CN" sz="2800" kern="100">
                <a:latin typeface="Times New Roman" pitchFamily="18" charset="0"/>
                <a:ea typeface="楷体_GB2312" panose="02010609030101010101" pitchFamily="49" charset="-122"/>
                <a:cs typeface="Courier New" panose="02070309020205020404" pitchFamily="49" charset="0"/>
              </a:rPr>
              <a:t>A</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en-US" altLang="zh-CN" sz="2800" kern="100">
                <a:latin typeface="Times New Roman" pitchFamily="18" charset="0"/>
                <a:ea typeface="楷体_GB2312" panose="02010609030101010101" pitchFamily="49" charset="-122"/>
                <a:cs typeface="Courier New" panose="02070309020205020404" pitchFamily="49" charset="0"/>
              </a:rPr>
              <a:t>B</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tabLst>
                <a:tab pos="2250440"/>
              </a:tabLst>
            </a:pPr>
            <a:r>
              <a:rPr lang="zh-CN" altLang="zh-CN" sz="2800" kern="100" smtClean="0">
                <a:latin typeface="Times New Roman" pitchFamily="18" charset="0"/>
                <a:ea typeface="楷体_GB2312" panose="02010609030101010101" pitchFamily="49" charset="-122"/>
                <a:cs typeface="Times New Roman" panose="02020603050405020304" pitchFamily="18" charset="0"/>
              </a:rPr>
              <a:t>合成氨</a:t>
            </a:r>
            <a:r>
              <a:rPr lang="zh-CN" altLang="zh-CN" sz="2800" kern="100">
                <a:latin typeface="Times New Roman" pitchFamily="18" charset="0"/>
                <a:ea typeface="楷体_GB2312" panose="02010609030101010101" pitchFamily="49" charset="-122"/>
                <a:cs typeface="Times New Roman" panose="02020603050405020304" pitchFamily="18" charset="0"/>
              </a:rPr>
              <a:t>工业选择</a:t>
            </a:r>
            <a:r>
              <a:rPr lang="en-US" altLang="zh-CN" sz="2800" kern="100">
                <a:latin typeface="Times New Roman" pitchFamily="18" charset="0"/>
                <a:ea typeface="楷体_GB2312" panose="02010609030101010101" pitchFamily="49" charset="-122"/>
                <a:cs typeface="Courier New" panose="02070309020205020404" pitchFamily="49" charset="0"/>
              </a:rPr>
              <a:t>400</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cs typeface="Courier New" panose="02070309020205020404" pitchFamily="49" charset="0"/>
              </a:rPr>
              <a:t>500 </a:t>
            </a:r>
            <a:r>
              <a:rPr lang="en-US" altLang="zh-CN" sz="2800" kern="100">
                <a:latin typeface="宋体" pitchFamily="2" charset="-122"/>
                <a:ea typeface="楷体_GB2312" panose="02010609030101010101" pitchFamily="49" charset="-122"/>
                <a:cs typeface="Times New Roman" panose="02020603050405020304" pitchFamily="18" charset="0"/>
              </a:rPr>
              <a:t>℃</a:t>
            </a:r>
            <a:r>
              <a:rPr lang="zh-CN" altLang="zh-CN" sz="2800" kern="100">
                <a:latin typeface="Times New Roman" pitchFamily="18" charset="0"/>
                <a:ea typeface="楷体_GB2312" panose="02010609030101010101" pitchFamily="49" charset="-122"/>
                <a:cs typeface="Times New Roman" panose="02020603050405020304" pitchFamily="18" charset="0"/>
              </a:rPr>
              <a:t>的温度，主要从反应速率和催化剂活性两方面考虑，合成氨的反应是放热反应，低温才有利于平衡向正反应方向移动，</a:t>
            </a:r>
            <a:r>
              <a:rPr lang="en-US" altLang="zh-CN" sz="2800" kern="100">
                <a:latin typeface="Times New Roman" pitchFamily="18" charset="0"/>
                <a:ea typeface="楷体_GB2312" panose="02010609030101010101" pitchFamily="49" charset="-122"/>
                <a:cs typeface="Courier New" panose="02070309020205020404" pitchFamily="49" charset="0"/>
              </a:rPr>
              <a:t>C</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tabLst>
                <a:tab pos="2250440"/>
              </a:tabLst>
            </a:pPr>
            <a:r>
              <a:rPr lang="zh-CN" altLang="zh-CN" sz="2800" kern="100" smtClean="0">
                <a:latin typeface="Times New Roman" pitchFamily="18" charset="0"/>
                <a:ea typeface="楷体_GB2312" panose="02010609030101010101" pitchFamily="49" charset="-122"/>
                <a:cs typeface="Times New Roman" panose="02020603050405020304" pitchFamily="18" charset="0"/>
              </a:rPr>
              <a:t>不论</a:t>
            </a:r>
            <a:r>
              <a:rPr lang="zh-CN" altLang="zh-CN" sz="2800" kern="100">
                <a:latin typeface="Times New Roman" pitchFamily="18" charset="0"/>
                <a:ea typeface="楷体_GB2312" panose="02010609030101010101" pitchFamily="49" charset="-122"/>
                <a:cs typeface="Times New Roman" panose="02020603050405020304" pitchFamily="18" charset="0"/>
              </a:rPr>
              <a:t>从反应速率还是化学平衡考虑，高压更有利于合成氨，但压强太大，对设备、动力的要求更高，因此选择</a:t>
            </a:r>
            <a:r>
              <a:rPr lang="en-US" altLang="zh-CN" sz="2800" kern="100">
                <a:latin typeface="Times New Roman" pitchFamily="18" charset="0"/>
                <a:ea typeface="楷体_GB2312" panose="02010609030101010101" pitchFamily="49" charset="-122"/>
                <a:cs typeface="Courier New" panose="02070309020205020404" pitchFamily="49" charset="0"/>
              </a:rPr>
              <a:t>10</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30 MPa</a:t>
            </a:r>
            <a:r>
              <a:rPr lang="zh-CN" altLang="zh-CN" sz="2800" kern="100">
                <a:latin typeface="Times New Roman" pitchFamily="18" charset="0"/>
                <a:ea typeface="楷体_GB2312" panose="02010609030101010101" pitchFamily="49" charset="-122"/>
                <a:cs typeface="Times New Roman" panose="02020603050405020304" pitchFamily="18" charset="0"/>
              </a:rPr>
              <a:t>，</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endParaRPr lang="zh-CN" altLang="zh-CN" sz="2800" kern="100">
              <a:effectLst/>
              <a:latin typeface="宋体" pitchFamily="2" charset="-122"/>
              <a:ea typeface="宋体" pitchFamily="2" charset="-122"/>
              <a:cs typeface="Courier New" panose="02070309020205020404" pitchFamily="49" charset="0"/>
            </a:endParaRPr>
          </a:p>
        </p:txBody>
      </p:sp>
    </p:spTree>
    <p:extLst>
      <p:ext uri="{BB962C8B-B14F-4D97-AF65-F5344CB8AC3E}">
        <p14:creationId xmlns:p14="http://schemas.microsoft.com/office/powerpoint/2010/main" val="1101489248"/>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5">
                                            <p:txEl>
                                              <p:pRg st="0" end="0"/>
                                            </p:txEl>
                                          </p:spTgt>
                                        </p:tgtEl>
                                        <p:attrNameLst>
                                          <p:attrName>style.visibility</p:attrName>
                                        </p:attrNameLst>
                                      </p:cBhvr>
                                      <p:to>
                                        <p:strVal val="visible"/>
                                      </p:to>
                                    </p:set>
                                    <p:animEffect transition="in" filter="blinds(horizontal)">
                                      <p:cBhvr>
                                        <p:cTn id="7" dur="500"/>
                                        <p:tgtEl>
                                          <p:spTgt spid="25">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5">
                                            <p:txEl>
                                              <p:pRg st="1" end="1"/>
                                            </p:txEl>
                                          </p:spTgt>
                                        </p:tgtEl>
                                        <p:attrNameLst>
                                          <p:attrName>style.visibility</p:attrName>
                                        </p:attrNameLst>
                                      </p:cBhvr>
                                      <p:to>
                                        <p:strVal val="visible"/>
                                      </p:to>
                                    </p:set>
                                    <p:animEffect transition="in" filter="blinds(horizontal)">
                                      <p:cBhvr>
                                        <p:cTn id="12" dur="500"/>
                                        <p:tgtEl>
                                          <p:spTgt spid="25">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5">
                                            <p:txEl>
                                              <p:pRg st="2" end="2"/>
                                            </p:txEl>
                                          </p:spTgt>
                                        </p:tgtEl>
                                        <p:attrNameLst>
                                          <p:attrName>style.visibility</p:attrName>
                                        </p:attrNameLst>
                                      </p:cBhvr>
                                      <p:to>
                                        <p:strVal val="visible"/>
                                      </p:to>
                                    </p:set>
                                    <p:animEffect transition="in" filter="blinds(horizontal)">
                                      <p:cBhvr>
                                        <p:cTn id="17" dur="500"/>
                                        <p:tgtEl>
                                          <p:spTgt spid="25">
                                            <p:txEl>
                                              <p:pRg st="2" end="2"/>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0" name="矩形 19"/>
          <p:cNvSpPr/>
          <p:nvPr/>
        </p:nvSpPr>
        <p:spPr>
          <a:xfrm>
            <a:off x="335206" y="1198829"/>
            <a:ext cx="11520000" cy="4383659"/>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7" name="矩形 6"/>
          <p:cNvSpPr/>
          <p:nvPr/>
        </p:nvSpPr>
        <p:spPr>
          <a:xfrm>
            <a:off x="445701" y="1383788"/>
            <a:ext cx="11299010" cy="3970318"/>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zh-CN" altLang="zh-CN" sz="2800" kern="100">
                <a:latin typeface="Times New Roman" pitchFamily="18" charset="0"/>
                <a:ea typeface="方正中等线简体" panose="03000509000000000000" pitchFamily="65" charset="-122"/>
                <a:cs typeface="Times New Roman" panose="02020603050405020304" pitchFamily="18" charset="0"/>
              </a:rPr>
              <a:t>下列有关合成氨工业的说法正确的是</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A.</a:t>
            </a:r>
            <a:r>
              <a:rPr lang="zh-CN" altLang="zh-CN" sz="2800" kern="100">
                <a:latin typeface="Times New Roman" pitchFamily="18" charset="0"/>
                <a:ea typeface="方正中等线简体" panose="03000509000000000000" pitchFamily="65" charset="-122"/>
                <a:cs typeface="Times New Roman" panose="02020603050405020304" pitchFamily="18" charset="0"/>
              </a:rPr>
              <a:t>铁作催化剂可加快反应速率，且有利于化学平衡向合成氨的方向移动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B.</a:t>
            </a:r>
            <a:r>
              <a:rPr lang="zh-CN" altLang="zh-CN" sz="2800" kern="100">
                <a:latin typeface="Times New Roman" pitchFamily="18" charset="0"/>
                <a:ea typeface="方正中等线简体" panose="03000509000000000000" pitchFamily="65" charset="-122"/>
                <a:cs typeface="Times New Roman" panose="02020603050405020304" pitchFamily="18" charset="0"/>
              </a:rPr>
              <a:t>升高温度可以加快反应速率，且有利于化学平衡向合成氨的方向移动</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C.</a:t>
            </a:r>
            <a:r>
              <a:rPr lang="zh-CN" altLang="zh-CN" sz="2800" kern="100">
                <a:latin typeface="Times New Roman" pitchFamily="18" charset="0"/>
                <a:ea typeface="方正中等线简体" panose="03000509000000000000" pitchFamily="65" charset="-122"/>
                <a:cs typeface="Times New Roman" panose="02020603050405020304" pitchFamily="18" charset="0"/>
              </a:rPr>
              <a:t>增大压强能缩短到达平衡状态所用的时间</a:t>
            </a:r>
            <a:endParaRPr lang="zh-CN" altLang="zh-CN" sz="1050" kern="100">
              <a:latin typeface="宋体" pitchFamily="2" charset="-122"/>
              <a:ea typeface="宋体" pitchFamily="2" charset="-122"/>
              <a:cs typeface="Courier New" panose="02070309020205020404" pitchFamily="49" charset="0"/>
            </a:endParaRPr>
          </a:p>
          <a:p>
            <a:pPr algn="just">
              <a:lnSpc>
                <a:spcPct val="150000"/>
              </a:lnSpc>
              <a:spcAft>
                <a:spcPct val="0"/>
              </a:spcAft>
              <a:tabLst>
                <a:tab pos="2250440"/>
              </a:tabLst>
            </a:pPr>
            <a:r>
              <a:rPr lang="en-US" altLang="zh-CN" sz="2800" kern="100">
                <a:latin typeface="Times New Roman" pitchFamily="18" charset="0"/>
                <a:ea typeface="方正中等线简体" panose="03000509000000000000" pitchFamily="65" charset="-122"/>
                <a:cs typeface="Courier New" panose="02070309020205020404" pitchFamily="49" charset="0"/>
              </a:rPr>
              <a:t>D.</a:t>
            </a:r>
            <a:r>
              <a:rPr lang="zh-CN" altLang="zh-CN" sz="2800" kern="100">
                <a:latin typeface="Times New Roman" pitchFamily="18" charset="0"/>
                <a:ea typeface="方正中等线简体" panose="03000509000000000000" pitchFamily="65" charset="-122"/>
                <a:cs typeface="Times New Roman" panose="02020603050405020304" pitchFamily="18" charset="0"/>
              </a:rPr>
              <a:t>合成氨采用的压强是</a:t>
            </a:r>
            <a:r>
              <a:rPr lang="en-US" altLang="zh-CN" sz="2800" kern="100">
                <a:latin typeface="Times New Roman" pitchFamily="18" charset="0"/>
                <a:ea typeface="方正中等线简体" panose="03000509000000000000" pitchFamily="65" charset="-122"/>
                <a:cs typeface="Courier New" panose="02070309020205020404" pitchFamily="49" charset="0"/>
              </a:rPr>
              <a:t>1</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10</a:t>
            </a:r>
            <a:r>
              <a:rPr lang="en-US" altLang="zh-CN" sz="2800" kern="100" baseline="30000">
                <a:latin typeface="Times New Roman" pitchFamily="18" charset="0"/>
                <a:ea typeface="方正中等线简体" panose="03000509000000000000" pitchFamily="65" charset="-122"/>
                <a:cs typeface="Courier New" panose="02070309020205020404" pitchFamily="49" charset="0"/>
              </a:rPr>
              <a:t>7</a:t>
            </a:r>
            <a:r>
              <a:rPr lang="zh-CN" altLang="zh-CN" sz="2800" kern="100">
                <a:latin typeface="Times New Roman" pitchFamily="18" charset="0"/>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3</a:t>
            </a:r>
            <a:r>
              <a:rPr lang="en-US" altLang="zh-CN" sz="2800" kern="100">
                <a:latin typeface="宋体" pitchFamily="2" charset="-122"/>
                <a:ea typeface="方正中等线简体" panose="03000509000000000000" pitchFamily="65" charset="-122"/>
                <a:cs typeface="Times New Roman" panose="02020603050405020304" pitchFamily="18" charset="0"/>
              </a:rPr>
              <a:t>×</a:t>
            </a:r>
            <a:r>
              <a:rPr lang="en-US" altLang="zh-CN" sz="2800" kern="100">
                <a:latin typeface="Times New Roman" pitchFamily="18" charset="0"/>
                <a:ea typeface="方正中等线简体" panose="03000509000000000000" pitchFamily="65" charset="-122"/>
                <a:cs typeface="Courier New" panose="02070309020205020404" pitchFamily="49" charset="0"/>
              </a:rPr>
              <a:t>10</a:t>
            </a:r>
            <a:r>
              <a:rPr lang="en-US" altLang="zh-CN" sz="2800" kern="100" baseline="30000">
                <a:latin typeface="Times New Roman" pitchFamily="18" charset="0"/>
                <a:ea typeface="方正中等线简体" panose="03000509000000000000" pitchFamily="65" charset="-122"/>
                <a:cs typeface="Courier New" panose="02070309020205020404" pitchFamily="49" charset="0"/>
              </a:rPr>
              <a:t>7</a:t>
            </a:r>
            <a:r>
              <a:rPr lang="en-US" altLang="zh-CN" sz="2800" kern="100">
                <a:latin typeface="Times New Roman" pitchFamily="18" charset="0"/>
                <a:ea typeface="方正中等线简体" panose="03000509000000000000" pitchFamily="65" charset="-122"/>
                <a:cs typeface="Courier New" panose="02070309020205020404" pitchFamily="49" charset="0"/>
              </a:rPr>
              <a:t> Pa</a:t>
            </a:r>
            <a:r>
              <a:rPr lang="zh-CN" altLang="zh-CN" sz="2800" kern="100">
                <a:latin typeface="Times New Roman" pitchFamily="18" charset="0"/>
                <a:ea typeface="方正中等线简体" panose="03000509000000000000" pitchFamily="65" charset="-122"/>
                <a:cs typeface="Times New Roman" panose="02020603050405020304" pitchFamily="18" charset="0"/>
              </a:rPr>
              <a:t>，因为该压强下铁触媒的</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活性</a:t>
            </a:r>
            <a:endParaRPr lang="en-US" altLang="zh-CN" sz="2800" kern="100" smtClean="0">
              <a:latin typeface="Times New Roman" pitchFamily="18" charset="0"/>
              <a:ea typeface="方正中等线简体" panose="03000509000000000000" pitchFamily="65" charset="-122"/>
              <a:cs typeface="Times New Roman" panose="02020603050405020304" pitchFamily="18" charset="0"/>
            </a:endParaRPr>
          </a:p>
          <a:p>
            <a:pPr algn="just">
              <a:lnSpc>
                <a:spcPct val="150000"/>
              </a:lnSpc>
              <a:spcAft>
                <a:spcPct val="0"/>
              </a:spcAft>
              <a:tabLst>
                <a:tab pos="2250440"/>
              </a:tabLst>
            </a:pPr>
            <a:r>
              <a:rPr lang="zh-CN" altLang="en-US" sz="2800" kern="100">
                <a:latin typeface="Times New Roman" pitchFamily="18" charset="0"/>
                <a:ea typeface="方正中等线简体" panose="03000509000000000000" pitchFamily="65" charset="-122"/>
                <a:cs typeface="Times New Roman" panose="02020603050405020304" pitchFamily="18" charset="0"/>
              </a:rPr>
              <a:t>　</a:t>
            </a:r>
            <a:r>
              <a:rPr lang="zh-CN" altLang="zh-CN" sz="2800" kern="100" smtClean="0">
                <a:latin typeface="Times New Roman" pitchFamily="18" charset="0"/>
                <a:ea typeface="方正中等线简体" panose="03000509000000000000" pitchFamily="65" charset="-122"/>
                <a:cs typeface="Times New Roman" panose="02020603050405020304" pitchFamily="18" charset="0"/>
              </a:rPr>
              <a:t>最高</a:t>
            </a:r>
            <a:endParaRPr lang="zh-CN" altLang="zh-CN" sz="1050" kern="100">
              <a:effectLst/>
              <a:latin typeface="宋体" pitchFamily="2" charset="-122"/>
              <a:ea typeface="宋体" pitchFamily="2" charset="-122"/>
              <a:cs typeface="Courier New" panose="02070309020205020404" pitchFamily="49" charset="0"/>
            </a:endParaRPr>
          </a:p>
        </p:txBody>
      </p:sp>
      <p:sp>
        <p:nvSpPr>
          <p:cNvPr id="21" name="TextBox 9"/>
          <p:cNvSpPr txBox="1"/>
          <p:nvPr/>
        </p:nvSpPr>
        <p:spPr>
          <a:xfrm>
            <a:off x="316230" y="3339680"/>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
        <p:nvSpPr>
          <p:cNvPr id="55" name="Rectangle 21">
            <a:hlinkClick r:id="rId2" action="ppaction://hlinksldjump?num=31"/>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56" name="Rectangle 21">
            <a:hlinkClick r:id="rId3" action="ppaction://hlinksldjump?num=3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57" name="Rectangle 21">
            <a:hlinkClick r:id="rId4" action="ppaction://hlinksldjump?num=35"/>
          </p:cNvPr>
          <p:cNvSpPr>
            <a:spLocks noChangeArrowheads="1"/>
          </p:cNvSpPr>
          <p:nvPr/>
        </p:nvSpPr>
        <p:spPr bwMode="auto">
          <a:xfrm>
            <a:off x="245955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3</a:t>
            </a:r>
          </a:p>
        </p:txBody>
      </p:sp>
      <p:sp>
        <p:nvSpPr>
          <p:cNvPr id="58"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59"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60"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61"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62"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63"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64"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65"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66"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67"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68"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Tree>
    <p:extLst>
      <p:ext uri="{BB962C8B-B14F-4D97-AF65-F5344CB8AC3E}">
        <p14:creationId xmlns:p14="http://schemas.microsoft.com/office/powerpoint/2010/main" val="3250402285"/>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grpSp>
        <p:nvGrpSpPr>
          <p:cNvPr id="25" name="组合 24"/>
          <p:cNvGrpSpPr/>
          <p:nvPr/>
        </p:nvGrpSpPr>
        <p:grpSpPr>
          <a:xfrm>
            <a:off x="335206" y="1125537"/>
            <a:ext cx="11520000" cy="4176465"/>
            <a:chOff x="335206" y="875209"/>
            <a:chExt cx="11520000" cy="4176465"/>
          </a:xfrm>
        </p:grpSpPr>
        <p:sp>
          <p:nvSpPr>
            <p:cNvPr id="27" name="圆角矩形 26">
              <a:extLst>
                <a:ext uri="{FF2B5EF4-FFF2-40B4-BE49-F238E27FC236}">
                  <a16:creationId xmlns="" xmlns:a16="http://schemas.microsoft.com/office/drawing/2014/main" id="{E595429C-FC91-844C-93CF-CDF13B79A00E}"/>
                </a:ext>
              </a:extLst>
            </p:cNvPr>
            <p:cNvSpPr/>
            <p:nvPr/>
          </p:nvSpPr>
          <p:spPr>
            <a:xfrm>
              <a:off x="335206" y="996242"/>
              <a:ext cx="11520000" cy="4055432"/>
            </a:xfrm>
            <a:prstGeom prst="roundRect">
              <a:avLst>
                <a:gd name="adj" fmla="val 3485"/>
              </a:avLst>
            </a:prstGeom>
            <a:solidFill>
              <a:schemeClr val="accent5">
                <a:lumMod val="20000"/>
                <a:lumOff val="80000"/>
              </a:schemeClr>
            </a:solidFill>
            <a:ln w="28575">
              <a:solidFill>
                <a:schemeClr val="bg1">
                  <a:lumMod val="85000"/>
                </a:scheme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kumimoji="1" lang="en-US" altLang="zh-CN" smtClean="0">
                <a:solidFill>
                  <a:prstClr val="white"/>
                </a:solidFill>
              </a:endParaRPr>
            </a:p>
          </p:txBody>
        </p:sp>
        <p:sp>
          <p:nvSpPr>
            <p:cNvPr id="41" name="矩形 40">
              <a:extLst>
                <a:ext uri="{FF2B5EF4-FFF2-40B4-BE49-F238E27FC236}">
                  <a16:creationId xmlns="" xmlns:a16="http://schemas.microsoft.com/office/drawing/2014/main" id="{FB65ABD8-6080-B245-B7CB-5CF76B33E96C}"/>
                </a:ext>
              </a:extLst>
            </p:cNvPr>
            <p:cNvSpPr/>
            <p:nvPr/>
          </p:nvSpPr>
          <p:spPr>
            <a:xfrm>
              <a:off x="920948" y="943678"/>
              <a:ext cx="714645" cy="174555"/>
            </a:xfrm>
            <a:prstGeom prst="rect">
              <a:avLst/>
            </a:prstGeom>
            <a:solidFill>
              <a:srgbClr val="383E4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defTabSz="1219140"/>
              <a:endParaRPr lang="zh-CN" altLang="en-US">
                <a:solidFill>
                  <a:prstClr val="white"/>
                </a:solidFill>
              </a:endParaRPr>
            </a:p>
          </p:txBody>
        </p:sp>
        <p:sp>
          <p:nvSpPr>
            <p:cNvPr id="42" name="文本框 41">
              <a:extLst>
                <a:ext uri="{FF2B5EF4-FFF2-40B4-BE49-F238E27FC236}">
                  <a16:creationId xmlns="" xmlns:a16="http://schemas.microsoft.com/office/drawing/2014/main" id="{88957DF7-A6C0-3848-B485-D6CCBD5F92BE}"/>
                </a:ext>
              </a:extLst>
            </p:cNvPr>
            <p:cNvSpPr txBox="1"/>
            <p:nvPr/>
          </p:nvSpPr>
          <p:spPr>
            <a:xfrm>
              <a:off x="884604" y="875209"/>
              <a:ext cx="787333" cy="236026"/>
            </a:xfrm>
            <a:custGeom>
              <a:rect l="l" t="t" r="r" b="b"/>
              <a:pathLst>
                <a:path w="583768" h="216027">
                  <a:moveTo>
                    <a:pt x="96012" y="106756"/>
                  </a:moveTo>
                  <a:lnTo>
                    <a:pt x="91211" y="139217"/>
                  </a:lnTo>
                  <a:lnTo>
                    <a:pt x="107670" y="139217"/>
                  </a:lnTo>
                  <a:lnTo>
                    <a:pt x="112014" y="106756"/>
                  </a:lnTo>
                  <a:close/>
                  <a:moveTo>
                    <a:pt x="53264" y="106756"/>
                  </a:moveTo>
                  <a:lnTo>
                    <a:pt x="48692" y="139217"/>
                  </a:lnTo>
                  <a:lnTo>
                    <a:pt x="64922" y="139217"/>
                  </a:lnTo>
                  <a:lnTo>
                    <a:pt x="69494" y="106756"/>
                  </a:lnTo>
                  <a:close/>
                  <a:moveTo>
                    <a:pt x="213055" y="82524"/>
                  </a:moveTo>
                  <a:lnTo>
                    <a:pt x="249174" y="82524"/>
                  </a:lnTo>
                  <a:lnTo>
                    <a:pt x="248031" y="92811"/>
                  </a:lnTo>
                  <a:lnTo>
                    <a:pt x="279121" y="92811"/>
                  </a:lnTo>
                  <a:lnTo>
                    <a:pt x="277749" y="104927"/>
                  </a:lnTo>
                  <a:cubicBezTo>
                    <a:pt x="277292" y="107670"/>
                    <a:pt x="276149" y="110033"/>
                    <a:pt x="274320" y="112014"/>
                  </a:cubicBezTo>
                  <a:cubicBezTo>
                    <a:pt x="272644" y="113995"/>
                    <a:pt x="270662" y="114986"/>
                    <a:pt x="268376" y="114986"/>
                  </a:cubicBezTo>
                  <a:lnTo>
                    <a:pt x="244831" y="114986"/>
                  </a:lnTo>
                  <a:lnTo>
                    <a:pt x="239573" y="152019"/>
                  </a:lnTo>
                  <a:lnTo>
                    <a:pt x="272948" y="152019"/>
                  </a:lnTo>
                  <a:lnTo>
                    <a:pt x="271348" y="164592"/>
                  </a:lnTo>
                  <a:cubicBezTo>
                    <a:pt x="270891" y="167640"/>
                    <a:pt x="269519" y="170307"/>
                    <a:pt x="267233" y="172593"/>
                  </a:cubicBezTo>
                  <a:cubicBezTo>
                    <a:pt x="264947" y="174574"/>
                    <a:pt x="262357" y="175565"/>
                    <a:pt x="259461" y="175565"/>
                  </a:cubicBezTo>
                  <a:lnTo>
                    <a:pt x="236372" y="175565"/>
                  </a:lnTo>
                  <a:lnTo>
                    <a:pt x="231800" y="211683"/>
                  </a:lnTo>
                  <a:cubicBezTo>
                    <a:pt x="231648" y="212903"/>
                    <a:pt x="231191" y="213893"/>
                    <a:pt x="230429" y="214655"/>
                  </a:cubicBezTo>
                  <a:cubicBezTo>
                    <a:pt x="229667" y="215417"/>
                    <a:pt x="228752" y="215798"/>
                    <a:pt x="227685" y="215798"/>
                  </a:cubicBezTo>
                  <a:lnTo>
                    <a:pt x="192481" y="215798"/>
                  </a:lnTo>
                  <a:lnTo>
                    <a:pt x="197510" y="175565"/>
                  </a:lnTo>
                  <a:lnTo>
                    <a:pt x="147218" y="175565"/>
                  </a:lnTo>
                  <a:lnTo>
                    <a:pt x="149276" y="160706"/>
                  </a:lnTo>
                  <a:cubicBezTo>
                    <a:pt x="149580" y="158420"/>
                    <a:pt x="150647" y="156438"/>
                    <a:pt x="152476" y="154762"/>
                  </a:cubicBezTo>
                  <a:cubicBezTo>
                    <a:pt x="154305" y="152933"/>
                    <a:pt x="156286" y="152019"/>
                    <a:pt x="158420" y="152019"/>
                  </a:cubicBezTo>
                  <a:lnTo>
                    <a:pt x="200711" y="152019"/>
                  </a:lnTo>
                  <a:lnTo>
                    <a:pt x="205968" y="114986"/>
                  </a:lnTo>
                  <a:lnTo>
                    <a:pt x="190881" y="114986"/>
                  </a:lnTo>
                  <a:lnTo>
                    <a:pt x="190424" y="115671"/>
                  </a:lnTo>
                  <a:cubicBezTo>
                    <a:pt x="189052" y="120091"/>
                    <a:pt x="186690" y="123520"/>
                    <a:pt x="183337" y="125958"/>
                  </a:cubicBezTo>
                  <a:cubicBezTo>
                    <a:pt x="179375" y="128702"/>
                    <a:pt x="175184" y="130073"/>
                    <a:pt x="170764" y="130073"/>
                  </a:cubicBezTo>
                  <a:lnTo>
                    <a:pt x="151790" y="130073"/>
                  </a:lnTo>
                  <a:lnTo>
                    <a:pt x="164592" y="87325"/>
                  </a:lnTo>
                  <a:cubicBezTo>
                    <a:pt x="164897" y="86563"/>
                    <a:pt x="165354" y="85953"/>
                    <a:pt x="165963" y="85496"/>
                  </a:cubicBezTo>
                  <a:cubicBezTo>
                    <a:pt x="166573" y="85039"/>
                    <a:pt x="167259" y="84810"/>
                    <a:pt x="168021" y="84810"/>
                  </a:cubicBezTo>
                  <a:lnTo>
                    <a:pt x="199339" y="84810"/>
                  </a:lnTo>
                  <a:lnTo>
                    <a:pt x="196596" y="92811"/>
                  </a:lnTo>
                  <a:lnTo>
                    <a:pt x="208483" y="92811"/>
                  </a:lnTo>
                  <a:lnTo>
                    <a:pt x="209169" y="85496"/>
                  </a:lnTo>
                  <a:cubicBezTo>
                    <a:pt x="209169" y="84887"/>
                    <a:pt x="209283" y="84468"/>
                    <a:pt x="209512" y="84239"/>
                  </a:cubicBezTo>
                  <a:cubicBezTo>
                    <a:pt x="209740" y="84010"/>
                    <a:pt x="210083" y="83744"/>
                    <a:pt x="210540" y="83439"/>
                  </a:cubicBezTo>
                  <a:cubicBezTo>
                    <a:pt x="211302" y="82829"/>
                    <a:pt x="212141" y="82524"/>
                    <a:pt x="213055" y="82524"/>
                  </a:cubicBezTo>
                  <a:close/>
                  <a:moveTo>
                    <a:pt x="102641" y="59207"/>
                  </a:moveTo>
                  <a:lnTo>
                    <a:pt x="98298" y="88239"/>
                  </a:lnTo>
                  <a:lnTo>
                    <a:pt x="114757" y="88239"/>
                  </a:lnTo>
                  <a:lnTo>
                    <a:pt x="118643" y="59207"/>
                  </a:lnTo>
                  <a:close/>
                  <a:moveTo>
                    <a:pt x="400431" y="48692"/>
                  </a:moveTo>
                  <a:lnTo>
                    <a:pt x="419862" y="48692"/>
                  </a:lnTo>
                  <a:cubicBezTo>
                    <a:pt x="421538" y="48692"/>
                    <a:pt x="422872" y="49301"/>
                    <a:pt x="423862" y="50520"/>
                  </a:cubicBezTo>
                  <a:cubicBezTo>
                    <a:pt x="424853" y="51740"/>
                    <a:pt x="425272" y="53187"/>
                    <a:pt x="425120" y="54864"/>
                  </a:cubicBezTo>
                  <a:lnTo>
                    <a:pt x="406832" y="216027"/>
                  </a:lnTo>
                  <a:cubicBezTo>
                    <a:pt x="400126" y="216027"/>
                    <a:pt x="394564" y="213398"/>
                    <a:pt x="390144" y="208140"/>
                  </a:cubicBezTo>
                  <a:cubicBezTo>
                    <a:pt x="385724" y="202882"/>
                    <a:pt x="383819" y="196596"/>
                    <a:pt x="384429" y="189281"/>
                  </a:cubicBezTo>
                  <a:close/>
                  <a:moveTo>
                    <a:pt x="328879" y="48692"/>
                  </a:moveTo>
                  <a:lnTo>
                    <a:pt x="347624" y="48692"/>
                  </a:lnTo>
                  <a:lnTo>
                    <a:pt x="324764" y="197967"/>
                  </a:lnTo>
                  <a:cubicBezTo>
                    <a:pt x="323850" y="203301"/>
                    <a:pt x="321488" y="207645"/>
                    <a:pt x="317678" y="210998"/>
                  </a:cubicBezTo>
                  <a:cubicBezTo>
                    <a:pt x="313868" y="214350"/>
                    <a:pt x="309524" y="216027"/>
                    <a:pt x="304648" y="216027"/>
                  </a:cubicBezTo>
                  <a:lnTo>
                    <a:pt x="296418" y="216027"/>
                  </a:lnTo>
                  <a:lnTo>
                    <a:pt x="321107" y="55778"/>
                  </a:lnTo>
                  <a:cubicBezTo>
                    <a:pt x="321564" y="53645"/>
                    <a:pt x="322516" y="51930"/>
                    <a:pt x="323964" y="50635"/>
                  </a:cubicBezTo>
                  <a:cubicBezTo>
                    <a:pt x="325412" y="49339"/>
                    <a:pt x="327050" y="48692"/>
                    <a:pt x="328879" y="48692"/>
                  </a:cubicBezTo>
                  <a:close/>
                  <a:moveTo>
                    <a:pt x="499643" y="5943"/>
                  </a:moveTo>
                  <a:lnTo>
                    <a:pt x="583768" y="5943"/>
                  </a:lnTo>
                  <a:cubicBezTo>
                    <a:pt x="583006" y="10820"/>
                    <a:pt x="580911" y="14821"/>
                    <a:pt x="577482" y="17945"/>
                  </a:cubicBezTo>
                  <a:cubicBezTo>
                    <a:pt x="574053" y="21069"/>
                    <a:pt x="570052" y="22631"/>
                    <a:pt x="565480" y="22631"/>
                  </a:cubicBezTo>
                  <a:lnTo>
                    <a:pt x="497586" y="22631"/>
                  </a:lnTo>
                  <a:close/>
                  <a:moveTo>
                    <a:pt x="457581" y="5943"/>
                  </a:moveTo>
                  <a:lnTo>
                    <a:pt x="492785" y="5943"/>
                  </a:lnTo>
                  <a:lnTo>
                    <a:pt x="486156" y="56235"/>
                  </a:lnTo>
                  <a:lnTo>
                    <a:pt x="577139" y="56235"/>
                  </a:lnTo>
                  <a:lnTo>
                    <a:pt x="574624" y="74752"/>
                  </a:lnTo>
                  <a:lnTo>
                    <a:pt x="560680" y="74752"/>
                  </a:lnTo>
                  <a:lnTo>
                    <a:pt x="541934" y="216027"/>
                  </a:lnTo>
                  <a:lnTo>
                    <a:pt x="498272" y="216027"/>
                  </a:lnTo>
                  <a:lnTo>
                    <a:pt x="516788" y="74752"/>
                  </a:lnTo>
                  <a:lnTo>
                    <a:pt x="483641" y="74752"/>
                  </a:lnTo>
                  <a:lnTo>
                    <a:pt x="468325" y="191338"/>
                  </a:lnTo>
                  <a:cubicBezTo>
                    <a:pt x="467411" y="198196"/>
                    <a:pt x="464439" y="204063"/>
                    <a:pt x="459410" y="208940"/>
                  </a:cubicBezTo>
                  <a:cubicBezTo>
                    <a:pt x="454533" y="213665"/>
                    <a:pt x="448742" y="216027"/>
                    <a:pt x="442036" y="216027"/>
                  </a:cubicBezTo>
                  <a:lnTo>
                    <a:pt x="421234" y="216027"/>
                  </a:lnTo>
                  <a:lnTo>
                    <a:pt x="447751" y="15087"/>
                  </a:lnTo>
                  <a:cubicBezTo>
                    <a:pt x="448208" y="12344"/>
                    <a:pt x="449351" y="10134"/>
                    <a:pt x="451180" y="8458"/>
                  </a:cubicBezTo>
                  <a:cubicBezTo>
                    <a:pt x="453009" y="6782"/>
                    <a:pt x="455143" y="5943"/>
                    <a:pt x="457581" y="5943"/>
                  </a:cubicBezTo>
                  <a:close/>
                  <a:moveTo>
                    <a:pt x="173050" y="2514"/>
                  </a:moveTo>
                  <a:lnTo>
                    <a:pt x="284378" y="2514"/>
                  </a:lnTo>
                  <a:cubicBezTo>
                    <a:pt x="286055" y="2514"/>
                    <a:pt x="287426" y="2972"/>
                    <a:pt x="288493" y="3886"/>
                  </a:cubicBezTo>
                  <a:cubicBezTo>
                    <a:pt x="289560" y="5105"/>
                    <a:pt x="289941" y="6553"/>
                    <a:pt x="289636" y="8229"/>
                  </a:cubicBezTo>
                  <a:lnTo>
                    <a:pt x="284150" y="49835"/>
                  </a:lnTo>
                  <a:cubicBezTo>
                    <a:pt x="283083" y="56997"/>
                    <a:pt x="280340" y="62789"/>
                    <a:pt x="275920" y="67208"/>
                  </a:cubicBezTo>
                  <a:cubicBezTo>
                    <a:pt x="271501" y="71933"/>
                    <a:pt x="264719" y="74295"/>
                    <a:pt x="255575" y="74295"/>
                  </a:cubicBezTo>
                  <a:lnTo>
                    <a:pt x="222656" y="74295"/>
                  </a:lnTo>
                  <a:lnTo>
                    <a:pt x="224485" y="61265"/>
                  </a:lnTo>
                  <a:cubicBezTo>
                    <a:pt x="224637" y="59741"/>
                    <a:pt x="225323" y="58369"/>
                    <a:pt x="226542" y="57150"/>
                  </a:cubicBezTo>
                  <a:cubicBezTo>
                    <a:pt x="227762" y="56235"/>
                    <a:pt x="229133" y="55778"/>
                    <a:pt x="230657" y="55778"/>
                  </a:cubicBezTo>
                  <a:lnTo>
                    <a:pt x="238658" y="55778"/>
                  </a:lnTo>
                  <a:cubicBezTo>
                    <a:pt x="242316" y="55778"/>
                    <a:pt x="244450" y="54026"/>
                    <a:pt x="245059" y="50520"/>
                  </a:cubicBezTo>
                  <a:lnTo>
                    <a:pt x="249174" y="19888"/>
                  </a:lnTo>
                  <a:lnTo>
                    <a:pt x="220599" y="19888"/>
                  </a:lnTo>
                  <a:lnTo>
                    <a:pt x="212141" y="49377"/>
                  </a:lnTo>
                  <a:cubicBezTo>
                    <a:pt x="209397" y="57455"/>
                    <a:pt x="204749" y="63627"/>
                    <a:pt x="198196" y="67894"/>
                  </a:cubicBezTo>
                  <a:cubicBezTo>
                    <a:pt x="191643" y="72161"/>
                    <a:pt x="184785" y="74295"/>
                    <a:pt x="177622" y="74295"/>
                  </a:cubicBezTo>
                  <a:lnTo>
                    <a:pt x="162534" y="74295"/>
                  </a:lnTo>
                  <a:lnTo>
                    <a:pt x="181051" y="19888"/>
                  </a:lnTo>
                  <a:lnTo>
                    <a:pt x="166192" y="19888"/>
                  </a:lnTo>
                  <a:lnTo>
                    <a:pt x="168021" y="6401"/>
                  </a:lnTo>
                  <a:cubicBezTo>
                    <a:pt x="168173" y="5181"/>
                    <a:pt x="168707" y="4191"/>
                    <a:pt x="169621" y="3429"/>
                  </a:cubicBezTo>
                  <a:cubicBezTo>
                    <a:pt x="170688" y="2819"/>
                    <a:pt x="171831" y="2514"/>
                    <a:pt x="173050" y="2514"/>
                  </a:cubicBezTo>
                  <a:close/>
                  <a:moveTo>
                    <a:pt x="365455" y="228"/>
                  </a:moveTo>
                  <a:lnTo>
                    <a:pt x="400660" y="228"/>
                  </a:lnTo>
                  <a:lnTo>
                    <a:pt x="398374" y="18974"/>
                  </a:lnTo>
                  <a:lnTo>
                    <a:pt x="433349" y="18974"/>
                  </a:lnTo>
                  <a:lnTo>
                    <a:pt x="431749" y="30404"/>
                  </a:lnTo>
                  <a:cubicBezTo>
                    <a:pt x="431444" y="32537"/>
                    <a:pt x="430568" y="34252"/>
                    <a:pt x="429120" y="35547"/>
                  </a:cubicBezTo>
                  <a:cubicBezTo>
                    <a:pt x="427672" y="36843"/>
                    <a:pt x="426034" y="37490"/>
                    <a:pt x="424205" y="37490"/>
                  </a:cubicBezTo>
                  <a:lnTo>
                    <a:pt x="395859" y="37490"/>
                  </a:lnTo>
                  <a:lnTo>
                    <a:pt x="373456" y="206654"/>
                  </a:lnTo>
                  <a:cubicBezTo>
                    <a:pt x="372999" y="209397"/>
                    <a:pt x="371818" y="211645"/>
                    <a:pt x="369913" y="213398"/>
                  </a:cubicBezTo>
                  <a:cubicBezTo>
                    <a:pt x="368008" y="215151"/>
                    <a:pt x="365760" y="216027"/>
                    <a:pt x="363169" y="216027"/>
                  </a:cubicBezTo>
                  <a:lnTo>
                    <a:pt x="330251" y="216027"/>
                  </a:lnTo>
                  <a:lnTo>
                    <a:pt x="353797" y="37490"/>
                  </a:lnTo>
                  <a:lnTo>
                    <a:pt x="320650" y="37490"/>
                  </a:lnTo>
                  <a:lnTo>
                    <a:pt x="322250" y="25374"/>
                  </a:lnTo>
                  <a:cubicBezTo>
                    <a:pt x="322555" y="23393"/>
                    <a:pt x="323355" y="21831"/>
                    <a:pt x="324650" y="20688"/>
                  </a:cubicBezTo>
                  <a:cubicBezTo>
                    <a:pt x="325945" y="19545"/>
                    <a:pt x="327431" y="18974"/>
                    <a:pt x="329108" y="18974"/>
                  </a:cubicBezTo>
                  <a:lnTo>
                    <a:pt x="356311" y="18974"/>
                  </a:lnTo>
                  <a:lnTo>
                    <a:pt x="357911" y="7315"/>
                  </a:lnTo>
                  <a:cubicBezTo>
                    <a:pt x="358216" y="5334"/>
                    <a:pt x="359092" y="3657"/>
                    <a:pt x="360540" y="2286"/>
                  </a:cubicBezTo>
                  <a:cubicBezTo>
                    <a:pt x="361988" y="914"/>
                    <a:pt x="363626" y="228"/>
                    <a:pt x="365455" y="228"/>
                  </a:cubicBezTo>
                  <a:close/>
                  <a:moveTo>
                    <a:pt x="42062" y="0"/>
                  </a:moveTo>
                  <a:lnTo>
                    <a:pt x="86639" y="0"/>
                  </a:lnTo>
                  <a:lnTo>
                    <a:pt x="83896" y="3657"/>
                  </a:lnTo>
                  <a:lnTo>
                    <a:pt x="155905" y="3657"/>
                  </a:lnTo>
                  <a:cubicBezTo>
                    <a:pt x="157429" y="3657"/>
                    <a:pt x="158572" y="4267"/>
                    <a:pt x="159334" y="5486"/>
                  </a:cubicBezTo>
                  <a:cubicBezTo>
                    <a:pt x="160096" y="6705"/>
                    <a:pt x="160172" y="8077"/>
                    <a:pt x="159563" y="9601"/>
                  </a:cubicBezTo>
                  <a:lnTo>
                    <a:pt x="145161" y="41834"/>
                  </a:lnTo>
                  <a:lnTo>
                    <a:pt x="157962" y="41834"/>
                  </a:lnTo>
                  <a:lnTo>
                    <a:pt x="135788" y="198882"/>
                  </a:lnTo>
                  <a:cubicBezTo>
                    <a:pt x="135179" y="203606"/>
                    <a:pt x="133274" y="207645"/>
                    <a:pt x="130073" y="210998"/>
                  </a:cubicBezTo>
                  <a:cubicBezTo>
                    <a:pt x="126873" y="214198"/>
                    <a:pt x="123215" y="215798"/>
                    <a:pt x="119100" y="215798"/>
                  </a:cubicBezTo>
                  <a:lnTo>
                    <a:pt x="96698" y="215798"/>
                  </a:lnTo>
                  <a:lnTo>
                    <a:pt x="104927" y="156591"/>
                  </a:lnTo>
                  <a:lnTo>
                    <a:pt x="88925" y="156591"/>
                  </a:lnTo>
                  <a:lnTo>
                    <a:pt x="80924" y="212369"/>
                  </a:lnTo>
                  <a:lnTo>
                    <a:pt x="54635" y="212369"/>
                  </a:lnTo>
                  <a:lnTo>
                    <a:pt x="62408" y="156591"/>
                  </a:lnTo>
                  <a:lnTo>
                    <a:pt x="46177" y="156591"/>
                  </a:lnTo>
                  <a:lnTo>
                    <a:pt x="40233" y="198425"/>
                  </a:lnTo>
                  <a:cubicBezTo>
                    <a:pt x="39624" y="203301"/>
                    <a:pt x="37643" y="207492"/>
                    <a:pt x="34290" y="210998"/>
                  </a:cubicBezTo>
                  <a:cubicBezTo>
                    <a:pt x="30785" y="214198"/>
                    <a:pt x="26975" y="215798"/>
                    <a:pt x="22860" y="215798"/>
                  </a:cubicBezTo>
                  <a:lnTo>
                    <a:pt x="0" y="215798"/>
                  </a:lnTo>
                  <a:lnTo>
                    <a:pt x="24689" y="41834"/>
                  </a:lnTo>
                  <a:lnTo>
                    <a:pt x="62636" y="41834"/>
                  </a:lnTo>
                  <a:lnTo>
                    <a:pt x="55778" y="88239"/>
                  </a:lnTo>
                  <a:lnTo>
                    <a:pt x="72009" y="88239"/>
                  </a:lnTo>
                  <a:lnTo>
                    <a:pt x="76124" y="59207"/>
                  </a:lnTo>
                  <a:lnTo>
                    <a:pt x="64694" y="59207"/>
                  </a:lnTo>
                  <a:lnTo>
                    <a:pt x="67437" y="41834"/>
                  </a:lnTo>
                  <a:lnTo>
                    <a:pt x="103098" y="41834"/>
                  </a:lnTo>
                  <a:lnTo>
                    <a:pt x="111785" y="21031"/>
                  </a:lnTo>
                  <a:lnTo>
                    <a:pt x="74981" y="21031"/>
                  </a:lnTo>
                  <a:cubicBezTo>
                    <a:pt x="69189" y="31089"/>
                    <a:pt x="61722" y="36119"/>
                    <a:pt x="52578" y="36119"/>
                  </a:cubicBezTo>
                  <a:lnTo>
                    <a:pt x="21031" y="36119"/>
                  </a:lnTo>
                  <a:lnTo>
                    <a:pt x="36804" y="3200"/>
                  </a:lnTo>
                  <a:cubicBezTo>
                    <a:pt x="38328" y="1067"/>
                    <a:pt x="40081" y="0"/>
                    <a:pt x="42062" y="0"/>
                  </a:cubicBezTo>
                  <a:close/>
                </a:path>
              </a:pathLst>
            </a:custGeom>
            <a:solidFill>
              <a:schemeClr val="accent5">
                <a:lumMod val="40000"/>
                <a:lumOff val="60000"/>
              </a:schemeClr>
            </a:solidFill>
            <a:ln>
              <a:noFill/>
            </a:ln>
            <a:effectLst/>
          </p:spPr>
          <p:txBody>
            <a:bodyPr rot="0" spcFirstLastPara="0" vertOverflow="overflow" horzOverflow="overflow" vert="horz" wrap="square" lIns="91440" tIns="45720" rIns="91440" bIns="45720" numCol="1" spcCol="0" rtlCol="0" fromWordArt="0" anchor="t" anchorCtr="0" forceAA="0" compatLnSpc="1">
              <a:prstTxWarp prst="textNoShape">
                <a:avLst/>
              </a:prstTxWarp>
              <a:no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endParaRPr lang="zh-CN" altLang="en-US">
                <a:solidFill>
                  <a:prstClr val="white"/>
                </a:solidFill>
                <a:latin typeface="DOUYU Font" pitchFamily="2" charset="-122"/>
                <a:ea typeface="DOUYU Font" pitchFamily="2" charset="-122"/>
              </a:endParaRPr>
            </a:p>
          </p:txBody>
        </p:sp>
      </p:grpSp>
      <p:sp>
        <p:nvSpPr>
          <p:cNvPr id="22" name="矩形 21"/>
          <p:cNvSpPr/>
          <p:nvPr/>
        </p:nvSpPr>
        <p:spPr>
          <a:xfrm>
            <a:off x="531581" y="1593591"/>
            <a:ext cx="11127251" cy="3323987"/>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zh-CN" altLang="zh-CN" sz="2800" kern="100">
                <a:latin typeface="Times New Roman" pitchFamily="18" charset="0"/>
                <a:ea typeface="楷体_GB2312" panose="02010609030101010101" pitchFamily="49" charset="-122"/>
                <a:cs typeface="Times New Roman" panose="02020603050405020304" pitchFamily="18" charset="0"/>
              </a:rPr>
              <a:t>催化剂可以改变反应速率，但不能使平衡移动，</a:t>
            </a:r>
            <a:r>
              <a:rPr lang="en-US" altLang="zh-CN" sz="2800" kern="100">
                <a:latin typeface="Times New Roman" pitchFamily="18" charset="0"/>
                <a:ea typeface="楷体_GB2312" panose="02010609030101010101" pitchFamily="49" charset="-122"/>
              </a:rPr>
              <a:t>A</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tabLst>
                <a:tab pos="2250440"/>
              </a:tabLst>
            </a:pPr>
            <a:r>
              <a:rPr lang="zh-CN" altLang="zh-CN" sz="2800" kern="100" smtClean="0">
                <a:latin typeface="Times New Roman" pitchFamily="18" charset="0"/>
                <a:ea typeface="楷体_GB2312" panose="02010609030101010101" pitchFamily="49" charset="-122"/>
                <a:cs typeface="Times New Roman" panose="02020603050405020304" pitchFamily="18" charset="0"/>
              </a:rPr>
              <a:t>升高</a:t>
            </a:r>
            <a:r>
              <a:rPr lang="zh-CN" altLang="zh-CN" sz="2800" kern="100">
                <a:latin typeface="Times New Roman" pitchFamily="18" charset="0"/>
                <a:ea typeface="楷体_GB2312" panose="02010609030101010101" pitchFamily="49" charset="-122"/>
                <a:cs typeface="Times New Roman" panose="02020603050405020304" pitchFamily="18" charset="0"/>
              </a:rPr>
              <a:t>温度可以加快反应速率，但合成氨反应是放热反应，因此升高温度不利于化学平衡向合成氨的方向移动，</a:t>
            </a:r>
            <a:r>
              <a:rPr lang="en-US" altLang="zh-CN" sz="2800" kern="100">
                <a:latin typeface="Times New Roman" pitchFamily="18" charset="0"/>
                <a:ea typeface="楷体_GB2312" panose="02010609030101010101" pitchFamily="49" charset="-122"/>
              </a:rPr>
              <a:t>B</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tabLst>
                <a:tab pos="2250440"/>
              </a:tabLst>
            </a:pPr>
            <a:r>
              <a:rPr lang="zh-CN" altLang="zh-CN" sz="2800" kern="100" smtClean="0">
                <a:latin typeface="Times New Roman" pitchFamily="18" charset="0"/>
                <a:ea typeface="楷体_GB2312" panose="02010609030101010101" pitchFamily="49" charset="-122"/>
                <a:cs typeface="Times New Roman" panose="02020603050405020304" pitchFamily="18" charset="0"/>
              </a:rPr>
              <a:t>增大</a:t>
            </a:r>
            <a:r>
              <a:rPr lang="zh-CN" altLang="zh-CN" sz="2800" kern="100">
                <a:latin typeface="Times New Roman" pitchFamily="18" charset="0"/>
                <a:ea typeface="楷体_GB2312" panose="02010609030101010101" pitchFamily="49" charset="-122"/>
                <a:cs typeface="Times New Roman" panose="02020603050405020304" pitchFamily="18" charset="0"/>
              </a:rPr>
              <a:t>压强反应速率加快，</a:t>
            </a:r>
            <a:r>
              <a:rPr lang="en-US" altLang="zh-CN" sz="2800" kern="100">
                <a:latin typeface="Times New Roman" pitchFamily="18" charset="0"/>
                <a:ea typeface="楷体_GB2312" panose="02010609030101010101" pitchFamily="49" charset="-122"/>
              </a:rPr>
              <a:t>C</a:t>
            </a:r>
            <a:r>
              <a:rPr lang="zh-CN" altLang="zh-CN" sz="2800" kern="100">
                <a:latin typeface="Times New Roman" pitchFamily="18" charset="0"/>
                <a:ea typeface="楷体_GB2312" panose="02010609030101010101" pitchFamily="49" charset="-122"/>
                <a:cs typeface="Times New Roman" panose="02020603050405020304" pitchFamily="18" charset="0"/>
              </a:rPr>
              <a:t>项正确</a:t>
            </a:r>
            <a:r>
              <a:rPr lang="zh-CN" altLang="zh-CN" sz="2800" kern="100" smtClean="0">
                <a:latin typeface="Times New Roman" pitchFamily="18" charset="0"/>
                <a:ea typeface="楷体_GB2312" panose="02010609030101010101" pitchFamily="49" charset="-122"/>
                <a:cs typeface="Times New Roman" panose="02020603050405020304" pitchFamily="18" charset="0"/>
              </a:rPr>
              <a:t>；</a:t>
            </a:r>
            <a:endParaRPr lang="en-US" altLang="zh-CN" sz="2800" kern="100" smtClean="0">
              <a:latin typeface="Times New Roman" pitchFamily="18" charset="0"/>
              <a:ea typeface="楷体_GB2312" panose="02010609030101010101" pitchFamily="49" charset="-122"/>
              <a:cs typeface="Times New Roman" panose="02020603050405020304" pitchFamily="18" charset="0"/>
            </a:endParaRPr>
          </a:p>
          <a:p>
            <a:pPr algn="just">
              <a:lnSpc>
                <a:spcPct val="150000"/>
              </a:lnSpc>
              <a:spcAft>
                <a:spcPct val="0"/>
              </a:spcAft>
              <a:tabLst>
                <a:tab pos="2250440"/>
              </a:tabLst>
            </a:pPr>
            <a:r>
              <a:rPr lang="zh-CN" altLang="zh-CN" sz="2800" kern="100" smtClean="0">
                <a:latin typeface="Times New Roman" pitchFamily="18" charset="0"/>
                <a:ea typeface="楷体_GB2312" panose="02010609030101010101" pitchFamily="49" charset="-122"/>
                <a:cs typeface="Times New Roman" panose="02020603050405020304" pitchFamily="18" charset="0"/>
              </a:rPr>
              <a:t>催化剂</a:t>
            </a:r>
            <a:r>
              <a:rPr lang="zh-CN" altLang="zh-CN" sz="2800" kern="100">
                <a:latin typeface="Times New Roman" pitchFamily="18" charset="0"/>
                <a:ea typeface="楷体_GB2312" panose="02010609030101010101" pitchFamily="49" charset="-122"/>
                <a:cs typeface="Times New Roman" panose="02020603050405020304" pitchFamily="18" charset="0"/>
              </a:rPr>
              <a:t>的活性取决于温度的高低，而非压强的大小，</a:t>
            </a:r>
            <a:r>
              <a:rPr lang="en-US" altLang="zh-CN" sz="2800" kern="100">
                <a:latin typeface="Times New Roman" pitchFamily="18" charset="0"/>
                <a:ea typeface="楷体_GB2312" panose="02010609030101010101" pitchFamily="49" charset="-122"/>
              </a:rPr>
              <a:t>D</a:t>
            </a:r>
            <a:r>
              <a:rPr lang="zh-CN" altLang="zh-CN" sz="2800" kern="100">
                <a:latin typeface="Times New Roman" pitchFamily="18" charset="0"/>
                <a:ea typeface="楷体_GB2312" panose="02010609030101010101" pitchFamily="49" charset="-122"/>
                <a:cs typeface="Times New Roman" panose="02020603050405020304" pitchFamily="18" charset="0"/>
              </a:rPr>
              <a:t>项错误。</a:t>
            </a:r>
            <a:endParaRPr lang="zh-CN" altLang="zh-CN" sz="1050" kern="100">
              <a:effectLst/>
              <a:latin typeface="宋体" pitchFamily="2" charset="-122"/>
              <a:ea typeface="宋体" pitchFamily="2" charset="-122"/>
              <a:cs typeface="Courier New" panose="02070309020205020404" pitchFamily="49" charset="0"/>
            </a:endParaRPr>
          </a:p>
        </p:txBody>
      </p:sp>
      <p:sp>
        <p:nvSpPr>
          <p:cNvPr id="30" name="Rectangle 21">
            <a:hlinkClick r:id="rId2" action="ppaction://hlinksldjump?num=31"/>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31" name="Rectangle 21">
            <a:hlinkClick r:id="rId3" action="ppaction://hlinksldjump?num=3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32" name="Rectangle 21">
            <a:hlinkClick r:id="rId4" action="ppaction://hlinksldjump?num=35"/>
          </p:cNvPr>
          <p:cNvSpPr>
            <a:spLocks noChangeArrowheads="1"/>
          </p:cNvSpPr>
          <p:nvPr/>
        </p:nvSpPr>
        <p:spPr bwMode="auto">
          <a:xfrm>
            <a:off x="2459551"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3</a:t>
            </a:r>
          </a:p>
        </p:txBody>
      </p:sp>
      <p:sp>
        <p:nvSpPr>
          <p:cNvPr id="33" name="Rectangle 21"/>
          <p:cNvSpPr>
            <a:spLocks noChangeArrowheads="1"/>
          </p:cNvSpPr>
          <p:nvPr/>
        </p:nvSpPr>
        <p:spPr bwMode="auto">
          <a:xfrm>
            <a:off x="286920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4</a:t>
            </a:r>
          </a:p>
        </p:txBody>
      </p:sp>
      <p:sp>
        <p:nvSpPr>
          <p:cNvPr id="34"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35"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36"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37"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8"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9"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40"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55"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56"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57"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spTree>
    <p:extLst>
      <p:ext uri="{BB962C8B-B14F-4D97-AF65-F5344CB8AC3E}">
        <p14:creationId xmlns:p14="http://schemas.microsoft.com/office/powerpoint/2010/main" val="3637936569"/>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afterGroup">
                            <p:stCondLst>
                              <p:cond delay="0"/>
                            </p:stCondLst>
                            <p:childTnLst>
                              <p:par>
                                <p:cTn id="5" presetID="3" presetClass="entr" presetSubtype="10" dur="500" fill="hold" nodeType="withEffect">
                                  <p:stCondLst>
                                    <p:cond delay="0"/>
                                  </p:stCondLst>
                                  <p:childTnLst>
                                    <p:set>
                                      <p:cBhvr>
                                        <p:cTn id="6" dur="1" fill="hold">
                                          <p:stCondLst>
                                            <p:cond delay="0"/>
                                          </p:stCondLst>
                                        </p:cTn>
                                        <p:tgtEl>
                                          <p:spTgt spid="22">
                                            <p:txEl>
                                              <p:pRg st="0" end="0"/>
                                            </p:txEl>
                                          </p:spTgt>
                                        </p:tgtEl>
                                        <p:attrNameLst>
                                          <p:attrName>style.visibility</p:attrName>
                                        </p:attrNameLst>
                                      </p:cBhvr>
                                      <p:to>
                                        <p:strVal val="visible"/>
                                      </p:to>
                                    </p:set>
                                    <p:animEffect transition="in" filter="blinds(horizontal)">
                                      <p:cBhvr>
                                        <p:cTn id="7" dur="500"/>
                                        <p:tgtEl>
                                          <p:spTgt spid="22">
                                            <p:txEl>
                                              <p:pRg st="0" end="0"/>
                                            </p:txEl>
                                          </p:spTgt>
                                        </p:tgtEl>
                                      </p:cBhvr>
                                    </p:animEffect>
                                  </p:childTnLst>
                                </p:cTn>
                              </p:par>
                            </p:childTnLst>
                          </p:cTn>
                        </p:par>
                      </p:childTnLst>
                    </p:cTn>
                  </p:par>
                  <p:par>
                    <p:cTn id="8" fill="hold" nodeType="clickPar">
                      <p:stCondLst>
                        <p:cond delay="indefinite"/>
                        <p:cond evt="onBegin" delay="0">
                          <p:tn val="7"/>
                        </p:cond>
                      </p:stCondLst>
                      <p:childTnLst>
                        <p:par>
                          <p:cTn id="9" fill="hold" nodeType="afterGroup">
                            <p:stCondLst>
                              <p:cond delay="0"/>
                            </p:stCondLst>
                            <p:childTnLst>
                              <p:par>
                                <p:cTn id="10" presetID="3" presetClass="entr" presetSubtype="10" dur="500" fill="hold" nodeType="clickEffect">
                                  <p:stCondLst>
                                    <p:cond delay="0"/>
                                  </p:stCondLst>
                                  <p:childTnLst>
                                    <p:set>
                                      <p:cBhvr>
                                        <p:cTn id="11" dur="1" fill="hold">
                                          <p:stCondLst>
                                            <p:cond delay="0"/>
                                          </p:stCondLst>
                                        </p:cTn>
                                        <p:tgtEl>
                                          <p:spTgt spid="22">
                                            <p:txEl>
                                              <p:pRg st="1" end="1"/>
                                            </p:txEl>
                                          </p:spTgt>
                                        </p:tgtEl>
                                        <p:attrNameLst>
                                          <p:attrName>style.visibility</p:attrName>
                                        </p:attrNameLst>
                                      </p:cBhvr>
                                      <p:to>
                                        <p:strVal val="visible"/>
                                      </p:to>
                                    </p:set>
                                    <p:animEffect transition="in" filter="blinds(horizontal)">
                                      <p:cBhvr>
                                        <p:cTn id="12" dur="500"/>
                                        <p:tgtEl>
                                          <p:spTgt spid="22">
                                            <p:txEl>
                                              <p:pRg st="1" end="1"/>
                                            </p:txEl>
                                          </p:spTgt>
                                        </p:tgtEl>
                                      </p:cBhvr>
                                    </p:animEffect>
                                  </p:childTnLst>
                                </p:cTn>
                              </p:par>
                            </p:childTnLst>
                          </p:cTn>
                        </p:par>
                      </p:childTnLst>
                    </p:cTn>
                  </p:par>
                  <p:par>
                    <p:cTn id="13" fill="hold" nodeType="clickPar">
                      <p:stCondLst>
                        <p:cond delay="indefinite"/>
                        <p:cond evt="onBegin" delay="0">
                          <p:tn val="12"/>
                        </p:cond>
                      </p:stCondLst>
                      <p:childTnLst>
                        <p:par>
                          <p:cTn id="14" fill="hold" nodeType="afterGroup">
                            <p:stCondLst>
                              <p:cond delay="0"/>
                            </p:stCondLst>
                            <p:childTnLst>
                              <p:par>
                                <p:cTn id="15" presetID="3" presetClass="entr" presetSubtype="10" dur="500" fill="hold" nodeType="clickEffect">
                                  <p:stCondLst>
                                    <p:cond delay="0"/>
                                  </p:stCondLst>
                                  <p:childTnLst>
                                    <p:set>
                                      <p:cBhvr>
                                        <p:cTn id="16" dur="1" fill="hold">
                                          <p:stCondLst>
                                            <p:cond delay="0"/>
                                          </p:stCondLst>
                                        </p:cTn>
                                        <p:tgtEl>
                                          <p:spTgt spid="22">
                                            <p:txEl>
                                              <p:pRg st="2" end="2"/>
                                            </p:txEl>
                                          </p:spTgt>
                                        </p:tgtEl>
                                        <p:attrNameLst>
                                          <p:attrName>style.visibility</p:attrName>
                                        </p:attrNameLst>
                                      </p:cBhvr>
                                      <p:to>
                                        <p:strVal val="visible"/>
                                      </p:to>
                                    </p:set>
                                    <p:animEffect transition="in" filter="blinds(horizontal)">
                                      <p:cBhvr>
                                        <p:cTn id="17" dur="500"/>
                                        <p:tgtEl>
                                          <p:spTgt spid="22">
                                            <p:txEl>
                                              <p:pRg st="2" end="2"/>
                                            </p:txEl>
                                          </p:spTgt>
                                        </p:tgtEl>
                                      </p:cBhvr>
                                    </p:animEffect>
                                  </p:childTnLst>
                                </p:cTn>
                              </p:par>
                            </p:childTnLst>
                          </p:cTn>
                        </p:par>
                      </p:childTnLst>
                    </p:cTn>
                  </p:par>
                  <p:par>
                    <p:cTn id="18" fill="hold" nodeType="clickPar">
                      <p:stCondLst>
                        <p:cond delay="indefinite"/>
                        <p:cond evt="onBegin" delay="0">
                          <p:tn val="17"/>
                        </p:cond>
                      </p:stCondLst>
                      <p:childTnLst>
                        <p:par>
                          <p:cTn id="19" fill="hold" nodeType="afterGroup">
                            <p:stCondLst>
                              <p:cond delay="0"/>
                            </p:stCondLst>
                            <p:childTnLst>
                              <p:par>
                                <p:cTn id="20" presetID="3" presetClass="entr" presetSubtype="10" dur="500" fill="hold" nodeType="clickEffect">
                                  <p:stCondLst>
                                    <p:cond delay="0"/>
                                  </p:stCondLst>
                                  <p:childTnLst>
                                    <p:set>
                                      <p:cBhvr>
                                        <p:cTn id="21" dur="1" fill="hold">
                                          <p:stCondLst>
                                            <p:cond delay="0"/>
                                          </p:stCondLst>
                                        </p:cTn>
                                        <p:tgtEl>
                                          <p:spTgt spid="22">
                                            <p:txEl>
                                              <p:pRg st="3" end="3"/>
                                            </p:txEl>
                                          </p:spTgt>
                                        </p:tgtEl>
                                        <p:attrNameLst>
                                          <p:attrName>style.visibility</p:attrName>
                                        </p:attrNameLst>
                                      </p:cBhvr>
                                      <p:to>
                                        <p:strVal val="visible"/>
                                      </p:to>
                                    </p:set>
                                    <p:animEffect transition="in" filter="blinds(horizontal)">
                                      <p:cBhvr>
                                        <p:cTn id="22" dur="500"/>
                                        <p:tgtEl>
                                          <p:spTgt spid="22">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p:cNvGrpSpPr/>
        <p:nvPr/>
      </p:nvGrpSpPr>
      <p:grpSpPr>
        <a:xfrm>
          <a:off x="0" y="0"/>
          <a:ext cx="0" cy="0"/>
        </a:xfrm>
      </p:grpSpPr>
      <p:sp>
        <p:nvSpPr>
          <p:cNvPr id="23" name="矩形 22"/>
          <p:cNvSpPr/>
          <p:nvPr/>
        </p:nvSpPr>
        <p:spPr>
          <a:xfrm>
            <a:off x="335206" y="861889"/>
            <a:ext cx="11520000" cy="5736257"/>
          </a:xfrm>
          <a:prstGeom prst="rect">
            <a:avLst/>
          </a:prstGeom>
          <a:solidFill>
            <a:schemeClr val="bg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zh-CN"/>
            </a:defPPr>
            <a:lvl1pPr marL="0" algn="l" defTabSz="1218565" rtl="0" eaLnBrk="1" latinLnBrk="0" hangingPunct="1">
              <a:defRPr sz="2400" kern="1200">
                <a:solidFill>
                  <a:srgbClr val="FFFFFF"/>
                </a:solidFill>
                <a:latin typeface="Arial"/>
                <a:ea typeface="+mn-ea"/>
                <a:cs typeface="+mn-cs"/>
              </a:defRPr>
            </a:lvl1pPr>
            <a:lvl2pPr marL="609600" algn="l" defTabSz="1218565" rtl="0" eaLnBrk="1" latinLnBrk="0" hangingPunct="1">
              <a:defRPr sz="2400" kern="1200">
                <a:solidFill>
                  <a:srgbClr val="FFFFFF"/>
                </a:solidFill>
                <a:latin typeface="Arial"/>
                <a:ea typeface="+mn-ea"/>
                <a:cs typeface="+mn-cs"/>
              </a:defRPr>
            </a:lvl2pPr>
            <a:lvl3pPr marL="1219200" algn="l" defTabSz="1218565" rtl="0" eaLnBrk="1" latinLnBrk="0" hangingPunct="1">
              <a:defRPr sz="2400" kern="1200">
                <a:solidFill>
                  <a:srgbClr val="FFFFFF"/>
                </a:solidFill>
                <a:latin typeface="Arial"/>
                <a:ea typeface="+mn-ea"/>
                <a:cs typeface="+mn-cs"/>
              </a:defRPr>
            </a:lvl3pPr>
            <a:lvl4pPr marL="1828800" algn="l" defTabSz="1218565" rtl="0" eaLnBrk="1" latinLnBrk="0" hangingPunct="1">
              <a:defRPr sz="2400" kern="1200">
                <a:solidFill>
                  <a:srgbClr val="FFFFFF"/>
                </a:solidFill>
                <a:latin typeface="Arial"/>
                <a:ea typeface="+mn-ea"/>
                <a:cs typeface="+mn-cs"/>
              </a:defRPr>
            </a:lvl4pPr>
            <a:lvl5pPr marL="2438400" algn="l" defTabSz="1218565" rtl="0" eaLnBrk="1" latinLnBrk="0" hangingPunct="1">
              <a:defRPr sz="2400" kern="1200">
                <a:solidFill>
                  <a:srgbClr val="FFFFFF"/>
                </a:solidFill>
                <a:latin typeface="Arial"/>
                <a:ea typeface="+mn-ea"/>
                <a:cs typeface="+mn-cs"/>
              </a:defRPr>
            </a:lvl5pPr>
            <a:lvl6pPr marL="3048000" algn="l" defTabSz="1218565" rtl="0" eaLnBrk="1" latinLnBrk="0" hangingPunct="1">
              <a:defRPr sz="2400" kern="1200">
                <a:solidFill>
                  <a:srgbClr val="FFFFFF"/>
                </a:solidFill>
                <a:latin typeface="Arial"/>
                <a:ea typeface="+mn-ea"/>
                <a:cs typeface="+mn-cs"/>
              </a:defRPr>
            </a:lvl6pPr>
            <a:lvl7pPr marL="3657600" algn="l" defTabSz="1218565" rtl="0" eaLnBrk="1" latinLnBrk="0" hangingPunct="1">
              <a:defRPr sz="2400" kern="1200">
                <a:solidFill>
                  <a:srgbClr val="FFFFFF"/>
                </a:solidFill>
                <a:latin typeface="Arial"/>
                <a:ea typeface="+mn-ea"/>
                <a:cs typeface="+mn-cs"/>
              </a:defRPr>
            </a:lvl7pPr>
            <a:lvl8pPr marL="4267200" algn="l" defTabSz="1218565" rtl="0" eaLnBrk="1" latinLnBrk="0" hangingPunct="1">
              <a:defRPr sz="2400" kern="1200">
                <a:solidFill>
                  <a:srgbClr val="FFFFFF"/>
                </a:solidFill>
                <a:latin typeface="Arial"/>
                <a:ea typeface="+mn-ea"/>
                <a:cs typeface="+mn-cs"/>
              </a:defRPr>
            </a:lvl8pPr>
            <a:lvl9pPr marL="4876800" algn="l" defTabSz="1218565" rtl="0" eaLnBrk="1" latinLnBrk="0" hangingPunct="1">
              <a:defRPr sz="2400" kern="1200">
                <a:solidFill>
                  <a:srgbClr val="FFFFFF"/>
                </a:solidFill>
                <a:latin typeface="Arial"/>
                <a:ea typeface="+mn-ea"/>
                <a:cs typeface="+mn-cs"/>
              </a:defRPr>
            </a:lvl9pPr>
          </a:lstStyle>
          <a:p>
            <a:pPr algn="ctr"/>
            <a:endParaRPr lang="zh-CN" altLang="en-US">
              <a:solidFill>
                <a:prstClr val="white"/>
              </a:solidFill>
            </a:endParaRPr>
          </a:p>
        </p:txBody>
      </p:sp>
      <p:sp>
        <p:nvSpPr>
          <p:cNvPr id="20" name="Rectangle 21">
            <a:hlinkClick r:id="rId2" action="ppaction://hlinksldjump?num=31"/>
          </p:cNvPr>
          <p:cNvSpPr>
            <a:spLocks noChangeArrowheads="1"/>
          </p:cNvSpPr>
          <p:nvPr/>
        </p:nvSpPr>
        <p:spPr bwMode="auto">
          <a:xfrm>
            <a:off x="164023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a:t>
            </a:r>
          </a:p>
        </p:txBody>
      </p:sp>
      <p:sp>
        <p:nvSpPr>
          <p:cNvPr id="22" name="Rectangle 21">
            <a:hlinkClick r:id="rId3" action="ppaction://hlinksldjump?num=33"/>
          </p:cNvPr>
          <p:cNvSpPr>
            <a:spLocks noChangeArrowheads="1"/>
          </p:cNvSpPr>
          <p:nvPr/>
        </p:nvSpPr>
        <p:spPr bwMode="auto">
          <a:xfrm>
            <a:off x="204989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2</a:t>
            </a:r>
          </a:p>
        </p:txBody>
      </p:sp>
      <p:sp>
        <p:nvSpPr>
          <p:cNvPr id="24" name="Rectangle 21">
            <a:hlinkClick r:id="rId4" action="ppaction://hlinksldjump?num=35"/>
          </p:cNvPr>
          <p:cNvSpPr>
            <a:spLocks noChangeArrowheads="1"/>
          </p:cNvSpPr>
          <p:nvPr/>
        </p:nvSpPr>
        <p:spPr bwMode="auto">
          <a:xfrm>
            <a:off x="245955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smtClean="0">
                <a:solidFill>
                  <a:schemeClr val="tx1">
                    <a:lumMod val="50000"/>
                    <a:lumOff val="50000"/>
                  </a:schemeClr>
                </a:solidFill>
                <a:latin typeface="Arial" pitchFamily="34" charset="0"/>
                <a:ea typeface="楷体" pitchFamily="49" charset="-122"/>
                <a:cs typeface="Arial" pitchFamily="34" charset="0"/>
              </a:rPr>
              <a:t>3</a:t>
            </a:r>
            <a:endParaRPr lang="en-US" altLang="zh-CN" sz="1400">
              <a:solidFill>
                <a:schemeClr val="tx1">
                  <a:lumMod val="50000"/>
                  <a:lumOff val="50000"/>
                </a:schemeClr>
              </a:solidFill>
              <a:latin typeface="Arial" pitchFamily="34" charset="0"/>
              <a:ea typeface="楷体" pitchFamily="49" charset="-122"/>
              <a:cs typeface="Arial" pitchFamily="34" charset="0"/>
            </a:endParaRPr>
          </a:p>
        </p:txBody>
      </p:sp>
      <p:sp>
        <p:nvSpPr>
          <p:cNvPr id="25" name="Rectangle 21">
            <a:hlinkClick r:id="rId5" action="ppaction://hlinksldjump?num=37"/>
          </p:cNvPr>
          <p:cNvSpPr>
            <a:spLocks noChangeArrowheads="1"/>
          </p:cNvSpPr>
          <p:nvPr/>
        </p:nvSpPr>
        <p:spPr bwMode="auto">
          <a:xfrm>
            <a:off x="2869209" y="278414"/>
            <a:ext cx="288000" cy="288000"/>
          </a:xfrm>
          <a:prstGeom prst="roundRect">
            <a:avLst/>
          </a:prstGeom>
          <a:solidFill>
            <a:srgbClr val="00B0F0"/>
          </a:solidFill>
          <a:ln w="9525">
            <a:noFill/>
            <a:miter lim="800000"/>
          </a:ln>
          <a:effectLs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bg1"/>
                </a:solidFill>
                <a:latin typeface="Arial" pitchFamily="34" charset="0"/>
                <a:ea typeface="楷体" pitchFamily="49" charset="-122"/>
                <a:cs typeface="Arial" pitchFamily="34" charset="0"/>
              </a:rPr>
              <a:t>4</a:t>
            </a:r>
          </a:p>
        </p:txBody>
      </p:sp>
      <p:sp>
        <p:nvSpPr>
          <p:cNvPr id="26" name="Rectangle 21"/>
          <p:cNvSpPr>
            <a:spLocks noChangeArrowheads="1"/>
          </p:cNvSpPr>
          <p:nvPr/>
        </p:nvSpPr>
        <p:spPr bwMode="auto">
          <a:xfrm>
            <a:off x="327886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5</a:t>
            </a:r>
          </a:p>
        </p:txBody>
      </p:sp>
      <p:sp>
        <p:nvSpPr>
          <p:cNvPr id="27" name="Rectangle 21"/>
          <p:cNvSpPr>
            <a:spLocks noChangeArrowheads="1"/>
          </p:cNvSpPr>
          <p:nvPr/>
        </p:nvSpPr>
        <p:spPr bwMode="auto">
          <a:xfrm>
            <a:off x="368852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6</a:t>
            </a:r>
          </a:p>
        </p:txBody>
      </p:sp>
      <p:sp>
        <p:nvSpPr>
          <p:cNvPr id="28" name="Rectangle 21"/>
          <p:cNvSpPr>
            <a:spLocks noChangeArrowheads="1"/>
          </p:cNvSpPr>
          <p:nvPr/>
        </p:nvSpPr>
        <p:spPr bwMode="auto">
          <a:xfrm>
            <a:off x="409818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7</a:t>
            </a:r>
          </a:p>
        </p:txBody>
      </p:sp>
      <p:sp>
        <p:nvSpPr>
          <p:cNvPr id="29" name="Rectangle 21"/>
          <p:cNvSpPr>
            <a:spLocks noChangeArrowheads="1"/>
          </p:cNvSpPr>
          <p:nvPr/>
        </p:nvSpPr>
        <p:spPr bwMode="auto">
          <a:xfrm>
            <a:off x="450784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8</a:t>
            </a:r>
          </a:p>
        </p:txBody>
      </p:sp>
      <p:sp>
        <p:nvSpPr>
          <p:cNvPr id="30" name="Rectangle 21"/>
          <p:cNvSpPr>
            <a:spLocks noChangeArrowheads="1"/>
          </p:cNvSpPr>
          <p:nvPr/>
        </p:nvSpPr>
        <p:spPr bwMode="auto">
          <a:xfrm>
            <a:off x="491749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9</a:t>
            </a:r>
          </a:p>
        </p:txBody>
      </p:sp>
      <p:sp>
        <p:nvSpPr>
          <p:cNvPr id="31" name="Rectangle 21"/>
          <p:cNvSpPr>
            <a:spLocks noChangeArrowheads="1"/>
          </p:cNvSpPr>
          <p:nvPr/>
        </p:nvSpPr>
        <p:spPr bwMode="auto">
          <a:xfrm>
            <a:off x="5327157"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10</a:t>
            </a:r>
          </a:p>
        </p:txBody>
      </p:sp>
      <p:sp>
        <p:nvSpPr>
          <p:cNvPr id="32" name="Rectangle 21"/>
          <p:cNvSpPr>
            <a:spLocks noChangeArrowheads="1"/>
          </p:cNvSpPr>
          <p:nvPr/>
        </p:nvSpPr>
        <p:spPr bwMode="auto">
          <a:xfrm>
            <a:off x="5736815"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11</a:t>
            </a:r>
          </a:p>
        </p:txBody>
      </p:sp>
      <p:sp>
        <p:nvSpPr>
          <p:cNvPr id="33" name="Rectangle 21"/>
          <p:cNvSpPr>
            <a:spLocks noChangeArrowheads="1"/>
          </p:cNvSpPr>
          <p:nvPr/>
        </p:nvSpPr>
        <p:spPr bwMode="auto">
          <a:xfrm>
            <a:off x="6146473"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12</a:t>
            </a:r>
          </a:p>
        </p:txBody>
      </p:sp>
      <p:sp>
        <p:nvSpPr>
          <p:cNvPr id="34" name="Rectangle 21"/>
          <p:cNvSpPr>
            <a:spLocks noChangeArrowheads="1"/>
          </p:cNvSpPr>
          <p:nvPr/>
        </p:nvSpPr>
        <p:spPr bwMode="auto">
          <a:xfrm>
            <a:off x="6556131"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13</a:t>
            </a:r>
          </a:p>
        </p:txBody>
      </p:sp>
      <p:sp>
        <p:nvSpPr>
          <p:cNvPr id="35" name="Rectangle 21"/>
          <p:cNvSpPr>
            <a:spLocks noChangeArrowheads="1"/>
          </p:cNvSpPr>
          <p:nvPr/>
        </p:nvSpPr>
        <p:spPr bwMode="auto">
          <a:xfrm>
            <a:off x="6965789" y="278414"/>
            <a:ext cx="288000" cy="288000"/>
          </a:xfrm>
          <a:prstGeom prst="roundRect">
            <a:avLst/>
          </a:prstGeom>
          <a:noFill/>
          <a:ln w="9525">
            <a:solidFill>
              <a:schemeClr val="tx1">
                <a:lumMod val="50000"/>
                <a:lumOff val="50000"/>
              </a:schemeClr>
            </a:solidFill>
            <a:miter lim="800000"/>
          </a:ln>
          <a:effectLst/>
          <a:extLst>
            <a:ext uri="{909E8E84-426E-40DD-AFC4-6F175D3DCCD1}">
              <a14:hiddenFill xmlns:a14="http://schemas.microsoft.com/office/drawing/2010/main">
                <a:solidFill>
                  <a:schemeClr val="bg1"/>
                </a:solidFill>
              </a14:hiddenFill>
            </a:ext>
            <a:ext uri="{AF507438-7753-43E0-B8FC-AC1667EBCBE1}">
              <a14:hiddenEffects xmlns:a14="http://schemas.microsoft.com/office/drawing/2010/main">
                <a:effectLst>
                  <a:outerShdw dist="35921" dir="2700000" algn="ctr" rotWithShape="0">
                    <a:schemeClr val="bg2"/>
                  </a:outerShdw>
                </a:effectLst>
              </a14:hiddenEffects>
            </a:ext>
          </a:extLst>
        </p:spPr>
        <p:txBody>
          <a:bodyPr wrap="none" lIns="102364" tIns="51181" rIns="102364" bIns="51181" anchor="ct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ctr" defTabSz="768046" fontAlgn="base">
              <a:spcBef>
                <a:spcPct val="0"/>
              </a:spcBef>
              <a:spcAft>
                <a:spcPct val="0"/>
              </a:spcAft>
            </a:pPr>
            <a:r>
              <a:rPr lang="en-US" altLang="zh-CN" sz="1400">
                <a:solidFill>
                  <a:schemeClr val="tx1">
                    <a:lumMod val="50000"/>
                    <a:lumOff val="50000"/>
                  </a:schemeClr>
                </a:solidFill>
                <a:latin typeface="Arial" pitchFamily="34" charset="0"/>
                <a:ea typeface="楷体" pitchFamily="49" charset="-122"/>
                <a:cs typeface="Arial" pitchFamily="34" charset="0"/>
              </a:rPr>
              <a:t>14</a:t>
            </a:r>
          </a:p>
        </p:txBody>
      </p:sp>
      <p:grpSp>
        <p:nvGrpSpPr>
          <p:cNvPr id="4" name="组合 3"/>
          <p:cNvGrpSpPr/>
          <p:nvPr/>
        </p:nvGrpSpPr>
        <p:grpSpPr>
          <a:xfrm>
            <a:off x="445701" y="895797"/>
            <a:ext cx="11299010" cy="1892826"/>
            <a:chOff x="445701" y="991140"/>
            <a:chExt cx="11299010" cy="1892826"/>
          </a:xfrm>
        </p:grpSpPr>
        <p:sp>
          <p:nvSpPr>
            <p:cNvPr id="7" name="矩形 6"/>
            <p:cNvSpPr/>
            <p:nvPr/>
          </p:nvSpPr>
          <p:spPr>
            <a:xfrm>
              <a:off x="445701" y="991140"/>
              <a:ext cx="11299010" cy="1892826"/>
            </a:xfrm>
            <a:prstGeom prst="rect">
              <a:avLst/>
            </a:prstGeom>
          </p:spPr>
          <p:txBody>
            <a:bodyPr wrap="square">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pPr algn="just">
                <a:lnSpc>
                  <a:spcPct val="150000"/>
                </a:lnSpc>
                <a:spcAft>
                  <a:spcPct val="0"/>
                </a:spcAft>
                <a:tabLst>
                  <a:tab pos="2250440"/>
                </a:tabLst>
              </a:pPr>
              <a:r>
                <a:rPr lang="zh-CN" altLang="zh-CN" sz="2600" b="1" kern="100">
                  <a:latin typeface="Times New Roman" pitchFamily="18" charset="0"/>
                  <a:ea typeface="方正中等线简体" panose="03000509000000000000" pitchFamily="65" charset="-122"/>
                  <a:cs typeface="Times New Roman" panose="02020603050405020304" pitchFamily="18" charset="0"/>
                </a:rPr>
                <a:t>题组二　以合成氨为背景的综合题</a:t>
              </a:r>
              <a:endParaRPr lang="zh-CN" altLang="zh-CN" sz="2600" kern="100">
                <a:latin typeface="宋体" pitchFamily="2" charset="-122"/>
                <a:ea typeface="宋体" pitchFamily="2" charset="-122"/>
                <a:cs typeface="Courier New" panose="02070309020205020404" pitchFamily="49" charset="0"/>
              </a:endParaRPr>
            </a:p>
            <a:p>
              <a:pPr>
                <a:lnSpc>
                  <a:spcPct val="150000"/>
                </a:lnSpc>
              </a:pPr>
              <a:r>
                <a:rPr lang="en-US" altLang="zh-CN" sz="2600" kern="100">
                  <a:latin typeface="Times New Roman" pitchFamily="18" charset="0"/>
                  <a:ea typeface="方正中等线简体" panose="03000509000000000000" pitchFamily="65" charset="-122"/>
                </a:rPr>
                <a:t>4.</a:t>
              </a:r>
              <a:r>
                <a:rPr lang="zh-CN" altLang="zh-CN" sz="2600" kern="100">
                  <a:latin typeface="Times New Roman" pitchFamily="18" charset="0"/>
                  <a:ea typeface="方正中等线简体" panose="03000509000000000000" pitchFamily="65" charset="-122"/>
                  <a:cs typeface="Times New Roman" panose="02020603050405020304" pitchFamily="18" charset="0"/>
                </a:rPr>
                <a:t>对于合成氨反应</a:t>
              </a:r>
              <a:r>
                <a:rPr lang="en-US" altLang="zh-CN" sz="2600" kern="100">
                  <a:latin typeface="Times New Roman" pitchFamily="18" charset="0"/>
                  <a:ea typeface="方正中等线简体" panose="03000509000000000000" pitchFamily="65" charset="-122"/>
                </a:rPr>
                <a:t>N</a:t>
              </a:r>
              <a:r>
                <a:rPr lang="en-US" altLang="zh-CN" sz="2600" kern="100" baseline="-25000">
                  <a:latin typeface="Times New Roman" pitchFamily="18" charset="0"/>
                  <a:ea typeface="方正中等线简体" panose="03000509000000000000" pitchFamily="65" charset="-122"/>
                </a:rPr>
                <a:t>2</a:t>
              </a:r>
              <a:r>
                <a:rPr lang="en-US" altLang="zh-CN" sz="2600" kern="100">
                  <a:latin typeface="Times New Roman" pitchFamily="18" charset="0"/>
                  <a:ea typeface="方正中等线简体" panose="03000509000000000000" pitchFamily="65" charset="-122"/>
                </a:rPr>
                <a:t>(g)</a:t>
              </a:r>
              <a:r>
                <a:rPr lang="zh-CN" altLang="zh-CN" sz="2600" kern="100">
                  <a:latin typeface="Times New Roman" pitchFamily="18" charset="0"/>
                  <a:ea typeface="方正中等线简体" panose="03000509000000000000" pitchFamily="65" charset="-122"/>
                  <a:cs typeface="Times New Roman" panose="02020603050405020304" pitchFamily="18" charset="0"/>
                </a:rPr>
                <a:t>＋</a:t>
              </a:r>
              <a:r>
                <a:rPr lang="en-US" altLang="zh-CN" sz="2600" kern="100">
                  <a:latin typeface="Times New Roman" pitchFamily="18" charset="0"/>
                  <a:ea typeface="方正中等线简体" panose="03000509000000000000" pitchFamily="65" charset="-122"/>
                </a:rPr>
                <a:t>3H</a:t>
              </a:r>
              <a:r>
                <a:rPr lang="en-US" altLang="zh-CN" sz="2600" kern="100" baseline="-25000">
                  <a:latin typeface="Times New Roman" pitchFamily="18" charset="0"/>
                  <a:ea typeface="方正中等线简体" panose="03000509000000000000" pitchFamily="65" charset="-122"/>
                </a:rPr>
                <a:t>2</a:t>
              </a:r>
              <a:r>
                <a:rPr lang="en-US" altLang="zh-CN" sz="2600" kern="100">
                  <a:latin typeface="Times New Roman" pitchFamily="18" charset="0"/>
                  <a:ea typeface="方正中等线简体" panose="03000509000000000000" pitchFamily="65" charset="-122"/>
                </a:rPr>
                <a:t>(g</a:t>
              </a:r>
              <a:r>
                <a:rPr lang="en-US" altLang="zh-CN" sz="2600" kern="100" smtClean="0">
                  <a:latin typeface="Times New Roman" pitchFamily="18" charset="0"/>
                  <a:ea typeface="方正中等线简体" panose="03000509000000000000" pitchFamily="65" charset="-122"/>
                </a:rPr>
                <a:t>) </a:t>
              </a:r>
              <a:r>
                <a:rPr lang="zh-CN" altLang="en-US" sz="2600" kern="100" smtClean="0">
                  <a:latin typeface="Times New Roman" pitchFamily="18" charset="0"/>
                  <a:ea typeface="方正中等线简体" panose="03000509000000000000" pitchFamily="65" charset="-122"/>
                </a:rPr>
                <a:t>　 </a:t>
              </a:r>
              <a:r>
                <a:rPr lang="en-US" altLang="zh-CN" sz="2600" kern="100" smtClean="0">
                  <a:latin typeface="ZBFH" panose="02020603050405020304" pitchFamily="18" charset="0"/>
                  <a:ea typeface="方正中等线简体" panose="03000509000000000000" pitchFamily="65" charset="-122"/>
                  <a:cs typeface="Times New Roman" panose="02020603050405020304" pitchFamily="18" charset="0"/>
                </a:rPr>
                <a:t> </a:t>
              </a:r>
              <a:r>
                <a:rPr lang="en-US" altLang="zh-CN" sz="2600" kern="100" smtClean="0">
                  <a:latin typeface="Times New Roman" pitchFamily="18" charset="0"/>
                  <a:ea typeface="方正中等线简体" panose="03000509000000000000" pitchFamily="65" charset="-122"/>
                </a:rPr>
                <a:t>2NH</a:t>
              </a:r>
              <a:r>
                <a:rPr lang="en-US" altLang="zh-CN" sz="2600" kern="100" baseline="-25000" smtClean="0">
                  <a:latin typeface="Times New Roman" pitchFamily="18" charset="0"/>
                  <a:ea typeface="方正中等线简体" panose="03000509000000000000" pitchFamily="65" charset="-122"/>
                </a:rPr>
                <a:t>3</a:t>
              </a:r>
              <a:r>
                <a:rPr lang="en-US" altLang="zh-CN" sz="2600" kern="100" smtClean="0">
                  <a:latin typeface="Times New Roman" pitchFamily="18" charset="0"/>
                  <a:ea typeface="方正中等线简体" panose="03000509000000000000" pitchFamily="65" charset="-122"/>
                </a:rPr>
                <a:t>(g</a:t>
              </a:r>
              <a:r>
                <a:rPr lang="en-US" altLang="zh-CN" sz="2600" kern="100">
                  <a:latin typeface="Times New Roman" pitchFamily="18" charset="0"/>
                  <a:ea typeface="方正中等线简体" panose="03000509000000000000" pitchFamily="65" charset="-122"/>
                </a:rPr>
                <a:t>)</a:t>
              </a:r>
              <a:r>
                <a:rPr lang="zh-CN" altLang="zh-CN" sz="2600" kern="100">
                  <a:latin typeface="Times New Roman" pitchFamily="18" charset="0"/>
                  <a:ea typeface="方正中等线简体" panose="03000509000000000000" pitchFamily="65" charset="-122"/>
                  <a:cs typeface="Times New Roman" panose="02020603050405020304" pitchFamily="18" charset="0"/>
                </a:rPr>
                <a:t>　</a:t>
              </a:r>
              <a:r>
                <a:rPr lang="en-US" altLang="zh-CN" sz="2600" kern="100">
                  <a:latin typeface="Times New Roman" pitchFamily="18" charset="0"/>
                  <a:ea typeface="方正中等线简体" panose="03000509000000000000" pitchFamily="65" charset="-122"/>
                </a:rPr>
                <a:t>Δ</a:t>
              </a:r>
              <a:r>
                <a:rPr lang="en-US" altLang="zh-CN" sz="2600" i="1" kern="100">
                  <a:latin typeface="Times New Roman" pitchFamily="18" charset="0"/>
                  <a:ea typeface="方正中等线简体" panose="03000509000000000000" pitchFamily="65" charset="-122"/>
                </a:rPr>
                <a:t>H</a:t>
              </a:r>
              <a:r>
                <a:rPr lang="en-US" altLang="zh-CN" sz="2600" kern="100">
                  <a:latin typeface="Times New Roman" pitchFamily="18" charset="0"/>
                  <a:ea typeface="方正中等线简体" panose="03000509000000000000" pitchFamily="65" charset="-122"/>
                </a:rPr>
                <a:t>&lt;0</a:t>
              </a:r>
              <a:r>
                <a:rPr lang="zh-CN" altLang="zh-CN" sz="2600" kern="100">
                  <a:latin typeface="Times New Roman" pitchFamily="18" charset="0"/>
                  <a:ea typeface="方正中等线简体" panose="03000509000000000000" pitchFamily="65" charset="-122"/>
                  <a:cs typeface="Times New Roman" panose="02020603050405020304" pitchFamily="18" charset="0"/>
                </a:rPr>
                <a:t>，下列研究结果和示意图相符的是</a:t>
              </a:r>
              <a:endParaRPr lang="zh-CN" altLang="zh-CN" sz="2600" kern="100">
                <a:effectLst/>
                <a:latin typeface="宋体" pitchFamily="2" charset="-122"/>
                <a:ea typeface="宋体" pitchFamily="2" charset="-122"/>
                <a:cs typeface="Courier New" panose="02070309020205020404" pitchFamily="49" charset="0"/>
              </a:endParaRPr>
            </a:p>
          </p:txBody>
        </p:sp>
        <p:graphicFrame>
          <p:nvGraphicFramePr>
            <p:cNvPr id="19" name="对象 18"/>
            <p:cNvGraphicFramePr>
              <a:graphicFrameLocks noChangeAspect="1"/>
            </p:cNvGraphicFramePr>
            <p:nvPr>
              <p:extLst>
                <p:ext uri="{D42A27DB-BD31-4B8C-83A1-F6EECF244321}">
                  <p14:modId xmlns:p14="http://schemas.microsoft.com/office/powerpoint/2010/main" val="960722167"/>
                </p:ext>
              </p:extLst>
            </p:nvPr>
          </p:nvGraphicFramePr>
          <p:xfrm>
            <a:off x="5108831" y="1770236"/>
            <a:ext cx="968375" cy="627063"/>
          </p:xfrm>
          <a:graphic>
            <a:graphicData uri="http://schemas.openxmlformats.org/presentationml/2006/ole">
              <mc:AlternateContent>
                <mc:Choice xmlns:v="urn:schemas-microsoft-com:vml" Requires="v">
                  <p:oleObj spid="_x0000_s1042" name="文档" r:id="rId6" progId="Word.Document.12">
                    <p:embed/>
                  </p:oleObj>
                </mc:Choice>
                <mc:Fallback>
                  <p:oleObj name="文档" r:id="rId6" progId="Word.Document.12">
                    <p:embed/>
                    <p:pic>
                      <p:nvPicPr>
                        <p:cNvPr id="0" name="OLE substitute image"/>
                        <p:cNvPicPr/>
                        <p:nvPr/>
                      </p:nvPicPr>
                      <p:blipFill>
                        <a:blip r:embed="rId7"/>
                        <a:stretch>
                          <a:fillRect/>
                        </a:stretch>
                      </p:blipFill>
                      <p:spPr>
                        <a:xfrm>
                          <a:off x="5108831" y="1770236"/>
                          <a:ext cx="968375" cy="627063"/>
                        </a:xfrm>
                        <a:prstGeom prst="rect">
                          <a:avLst/>
                        </a:prstGeom>
                      </p:spPr>
                    </p:pic>
                  </p:oleObj>
                </mc:Fallback>
              </mc:AlternateContent>
            </a:graphicData>
          </a:graphic>
        </p:graphicFrame>
      </p:grpSp>
      <p:graphicFrame>
        <p:nvGraphicFramePr>
          <p:cNvPr id="36" name="表格 35"/>
          <p:cNvGraphicFramePr>
            <a:graphicFrameLocks noGrp="1"/>
          </p:cNvGraphicFramePr>
          <p:nvPr>
            <p:extLst>
              <p:ext uri="{D42A27DB-BD31-4B8C-83A1-F6EECF244321}">
                <p14:modId xmlns:p14="http://schemas.microsoft.com/office/powerpoint/2010/main" val="2944543918"/>
              </p:ext>
            </p:extLst>
          </p:nvPr>
        </p:nvGraphicFramePr>
        <p:xfrm>
          <a:off x="596541" y="2776721"/>
          <a:ext cx="10902081" cy="3566160"/>
        </p:xfrm>
        <a:graphic>
          <a:graphicData uri="http://schemas.openxmlformats.org/drawingml/2006/table">
            <a:tbl>
              <a:tblPr/>
              <a:tblGrid>
                <a:gridCol w="820962"/>
                <a:gridCol w="2866769"/>
                <a:gridCol w="2030230"/>
                <a:gridCol w="2778426"/>
                <a:gridCol w="2405694"/>
              </a:tblGrid>
              <a:tr h="158923">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选项</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A</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B</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C</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D</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716691">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研究</a:t>
                      </a:r>
                      <a:endParaRPr lang="zh-CN" sz="2600" kern="100">
                        <a:effectLst/>
                        <a:latin typeface="宋体" pitchFamily="2" charset="-122"/>
                        <a:ea typeface="宋体" pitchFamily="2" charset="-122"/>
                        <a:cs typeface="Courier New" panose="02070309020205020404" pitchFamily="49" charset="0"/>
                      </a:endParaRPr>
                    </a:p>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结果</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压强对反应的影响</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marL="72000" algn="l">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温度对反应的影响</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marL="72000" algn="l">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平衡体系增加</a:t>
                      </a:r>
                      <a:r>
                        <a:rPr lang="en-US" sz="2600" kern="100">
                          <a:effectLst/>
                          <a:latin typeface="Times New Roman" pitchFamily="18" charset="0"/>
                          <a:ea typeface="黑体" pitchFamily="49" charset="-122"/>
                          <a:cs typeface="Courier New" panose="02070309020205020404" pitchFamily="49" charset="0"/>
                        </a:rPr>
                        <a:t>N</a:t>
                      </a:r>
                      <a:r>
                        <a:rPr lang="en-US" sz="2600" kern="100" baseline="-25000">
                          <a:effectLst/>
                          <a:latin typeface="Times New Roman" pitchFamily="18" charset="0"/>
                          <a:ea typeface="黑体" pitchFamily="49" charset="-122"/>
                          <a:cs typeface="Courier New" panose="02070309020205020404" pitchFamily="49" charset="0"/>
                        </a:rPr>
                        <a:t>2</a:t>
                      </a:r>
                      <a:r>
                        <a:rPr lang="zh-CN" sz="2600" kern="100">
                          <a:effectLst/>
                          <a:latin typeface="Times New Roman" pitchFamily="18" charset="0"/>
                          <a:ea typeface="黑体" pitchFamily="49" charset="-122"/>
                          <a:cs typeface="Times New Roman" panose="02020603050405020304" pitchFamily="18" charset="0"/>
                        </a:rPr>
                        <a:t>对反应的影响</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marL="72000" algn="l">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催化剂对反应的影响</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r h="707391">
                <a:tc>
                  <a:txBody>
                    <a:bodyPr vert="horz" wrap="square"/>
                    <a:lstStyle/>
                    <a:p>
                      <a:pPr algn="ctr">
                        <a:lnSpc>
                          <a:spcPct val="150000"/>
                        </a:lnSpc>
                        <a:spcAft>
                          <a:spcPct val="0"/>
                        </a:spcAft>
                        <a:tabLst>
                          <a:tab pos="2250440"/>
                        </a:tabLst>
                      </a:pPr>
                      <a:r>
                        <a:rPr lang="zh-CN" sz="2600" kern="100">
                          <a:effectLst/>
                          <a:latin typeface="Times New Roman" pitchFamily="18" charset="0"/>
                          <a:ea typeface="黑体" pitchFamily="49" charset="-122"/>
                          <a:cs typeface="Times New Roman" panose="02020603050405020304" pitchFamily="18" charset="0"/>
                        </a:rPr>
                        <a:t>图示</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 </a:t>
                      </a:r>
                      <a:endParaRPr lang="en-US" sz="2600" kern="100" smtClean="0">
                        <a:effectLst/>
                        <a:latin typeface="Times New Roman" pitchFamily="18" charset="0"/>
                        <a:ea typeface="黑体" pitchFamily="49" charset="-122"/>
                        <a:cs typeface="Courier New" panose="02070309020205020404" pitchFamily="49" charset="0"/>
                      </a:endParaRPr>
                    </a:p>
                    <a:p>
                      <a:pPr algn="ctr">
                        <a:lnSpc>
                          <a:spcPct val="150000"/>
                        </a:lnSpc>
                        <a:spcAft>
                          <a:spcPct val="0"/>
                        </a:spcAft>
                        <a:tabLst>
                          <a:tab pos="2250440"/>
                        </a:tabLst>
                      </a:pPr>
                      <a:endParaRPr lang="en-US" altLang="zh-CN" sz="2600" kern="100" smtClean="0">
                        <a:effectLst/>
                        <a:latin typeface="Times New Roman" pitchFamily="18" charset="0"/>
                        <a:ea typeface="黑体" pitchFamily="49" charset="-122"/>
                        <a:cs typeface="Courier New" panose="02070309020205020404" pitchFamily="49" charset="0"/>
                      </a:endParaRPr>
                    </a:p>
                    <a:p>
                      <a:pPr algn="ctr">
                        <a:lnSpc>
                          <a:spcPct val="150000"/>
                        </a:lnSpc>
                        <a:spcAft>
                          <a:spcPct val="0"/>
                        </a:spcAft>
                        <a:tabLst>
                          <a:tab pos="2250440"/>
                        </a:tabLst>
                      </a:pP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 </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 </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c>
                  <a:txBody>
                    <a:bodyPr vert="horz" wrap="square"/>
                    <a:lstStyle/>
                    <a:p>
                      <a:pPr algn="ctr">
                        <a:lnSpc>
                          <a:spcPct val="150000"/>
                        </a:lnSpc>
                        <a:spcAft>
                          <a:spcPct val="0"/>
                        </a:spcAft>
                        <a:tabLst>
                          <a:tab pos="2250440"/>
                        </a:tabLst>
                      </a:pPr>
                      <a:r>
                        <a:rPr lang="en-US" sz="2600" kern="100">
                          <a:effectLst/>
                          <a:latin typeface="Times New Roman" pitchFamily="18" charset="0"/>
                          <a:ea typeface="黑体" pitchFamily="49" charset="-122"/>
                          <a:cs typeface="Courier New" panose="02070309020205020404" pitchFamily="49" charset="0"/>
                        </a:rPr>
                        <a:t> </a:t>
                      </a:r>
                      <a:endParaRPr lang="zh-CN" sz="2600" kern="100">
                        <a:effectLst/>
                        <a:latin typeface="宋体" pitchFamily="2" charset="-122"/>
                        <a:ea typeface="宋体" pitchFamily="2" charset="-122"/>
                        <a:cs typeface="Courier New" panose="02070309020205020404" pitchFamily="49" charset="0"/>
                      </a:endParaRPr>
                    </a:p>
                  </a:txBody>
                  <a:tcPr marL="51821" marR="51821" marT="0" marB="0" anchor="ctr">
                    <a:lnL w="12700" cap="flat" cmpd="sng" algn="ctr">
                      <a:solidFill>
                        <a:schemeClr val="accent5"/>
                      </a:solidFill>
                      <a:prstDash val="solid"/>
                      <a:round/>
                      <a:headEnd type="none" w="med" len="med"/>
                      <a:tailEnd type="none" w="med" len="med"/>
                    </a:lnL>
                    <a:lnR w="12700" cap="flat" cmpd="sng" algn="ctr">
                      <a:solidFill>
                        <a:schemeClr val="accent5"/>
                      </a:solidFill>
                      <a:prstDash val="solid"/>
                      <a:round/>
                      <a:headEnd type="none" w="med" len="med"/>
                      <a:tailEnd type="none" w="med" len="med"/>
                    </a:lnR>
                    <a:lnT w="12700" cap="flat" cmpd="sng" algn="ctr">
                      <a:solidFill>
                        <a:schemeClr val="accent5"/>
                      </a:solidFill>
                      <a:prstDash val="solid"/>
                      <a:round/>
                      <a:headEnd type="none" w="med" len="med"/>
                      <a:tailEnd type="none" w="med" len="med"/>
                    </a:lnT>
                    <a:lnB w="12700" cap="flat" cmpd="sng" algn="ctr">
                      <a:solidFill>
                        <a:schemeClr val="accent5"/>
                      </a:solidFill>
                      <a:prstDash val="solid"/>
                      <a:round/>
                      <a:headEnd type="none" w="med" len="med"/>
                      <a:tailEnd type="none" w="med" len="med"/>
                    </a:lnB>
                    <a:solidFill>
                      <a:srgbClr val="E9F1F5"/>
                    </a:solidFill>
                  </a:tcPr>
                </a:tc>
              </a:tr>
            </a:tbl>
          </a:graphicData>
        </a:graphic>
      </p:graphicFrame>
      <p:pic>
        <p:nvPicPr>
          <p:cNvPr id="698370" name="Picture 2" descr="2-169"/>
          <p:cNvPicPr>
            <a:picLocks noChangeAspect="1" noChangeArrowheads="1"/>
          </p:cNvPicPr>
          <p:nvPr/>
        </p:nvPicPr>
        <p:blipFill>
          <a:blip r:embed="rId8">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1968756" y="4711475"/>
            <a:ext cx="1693036" cy="147367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pic>
        <p:nvPicPr>
          <p:cNvPr id="698371" name="Picture 3" descr="2-170"/>
          <p:cNvPicPr>
            <a:picLocks noChangeAspect="1" noChangeArrowheads="1"/>
          </p:cNvPicPr>
          <p:nvPr/>
        </p:nvPicPr>
        <p:blipFill>
          <a:blip r:embed="rId9">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4718978" y="5048957"/>
            <a:ext cx="1040571" cy="1136191"/>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pic>
        <p:nvPicPr>
          <p:cNvPr id="698372" name="Picture 4" descr="2-171"/>
          <p:cNvPicPr>
            <a:picLocks noChangeAspect="1" noChangeArrowheads="1"/>
          </p:cNvPicPr>
          <p:nvPr/>
        </p:nvPicPr>
        <p:blipFill>
          <a:blip r:embed="rId10">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7046904" y="4781782"/>
            <a:ext cx="1304933" cy="1403366"/>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pic>
        <p:nvPicPr>
          <p:cNvPr id="698373" name="Picture 5" descr="2-172"/>
          <p:cNvPicPr>
            <a:picLocks noChangeAspect="1" noChangeArrowheads="1"/>
          </p:cNvPicPr>
          <p:nvPr/>
        </p:nvPicPr>
        <p:blipFill>
          <a:blip r:embed="rId11">
            <a:clrChange>
              <a:clrFrom>
                <a:srgbClr val="FFFFFF"/>
              </a:clrFrom>
              <a:clrTo>
                <a:srgbClr val="FFFFFF">
                  <a:alpha val="0"/>
                </a:srgbClr>
              </a:clrTo>
            </a:clrChange>
            <a:extLst>
              <a:ext uri="{28A0092B-C50C-407E-A947-70E740481C1C}">
                <a14:useLocalDpi xmlns:a14="http://schemas.microsoft.com/office/drawing/2010/main" val="0"/>
              </a:ext>
            </a:extLst>
          </a:blip>
          <a:stretch>
            <a:fillRect/>
          </a:stretch>
        </p:blipFill>
        <p:spPr bwMode="auto">
          <a:xfrm>
            <a:off x="9638456" y="4759285"/>
            <a:ext cx="1304933" cy="1425863"/>
          </a:xfrm>
          <a:prstGeom prst="rect">
            <a:avLst/>
          </a:prstGeom>
          <a:noFill/>
          <a:ln w="9525">
            <a:solidFill>
              <a:srgbClr val="000000"/>
            </a:solidFill>
            <a:miter lim="800000"/>
          </a:ln>
          <a:extLst>
            <a:ext uri="{909E8E84-426E-40DD-AFC4-6F175D3DCCD1}">
              <a14:hiddenFill xmlns:a14="http://schemas.microsoft.com/office/drawing/2010/main">
                <a:solidFill>
                  <a:srgbClr val="FFFFFF"/>
                </a:solidFill>
              </a14:hiddenFill>
            </a:ext>
          </a:extLst>
        </p:spPr>
      </p:pic>
      <p:sp>
        <p:nvSpPr>
          <p:cNvPr id="21" name="TextBox 9"/>
          <p:cNvSpPr txBox="1"/>
          <p:nvPr/>
        </p:nvSpPr>
        <p:spPr>
          <a:xfrm>
            <a:off x="7368995" y="2691683"/>
            <a:ext cx="756000" cy="784830"/>
          </a:xfrm>
          <a:prstGeom prst="rect">
            <a:avLst/>
          </a:prstGeom>
          <a:noFill/>
        </p:spPr>
        <p:txBody>
          <a:bodyPr wrap="square" rtlCol="0">
            <a:spAutoFit/>
          </a:bodyPr>
          <a:ls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a:lstStyle>
          <a:p>
            <a:r>
              <a:rPr lang="zh-CN" altLang="en-US" sz="4500" b="1">
                <a:solidFill>
                  <a:srgbClr val="C00000"/>
                </a:solidFill>
                <a:latin typeface="华文细黑" panose="02010600040101010101" pitchFamily="2" charset="-122"/>
                <a:ea typeface="华文细黑" panose="02010600040101010101" pitchFamily="2" charset="-122"/>
              </a:rPr>
              <a:t>√</a:t>
            </a:r>
          </a:p>
        </p:txBody>
      </p:sp>
    </p:spTree>
    <p:extLst>
      <p:ext uri="{BB962C8B-B14F-4D97-AF65-F5344CB8AC3E}">
        <p14:creationId xmlns:p14="http://schemas.microsoft.com/office/powerpoint/2010/main" val="2101453746"/>
      </p:ext>
    </p:extLst>
  </p:cSld>
  <p:clrMapOvr>
    <a:masterClrMapping/>
  </p:clrMapOvr>
  <mc:AlternateContent>
    <mc:Choice xmlns:p14="http://schemas.microsoft.com/office/powerpoint/2010/main" Requires="p14">
      <p:transition p14:dur="0"/>
    </mc:Choice>
    <mc:Fallback>
      <p:transition/>
    </mc:Fallback>
  </mc:AlternateContent>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afterGroup">
                            <p:stCondLst>
                              <p:cond delay="0"/>
                            </p:stCondLst>
                            <p:childTnLst>
                              <p:par>
                                <p:cTn id="5" presetID="3" presetClass="entr" presetSubtype="10" dur="500" fill="hold" grpId="0" nodeType="clickEffect">
                                  <p:stCondLst>
                                    <p:cond delay="0"/>
                                  </p:stCondLst>
                                  <p:childTnLst>
                                    <p:set>
                                      <p:cBhvr>
                                        <p:cTn id="6" dur="1" fill="hold">
                                          <p:stCondLst>
                                            <p:cond delay="0"/>
                                          </p:stCondLst>
                                        </p:cTn>
                                        <p:tgtEl>
                                          <p:spTgt spid="21"/>
                                        </p:tgtEl>
                                        <p:attrNameLst>
                                          <p:attrName>style.visibility</p:attrName>
                                        </p:attrNameLst>
                                      </p:cBhvr>
                                      <p:to>
                                        <p:strVal val="visible"/>
                                      </p:to>
                                    </p:set>
                                    <p:animEffect transition="in" filter="blinds(horizontal)">
                                      <p:cBhvr>
                                        <p:cTn id="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1" grpId="0"/>
    </p:bldLst>
  </p:timing>
</p:sld>
</file>

<file path=ppt/slides/slide3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0413" cy="5589588"/>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https://d.book118.com/108062105135006044</a:t>
            </a:r>
          </a:p>
        </p:txBody>
      </p:sp>
    </p:spTree>
  </p:cSld>
  <p:clrMapOvr>
    <a:masterClrMapping/>
  </p:clrMapOvr>
  <p:transition/>
  <p:timing/>
</p:sld>
</file>

<file path=ppt/tags/tag1.xml><?xml version="1.0" encoding="utf-8"?>
<p:tagLst xmlns:p="http://schemas.openxmlformats.org/presentationml/2006/main">
  <p:tag name="MH" val="20150816225314"/>
  <p:tag name="MH_LIBRARY" val="GRAPHIC"/>
  <p:tag name="MH_ORDER" val="1"/>
  <p:tag name="MH_TYPE" val="SubTitle"/>
</p:tagLst>
</file>

<file path=ppt/tags/tag2.xml><?xml version="1.0" encoding="utf-8"?>
<p:tagLst xmlns:p="http://schemas.openxmlformats.org/presentationml/2006/main">
  <p:tag name="MH" val="20150816225314"/>
  <p:tag name="MH_LIBRARY" val="GRAPHIC"/>
  <p:tag name="MH_ORDER" val="1"/>
  <p:tag name="MH_TYPE" val="SubTitle"/>
</p:tagLst>
</file>

<file path=ppt/tags/tag3.xml><?xml version="1.0" encoding="utf-8"?>
<p:tagLst xmlns:p="http://schemas.openxmlformats.org/presentationml/2006/main">
  <p:tag name="MH" val="20150816225314"/>
  <p:tag name="MH_LIBRARY" val="GRAPHIC"/>
  <p:tag name="MH_ORDER" val="1"/>
  <p:tag name="MH_TYPE" val="SubTitle"/>
</p:tagLst>
</file>

<file path=ppt/tags/tag4.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8_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基本">
      <a:majorFont>
        <a:latin typeface="Arial Black"/>
        <a:ea typeface="微软雅黑" charset="-122"/>
        <a:cs typeface="Arial"/>
        <a:font script="Jpan" typeface="ＭＳ Ｐゴシック"/>
        <a:font script="Hang" typeface="HY견고딕"/>
        <a:font script="Hans" typeface="微软雅黑"/>
        <a:font script="Hant" typeface="微軟正黑體"/>
        <a:font script="Arab" typeface="Tahoma"/>
        <a:font script="Hebr" typeface="Tahoma"/>
        <a:font script="Thai" typeface="Tahoma"/>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rial"/>
        <a:ea typeface="黑体"/>
        <a:cs typeface="Arial"/>
        <a:font script="Jpan" typeface="ＭＳ Ｐゴシック"/>
        <a:font script="Hang" typeface="돋움"/>
        <a:font script="Hans" typeface="黑体"/>
        <a:font script="Hant" typeface="微軟正黑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ppt/theme/theme3.xml><?xml version="1.0" encoding="utf-8"?>
<a:theme xmlns:r="http://schemas.openxmlformats.org/officeDocument/2006/relationships" xmlns:a="http://schemas.openxmlformats.org/drawingml/2006/main" name="Office 主题​​">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Lst>
    <a:ext uri="{05A4C25C-085E-4340-85A3-A5531E510DB2}">
      <thm15:themeFamily xmlns:thm15="http://schemas.microsoft.com/office/thememl/2012/main" xmlns="" name="Office Theme" id="{62F939B6-93AF-4DB8-9C6B-D6C7DFDC589F}" vid="{4A3C46E8-61CC-4603-A589-7422A47A8E4A}"/>
    </a:ext>
  </a:extLst>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297</Paragraphs>
  <Slides>38</Slides>
  <Notes>1</Notes>
  <TotalTime>1</TotalTime>
  <HiddenSlides>0</HiddenSlides>
  <MMClips>0</MMClips>
  <ScaleCrop>0</ScaleCrop>
  <HeadingPairs>
    <vt:vector baseType="variant" size="6">
      <vt:variant>
        <vt:lpstr>Fonts used</vt:lpstr>
      </vt:variant>
      <vt:variant>
        <vt:i4>16</vt:i4>
      </vt:variant>
      <vt:variant>
        <vt:lpstr>Theme</vt:lpstr>
      </vt:variant>
      <vt:variant>
        <vt:i4>1</vt:i4>
      </vt:variant>
      <vt:variant>
        <vt:lpstr>Slide Titles</vt:lpstr>
      </vt:variant>
      <vt:variant>
        <vt:i4>38</vt:i4>
      </vt:variant>
    </vt:vector>
  </HeadingPairs>
  <TitlesOfParts>
    <vt:vector baseType="lpstr" size="55">
      <vt:lpstr>Arial</vt:lpstr>
      <vt:lpstr>Calibri</vt:lpstr>
      <vt:lpstr>Arial Black</vt:lpstr>
      <vt:lpstr>微软雅黑</vt:lpstr>
      <vt:lpstr>黑体</vt:lpstr>
      <vt:lpstr>Times New Roman</vt:lpstr>
      <vt:lpstr>方正中等线简体</vt:lpstr>
      <vt:lpstr>明黑</vt:lpstr>
      <vt:lpstr>宋体</vt:lpstr>
      <vt:lpstr>Courier New</vt:lpstr>
      <vt:lpstr>华文细黑</vt:lpstr>
      <vt:lpstr>DOUYU Font</vt:lpstr>
      <vt:lpstr>楷体_GB2312</vt:lpstr>
      <vt:lpstr>方正中倩简体</vt:lpstr>
      <vt:lpstr>ZBFH</vt:lpstr>
      <vt:lpstr>楷体</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2024-09-25T05:21:35.971</cp:lastPrinted>
  <dcterms:created xsi:type="dcterms:W3CDTF">2024-09-24T21:21:35Z</dcterms:created>
  <dcterms:modified xsi:type="dcterms:W3CDTF">2024-09-24T21:21:38Z</dcterms:modified>
</cp:coreProperties>
</file>