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2EF0AB-B42D-4514-9D00-81C9E81B01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D2CB41-8B54-44F7-9918-3CC4E85827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72A2FF-8134-47FF-B53B-74698CD1C4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D4EAE6-0DC3-48DC-8CA6-AD0B3A08E4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7253CA-C166-4951-9432-2D460849DD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EA7D12-CD38-4EB8-A549-9BE6DCF96B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F5BF06-C239-408A-B5B8-4E159C8DC1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F1D2C6-F00B-4CB0-91FF-5E71EDF2B5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41B641-4944-4B62-A951-69304115C1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3BE63A-FACC-447D-9FB3-6EB120379C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87BED9-8F15-4135-BF77-ABF41A6E5B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07010403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企业社会责任与可持续发展</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企业社会责任定义与目的
 可持续发展与企业经营的关系
 环境、社会和治理（ESG）投资理念
 企业责任与可持续发展的实践案例
 企业如何通过CSR提升品牌形象
 可持续发展目标的全球趋势和政策背景
 供应链管理中的企业社会责任问题
 企业社会责任与公司财务绩效的相关性研究</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企业社会责任定义与目的</a:t>
            </a:r>
          </a:p>
        </p:txBody>
      </p:sp>
      <p:sp>
        <p:nvSpPr>
          <p:cNvPr id="3" name="Subtitle 2"/>
          <p:cNvSpPr>
            <a:spLocks noGrp="1"/>
          </p:cNvSpPr>
          <p:nvPr>
            <p:ph type="subTitle" idx="1"/>
          </p:nvPr>
        </p:nvSpPr>
        <p:spPr/>
        <p:txBody>
          <a:bodyPr/>
          <a:lstStyle/>
          <a:p>
            <a:r>
              <a:t>企业社会责任与可持续发展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企业社会责任定义与目的</a:t>
            </a:r>
          </a:p>
        </p:txBody>
      </p:sp>
      <p:sp>
        <p:nvSpPr>
          <p:cNvPr id="3" name="Content Placeholder 2"/>
          <p:cNvSpPr>
            <a:spLocks noGrp="1"/>
          </p:cNvSpPr>
          <p:nvPr>
            <p:ph sz="half" idx="2"/>
          </p:nvPr>
        </p:nvSpPr>
        <p:spPr/>
        <p:txBody>
          <a:bodyPr/>
          <a:lstStyle/>
          <a:p>
            <a:r>
              <a:t>1.企业社会责任是指企业在追求经济效益的同时，承担起对社会、环境和员工福利等方面的责任。</a:t>
            </a:r>
          </a:p>
          <a:p>
            <a:r>
              <a:t>2.这种责任不仅仅是法律和经济上的义务，还包括道德和伦理上的义务。</a:t>
            </a:r>
          </a:p>
          <a:p>
            <a:r>
              <a:t>3.企业社会责任涵盖了广泛的主题，如环境保护、社区参与、公平就业、消费者权益保护等。</a:t>
            </a:r>
          </a:p>
          <a:p/>
        </p:txBody>
      </p:sp>
      <p:sp>
        <p:nvSpPr>
          <p:cNvPr id="4" name="Text Placeholder 3"/>
          <p:cNvSpPr>
            <a:spLocks noGrp="1"/>
          </p:cNvSpPr>
          <p:nvPr>
            <p:ph type="body" idx="3"/>
          </p:nvPr>
        </p:nvSpPr>
        <p:spPr/>
        <p:txBody>
          <a:bodyPr/>
          <a:lstStyle/>
          <a:p>
            <a:r>
              <a:t>企业社会责任的目的</a:t>
            </a:r>
          </a:p>
        </p:txBody>
      </p:sp>
      <p:sp>
        <p:nvSpPr>
          <p:cNvPr id="5" name="Content Placeholder 4"/>
          <p:cNvSpPr>
            <a:spLocks noGrp="1"/>
          </p:cNvSpPr>
          <p:nvPr>
            <p:ph sz="half" idx="4"/>
          </p:nvPr>
        </p:nvSpPr>
        <p:spPr/>
        <p:txBody>
          <a:bodyPr/>
          <a:lstStyle/>
          <a:p>
            <a:r>
              <a:t>1.企业社会责任旨在创造一个更好的社会和环境，使利益相关者受益。</a:t>
            </a:r>
          </a:p>
          <a:p>
            <a:r>
              <a:t>2.通过履行社会责任，企业可以提高声誉、增强品牌形象、吸引和保留客户和员工。</a:t>
            </a:r>
          </a:p>
          <a:p>
            <a:r>
              <a:t>3.此外，企业社会责任还有助于推动创新、促进经济增长和社会发展。</a:t>
            </a:r>
          </a:p>
        </p:txBody>
      </p:sp>
      <p:sp>
        <p:nvSpPr>
          <p:cNvPr id="6" name="Text Placeholder 5"/>
          <p:cNvSpPr>
            <a:spLocks noGrp="1"/>
          </p:cNvSpPr>
          <p:nvPr>
            <p:ph type="body" idx="1"/>
          </p:nvPr>
        </p:nvSpPr>
        <p:spPr/>
        <p:txBody>
          <a:bodyPr/>
          <a:lstStyle/>
          <a:p>
            <a:r>
              <a:t>企业社会责任的定义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可持续发展与企业经营的关系</a:t>
            </a:r>
          </a:p>
        </p:txBody>
      </p:sp>
      <p:sp>
        <p:nvSpPr>
          <p:cNvPr id="3" name="Subtitle 2"/>
          <p:cNvSpPr>
            <a:spLocks noGrp="1"/>
          </p:cNvSpPr>
          <p:nvPr>
            <p:ph type="subTitle" idx="1"/>
          </p:nvPr>
        </p:nvSpPr>
        <p:spPr/>
        <p:txBody>
          <a:bodyPr/>
          <a:lstStyle/>
          <a:p>
            <a:r>
              <a:t>企业社会责任与可持续发展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可持续发展与企业经营的关系</a:t>
            </a:r>
          </a:p>
        </p:txBody>
      </p:sp>
      <p:sp>
        <p:nvSpPr>
          <p:cNvPr id="3" name="Text Placeholder 2"/>
          <p:cNvSpPr>
            <a:spLocks noGrp="1"/>
          </p:cNvSpPr>
          <p:nvPr>
            <p:ph type="body" idx="1"/>
          </p:nvPr>
        </p:nvSpPr>
        <p:spPr/>
        <p:txBody>
          <a:bodyPr/>
          <a:lstStyle/>
          <a:p>
            <a:r>
              <a:t>可持续发展理念在企业经营中的应用</a:t>
            </a:r>
          </a:p>
        </p:txBody>
      </p:sp>
      <p:sp>
        <p:nvSpPr>
          <p:cNvPr id="4" name="Content Placeholder 3"/>
          <p:cNvSpPr>
            <a:spLocks noGrp="1"/>
          </p:cNvSpPr>
          <p:nvPr>
            <p:ph sz="half" idx="2"/>
          </p:nvPr>
        </p:nvSpPr>
        <p:spPr/>
        <p:txBody>
          <a:bodyPr/>
          <a:lstStyle/>
          <a:p>
            <a:r>
              <a:t>1.可持续发展的定义和原则；</a:t>
            </a:r>
          </a:p>
          <a:p>
            <a:r>
              <a:t>2.企业经营与可持续发展的关系；</a:t>
            </a:r>
          </a:p>
          <a:p>
            <a:r>
              <a:t>3.企业如何实践可持续发展。</a:t>
            </a:r>
          </a:p>
          <a:p>
            <a:r>
              <a:t>1.可持续发展的定义和原则：可持续发展是指在满足当代需求的同时不会危及后代能够满足其需要的发展模式，它包括经济、社会、环境三个维度。可持续发展原则主要包括：公平性原则、持续性原则、共同性原则、协调性原则。</a:t>
            </a:r>
          </a:p>
          <a:p>
            <a:r>
              <a:t>2.企业经营与可持续发展的关系：企业的经营活动对可持续发展具有重要影响，无论是从资源利用、环境保护还是社会责任等方面，都需要企业在经营中考虑可持续发展的因素。例如，企业应尽可能减少资源的浪费，采用环保型生产方式，保护生态环境；同时要承担起相应的社会责任，如保障员工权益，关注社区发展等。这样不仅有利于企业的长期稳定发展，也有助于推动可持续发展目标的实现。</a:t>
            </a:r>
          </a:p>
          <a:p>
            <a:r>
              <a:t>3.企业如何实践可持续发展：企业可以采取多种措施来实践可持续发展，如优化供应链管理，提高资源使用效率，推广绿色产品，参与环保项目，履行社会责任等。通过这些举措，企业不仅可以降低成本，提高效益，而且还能改善自身形象，提升品牌价值。</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可持续发展与企业经营的关系</a:t>
            </a:r>
          </a:p>
        </p:txBody>
      </p:sp>
      <p:sp>
        <p:nvSpPr>
          <p:cNvPr id="3" name="Text Placeholder 2"/>
          <p:cNvSpPr>
            <a:spLocks noGrp="1"/>
          </p:cNvSpPr>
          <p:nvPr>
            <p:ph type="body" idx="1"/>
          </p:nvPr>
        </p:nvSpPr>
        <p:spPr/>
        <p:txBody>
          <a:bodyPr/>
          <a:lstStyle/>
          <a:p>
            <a:r>
              <a:t>企业社会责任与可持续发展</a:t>
            </a:r>
          </a:p>
        </p:txBody>
      </p:sp>
      <p:sp>
        <p:nvSpPr>
          <p:cNvPr id="4" name="Content Placeholder 3"/>
          <p:cNvSpPr>
            <a:spLocks noGrp="1"/>
          </p:cNvSpPr>
          <p:nvPr>
            <p:ph sz="half" idx="2"/>
          </p:nvPr>
        </p:nvSpPr>
        <p:spPr/>
        <p:txBody>
          <a:bodyPr/>
          <a:lstStyle/>
          <a:p>
            <a:r>
              <a:t>1.企业社会责任的内涵和目标；</a:t>
            </a:r>
          </a:p>
          <a:p>
            <a:r>
              <a:t>2.企业社会责任与可持续发展的联系；</a:t>
            </a:r>
          </a:p>
          <a:p>
            <a:r>
              <a:t>3.如何在实践中将企业社会责任与可持续发展相结合。</a:t>
            </a:r>
          </a:p>
          <a:p>
            <a:r>
              <a:t>1.企业社会责任的内涵和目标：企业社会责任指的是企业在追求经济效益的同时，也要对社会公益事业负责，以使社会更加和谐、公正、繁荣。企业社会责任的最终目标是实现可持续发展，这需要企业积极承担起其在经济、社会、环境等方面的责任。</a:t>
            </a:r>
          </a:p>
          <a:p>
            <a:r>
              <a:t>2.企业社会责任与可持续发展的联系：企业社会责任是实现可持续发展的一个重要途径。企业通过履行社会责任，可以促进经济的稳定增长，推动社会的和谐进步，保护环境的生态系统平衡，从而为实现可持续发展做出贡献。</a:t>
            </a:r>
          </a:p>
          <a:p>
            <a:r>
              <a:t>3.如何在实践中将企业社会责任与可持续发展相结合：企业在实践中可以将社会责任与可持续发展结合起来，例如，企业可以通过实施绿色供应链管理，推进清洁能源的使用，开展公益慈善活动，以体现其社会责任，同时也为可持续发展做出了贡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环境、社会和治理（ESG）投资理念</a:t>
            </a:r>
          </a:p>
        </p:txBody>
      </p:sp>
      <p:sp>
        <p:nvSpPr>
          <p:cNvPr id="3" name="Subtitle 2"/>
          <p:cNvSpPr>
            <a:spLocks noGrp="1"/>
          </p:cNvSpPr>
          <p:nvPr>
            <p:ph type="subTitle" idx="1"/>
          </p:nvPr>
        </p:nvSpPr>
        <p:spPr/>
        <p:txBody>
          <a:bodyPr/>
          <a:lstStyle/>
          <a:p>
            <a:r>
              <a:t>企业社会责任与可持续发展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环境、社会和治理（ESG）投资理念</a:t>
            </a:r>
          </a:p>
        </p:txBody>
      </p:sp>
      <p:sp>
        <p:nvSpPr>
          <p:cNvPr id="3" name="Text Placeholder 2"/>
          <p:cNvSpPr>
            <a:spLocks noGrp="1"/>
          </p:cNvSpPr>
          <p:nvPr>
            <p:ph type="body" idx="1"/>
          </p:nvPr>
        </p:nvSpPr>
        <p:spPr/>
        <p:txBody>
          <a:bodyPr/>
          <a:lstStyle/>
          <a:p>
            <a:r>
              <a:t>ESG投资理念概述</a:t>
            </a:r>
          </a:p>
        </p:txBody>
      </p:sp>
      <p:sp>
        <p:nvSpPr>
          <p:cNvPr id="4" name="Content Placeholder 3"/>
          <p:cNvSpPr>
            <a:spLocks noGrp="1"/>
          </p:cNvSpPr>
          <p:nvPr>
            <p:ph sz="half" idx="2"/>
          </p:nvPr>
        </p:nvSpPr>
        <p:spPr/>
        <p:txBody>
          <a:bodyPr/>
          <a:lstStyle/>
          <a:p>
            <a:r>
              <a:t>1.环境（E）因素，包括气候变化、污染和排放、资源效率等；</a:t>
            </a:r>
          </a:p>
          <a:p>
            <a:r>
              <a:t>2.社会（S）因素，如劳工权益、社区关系、产品安全等；</a:t>
            </a:r>
          </a:p>
          <a:p>
            <a:r>
              <a:t>3.治理（G）因素，包括公司治理结构、透明度、腐败风险等。</a:t>
            </a:r>
          </a:p>
          <a:p/>
        </p:txBody>
      </p:sp>
      <p:sp>
        <p:nvSpPr>
          <p:cNvPr id="5" name="Text Placeholder 4"/>
          <p:cNvSpPr>
            <a:spLocks noGrp="1"/>
          </p:cNvSpPr>
          <p:nvPr>
            <p:ph type="body" idx="3"/>
          </p:nvPr>
        </p:nvSpPr>
        <p:spPr/>
        <p:txBody>
          <a:bodyPr/>
          <a:lstStyle/>
          <a:p>
            <a:r>
              <a:t>ESG投资的趋势与前沿</a:t>
            </a:r>
          </a:p>
        </p:txBody>
      </p:sp>
      <p:sp>
        <p:nvSpPr>
          <p:cNvPr id="6" name="Content Placeholder 5"/>
          <p:cNvSpPr>
            <a:spLocks noGrp="1"/>
          </p:cNvSpPr>
          <p:nvPr>
            <p:ph sz="half" idx="4"/>
          </p:nvPr>
        </p:nvSpPr>
        <p:spPr/>
        <p:txBody>
          <a:bodyPr/>
          <a:lstStyle/>
          <a:p>
            <a:r>
              <a:t>1.全球范围内ESG投资规模不断增长，越来越多的投资者将ESG因素纳入投资决策中；</a:t>
            </a:r>
          </a:p>
          <a:p>
            <a:r>
              <a:t>2.ESG投资策略的多样化，例如负面筛选、积极股东参与、影响力投资等；</a:t>
            </a:r>
          </a:p>
          <a:p>
            <a:r>
              <a:t>3.在中国的监管政策也在逐步完善，为ESG投资创造了良好的环境。</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环境、社会和治理（ESG）投资理念</a:t>
            </a:r>
          </a:p>
        </p:txBody>
      </p:sp>
      <p:sp>
        <p:nvSpPr>
          <p:cNvPr id="3" name="Text Placeholder 2"/>
          <p:cNvSpPr>
            <a:spLocks noGrp="1"/>
          </p:cNvSpPr>
          <p:nvPr>
            <p:ph type="body" idx="1"/>
          </p:nvPr>
        </p:nvSpPr>
        <p:spPr/>
        <p:txBody>
          <a:bodyPr/>
          <a:lstStyle/>
          <a:p>
            <a:r>
              <a:t>ESG投资对企业的价值</a:t>
            </a:r>
          </a:p>
        </p:txBody>
      </p:sp>
      <p:sp>
        <p:nvSpPr>
          <p:cNvPr id="4" name="Content Placeholder 3"/>
          <p:cNvSpPr>
            <a:spLocks noGrp="1"/>
          </p:cNvSpPr>
          <p:nvPr>
            <p:ph sz="half" idx="2"/>
          </p:nvPr>
        </p:nvSpPr>
        <p:spPr/>
        <p:txBody>
          <a:bodyPr/>
          <a:lstStyle/>
          <a:p>
            <a:r>
              <a:t>1.提高企业声誉和品牌形象，增强市场竞争力；</a:t>
            </a:r>
          </a:p>
          <a:p>
            <a:r>
              <a:t>2.促进企业可持续发展，降低长期风险；</a:t>
            </a:r>
          </a:p>
          <a:p>
            <a:r>
              <a:t>3.吸引更多的投资者关注，提高融资能力。</a:t>
            </a:r>
          </a:p>
          <a:p/>
        </p:txBody>
      </p:sp>
      <p:sp>
        <p:nvSpPr>
          <p:cNvPr id="5" name="Text Placeholder 4"/>
          <p:cNvSpPr>
            <a:spLocks noGrp="1"/>
          </p:cNvSpPr>
          <p:nvPr>
            <p:ph type="body" idx="3"/>
          </p:nvPr>
        </p:nvSpPr>
        <p:spPr/>
        <p:txBody>
          <a:bodyPr/>
          <a:lstStyle/>
          <a:p>
            <a:r>
              <a:t>ESG投资对社会的价值</a:t>
            </a:r>
          </a:p>
        </p:txBody>
      </p:sp>
      <p:sp>
        <p:nvSpPr>
          <p:cNvPr id="6" name="Content Placeholder 5"/>
          <p:cNvSpPr>
            <a:spLocks noGrp="1"/>
          </p:cNvSpPr>
          <p:nvPr>
            <p:ph sz="half" idx="4"/>
          </p:nvPr>
        </p:nvSpPr>
        <p:spPr/>
        <p:txBody>
          <a:bodyPr/>
          <a:lstStyle/>
          <a:p>
            <a:r>
              <a:t>1.推动经济转型，促进可持续发展和绿色经济增长；</a:t>
            </a:r>
          </a:p>
          <a:p>
            <a:r>
              <a:t>2.改善环境质量，应对全球气候变化挑战；</a:t>
            </a:r>
          </a:p>
          <a:p>
            <a:r>
              <a:t>3.促进公平和公正的经济增长，减少贫困和社会不平等现象。</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环境、社会和治理（ESG）投资理念</a:t>
            </a:r>
          </a:p>
        </p:txBody>
      </p:sp>
      <p:sp>
        <p:nvSpPr>
          <p:cNvPr id="3" name="Text Placeholder 2"/>
          <p:cNvSpPr>
            <a:spLocks noGrp="1"/>
          </p:cNvSpPr>
          <p:nvPr>
            <p:ph type="body" idx="1"/>
          </p:nvPr>
        </p:nvSpPr>
        <p:spPr/>
        <p:txBody>
          <a:bodyPr/>
          <a:lstStyle/>
          <a:p>
            <a:r>
              <a:t>ESG投资的风险管理</a:t>
            </a:r>
          </a:p>
        </p:txBody>
      </p:sp>
      <p:sp>
        <p:nvSpPr>
          <p:cNvPr id="4" name="Content Placeholder 3"/>
          <p:cNvSpPr>
            <a:spLocks noGrp="1"/>
          </p:cNvSpPr>
          <p:nvPr>
            <p:ph sz="half" idx="2"/>
          </p:nvPr>
        </p:nvSpPr>
        <p:spPr/>
        <p:txBody>
          <a:bodyPr/>
          <a:lstStyle/>
          <a:p>
            <a:r>
              <a:t>1.通过ESG投资可以有效地规避潜在的社会责任和可持续发展风险；</a:t>
            </a:r>
          </a:p>
          <a:p>
            <a:r>
              <a:t>2.将ESG因素纳入投资分析中，有助于更全面地评估投资风险；</a:t>
            </a:r>
          </a:p>
          <a:p>
            <a:r>
              <a:t>3.及时发现并应对潜在的非财务风险，有助于提高企业的长期投资价值。</a:t>
            </a:r>
          </a:p>
          <a:p/>
        </p:txBody>
      </p:sp>
      <p:sp>
        <p:nvSpPr>
          <p:cNvPr id="5" name="Text Placeholder 4"/>
          <p:cNvSpPr>
            <a:spLocks noGrp="1"/>
          </p:cNvSpPr>
          <p:nvPr>
            <p:ph type="body" idx="3"/>
          </p:nvPr>
        </p:nvSpPr>
        <p:spPr/>
        <p:txBody>
          <a:bodyPr/>
          <a:lstStyle/>
          <a:p>
            <a:r>
              <a:t>ESG投资的未来展望</a:t>
            </a:r>
          </a:p>
        </p:txBody>
      </p:sp>
      <p:sp>
        <p:nvSpPr>
          <p:cNvPr id="6" name="Content Placeholder 5"/>
          <p:cNvSpPr>
            <a:spLocks noGrp="1"/>
          </p:cNvSpPr>
          <p:nvPr>
            <p:ph sz="half" idx="4"/>
          </p:nvPr>
        </p:nvSpPr>
        <p:spPr/>
        <p:txBody>
          <a:bodyPr/>
          <a:lstStyle/>
          <a:p>
            <a:r>
              <a:t>1.随着全球对可持续发展的重视程度不断提高，ESG投资将继续保持增长态势；</a:t>
            </a:r>
          </a:p>
          <a:p>
            <a:r>
              <a:t>2.中国在ESG投资领域的发展潜力巨大，未来有望成为全球最大的ESG投资市场之一；</a:t>
            </a:r>
          </a:p>
          <a:p>
            <a:r>
              <a:t>3.技术创新和制度创新将为ESG投资创造更多机遇，推动其在全球范围内的普及和发展。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企业责任与可持续发展的实践案例</a:t>
            </a:r>
          </a:p>
        </p:txBody>
      </p:sp>
      <p:sp>
        <p:nvSpPr>
          <p:cNvPr id="3" name="Subtitle 2"/>
          <p:cNvSpPr>
            <a:spLocks noGrp="1"/>
          </p:cNvSpPr>
          <p:nvPr>
            <p:ph type="subTitle" idx="1"/>
          </p:nvPr>
        </p:nvSpPr>
        <p:spPr/>
        <p:txBody>
          <a:bodyPr/>
          <a:lstStyle/>
          <a:p>
            <a:r>
              <a:t>企业社会责任与可持续发展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企业责任与可持续发展的实践案例</a:t>
            </a:r>
          </a:p>
        </p:txBody>
      </p:sp>
      <p:sp>
        <p:nvSpPr>
          <p:cNvPr id="3" name="Text Placeholder 2"/>
          <p:cNvSpPr>
            <a:spLocks noGrp="1"/>
          </p:cNvSpPr>
          <p:nvPr>
            <p:ph type="body" idx="1"/>
          </p:nvPr>
        </p:nvSpPr>
        <p:spPr/>
        <p:txBody>
          <a:bodyPr/>
          <a:lstStyle/>
          <a:p>
            <a:r>
              <a:t>绿色供应链管理</a:t>
            </a:r>
          </a:p>
        </p:txBody>
      </p:sp>
      <p:sp>
        <p:nvSpPr>
          <p:cNvPr id="4" name="Content Placeholder 3"/>
          <p:cNvSpPr>
            <a:spLocks noGrp="1"/>
          </p:cNvSpPr>
          <p:nvPr>
            <p:ph sz="half" idx="2"/>
          </p:nvPr>
        </p:nvSpPr>
        <p:spPr/>
        <p:txBody>
          <a:bodyPr/>
          <a:lstStyle/>
          <a:p>
            <a:r>
              <a:t>1.环境友好型的采购决策；</a:t>
            </a:r>
          </a:p>
          <a:p>
            <a:r>
              <a:t>2.废弃物管理和回收利用；</a:t>
            </a:r>
          </a:p>
          <a:p>
            <a:r>
              <a:t>3.可持续的物流和运输方式。</a:t>
            </a:r>
          </a:p>
          <a:p>
            <a:r>
              <a:t>绿色供应链管理是一种将可持续发展理念融入企业经营的方式，通过优化供应链中的各个环节，降低对环境的负面影响，提高资源利用率。例如，企业可以优先选择环保材料、清洁能源等环境友好型的供应商，减少在生产过程中的污染排放。同时，对于产生的废弃物，企业可以进行分类处理，将可回收的部分再次利用，以减少资源的浪费。此外，采用可持续的物流和运输方式也是实现绿色供应链管理的重要途径，如使用低碳交通工具或优化配送路线等。这样不仅有利于环境保护，还可以降低企业的运营成本，提升竞争力。</a:t>
            </a:r>
          </a:p>
          <a:p/>
        </p:txBody>
      </p:sp>
      <p:sp>
        <p:nvSpPr>
          <p:cNvPr id="5" name="Text Placeholder 4"/>
          <p:cNvSpPr>
            <a:spLocks noGrp="1"/>
          </p:cNvSpPr>
          <p:nvPr>
            <p:ph type="body" idx="3"/>
          </p:nvPr>
        </p:nvSpPr>
        <p:spPr/>
        <p:txBody>
          <a:bodyPr/>
          <a:lstStyle/>
          <a:p>
            <a:r>
              <a:t>社会责任投资</a:t>
            </a:r>
          </a:p>
        </p:txBody>
      </p:sp>
      <p:sp>
        <p:nvSpPr>
          <p:cNvPr id="6" name="Content Placeholder 5"/>
          <p:cNvSpPr>
            <a:spLocks noGrp="1"/>
          </p:cNvSpPr>
          <p:nvPr>
            <p:ph sz="half" idx="4"/>
          </p:nvPr>
        </p:nvSpPr>
        <p:spPr/>
        <p:txBody>
          <a:bodyPr/>
          <a:lstStyle/>
          <a:p>
            <a:r>
              <a:t>1.投资具有社会效益的项目；</a:t>
            </a:r>
          </a:p>
          <a:p>
            <a:r>
              <a:t>2.寻求经济利益和社会效应的双重回报；</a:t>
            </a:r>
          </a:p>
          <a:p>
            <a:r>
              <a:t>3.积极推动可持续发展目标的实现。</a:t>
            </a:r>
          </a:p>
          <a:p>
            <a:r>
              <a:t>社会责任投资是指在投资决策中考虑到环境、社会和治理等因素，旨在获得经济效益的同时，产生积极的社会影响。这种投资通常会关注一些与可持续发展相关的领域，如清洁能源、基础设施建设等。通过参与这些项目的投资，企业不仅可以获取经济收益，还能够为社会的可持续发展做出贡献。近年来，随着全球对可持续发展的重视程度不断提高，社会责任投资逐渐成为了一种主流的投资方式。</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企业责任与可持续发展的实践案例</a:t>
            </a:r>
          </a:p>
        </p:txBody>
      </p:sp>
      <p:sp>
        <p:nvSpPr>
          <p:cNvPr id="3" name="Text Placeholder 2"/>
          <p:cNvSpPr>
            <a:spLocks noGrp="1"/>
          </p:cNvSpPr>
          <p:nvPr>
            <p:ph type="body" idx="1"/>
          </p:nvPr>
        </p:nvSpPr>
        <p:spPr/>
        <p:txBody>
          <a:bodyPr/>
          <a:lstStyle/>
          <a:p>
            <a:r>
              <a:t>循环经济</a:t>
            </a:r>
          </a:p>
        </p:txBody>
      </p:sp>
      <p:sp>
        <p:nvSpPr>
          <p:cNvPr id="4" name="Content Placeholder 3"/>
          <p:cNvSpPr>
            <a:spLocks noGrp="1"/>
          </p:cNvSpPr>
          <p:nvPr>
            <p:ph sz="half" idx="2"/>
          </p:nvPr>
        </p:nvSpPr>
        <p:spPr/>
        <p:txBody>
          <a:bodyPr/>
          <a:lstStyle/>
          <a:p>
            <a:r>
              <a:t>1.再利用、再生和回收；</a:t>
            </a:r>
          </a:p>
          <a:p>
            <a:r>
              <a:t>2.资源效率的最大化；</a:t>
            </a:r>
          </a:p>
          <a:p>
            <a:r>
              <a:t>3.消费模式的转变。</a:t>
            </a:r>
          </a:p>
          <a:p>
            <a:r>
              <a:t>循环经济是一种以资源高效利用和循环利用为核心的经济模式，其目标是最大限度地减少废弃物的产生，提高资源的使用效率。在这一过程中，企业需要不断地创新和优化产品设计、生产工艺和商业模式，使资源能够在尽可能少的损失下被反复利用。例如，企业可以通过改进产品的结构，增加其使用寿命，或者通过建立回收机制，促进废旧产品的再生利用。循环经济的推行不仅可以降低资源消耗和环境污染，还有助于培育新的经济增长点。</a:t>
            </a:r>
          </a:p>
          <a:p/>
        </p:txBody>
      </p:sp>
      <p:sp>
        <p:nvSpPr>
          <p:cNvPr id="5" name="Text Placeholder 4"/>
          <p:cNvSpPr>
            <a:spLocks noGrp="1"/>
          </p:cNvSpPr>
          <p:nvPr>
            <p:ph type="body" idx="3"/>
          </p:nvPr>
        </p:nvSpPr>
        <p:spPr/>
        <p:txBody>
          <a:bodyPr/>
          <a:lstStyle/>
          <a:p>
            <a:r>
              <a:t>社区参与</a:t>
            </a:r>
          </a:p>
        </p:txBody>
      </p:sp>
      <p:sp>
        <p:nvSpPr>
          <p:cNvPr id="6" name="Content Placeholder 5"/>
          <p:cNvSpPr>
            <a:spLocks noGrp="1"/>
          </p:cNvSpPr>
          <p:nvPr>
            <p:ph sz="half" idx="4"/>
          </p:nvPr>
        </p:nvSpPr>
        <p:spPr/>
        <p:txBody>
          <a:bodyPr/>
          <a:lstStyle/>
          <a:p>
            <a:r>
              <a:t>1.与当地社区的合作；</a:t>
            </a:r>
          </a:p>
          <a:p>
            <a:r>
              <a:t>2.解决社区问题；</a:t>
            </a:r>
          </a:p>
          <a:p>
            <a:r>
              <a:t>3.改善社区居民的生活质量。</a:t>
            </a:r>
          </a:p>
          <a:p>
            <a:r>
              <a:t>社区参与是企业履行社会责任的一个重要方面，它强调与企业所在的社区建立起良好的互动关系，共同解决社区的问题和需求。例如，企业可以组织员工志愿者服务队，定期参加社区的公益活动，帮助改善居民的生活环境，提升社区的整体素质。此外，企业还可以通过提供就业机会、支持地方企业发展等方式，带动当地的经济发展，为社区创造更多的福利。社区参与有助于增强企业与社区之间的信任和凝聚力，塑造良好的企业形象。</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企业责任与可持续发展的实践案例</a:t>
            </a:r>
          </a:p>
        </p:txBody>
      </p:sp>
      <p:sp>
        <p:nvSpPr>
          <p:cNvPr id="3" name="Text Placeholder 2"/>
          <p:cNvSpPr>
            <a:spLocks noGrp="1"/>
          </p:cNvSpPr>
          <p:nvPr>
            <p:ph type="body" idx="1"/>
          </p:nvPr>
        </p:nvSpPr>
        <p:spPr/>
        <p:txBody>
          <a:bodyPr/>
          <a:lstStyle/>
          <a:p>
            <a:r>
              <a:t>道德经营</a:t>
            </a:r>
          </a:p>
        </p:txBody>
      </p:sp>
      <p:sp>
        <p:nvSpPr>
          <p:cNvPr id="4" name="Content Placeholder 3"/>
          <p:cNvSpPr>
            <a:spLocks noGrp="1"/>
          </p:cNvSpPr>
          <p:nvPr>
            <p:ph sz="half" idx="2"/>
          </p:nvPr>
        </p:nvSpPr>
        <p:spPr/>
        <p:txBody>
          <a:bodyPr/>
          <a:lstStyle/>
          <a:p>
            <a:r>
              <a:t>1.遵循伦理原则和法律准则；</a:t>
            </a:r>
          </a:p>
          <a:p>
            <a:r>
              <a:t>2.确保员工的权益；</a:t>
            </a:r>
          </a:p>
          <a:p>
            <a:r>
              <a:t>3.保护消费者的权益。</a:t>
            </a:r>
          </a:p>
          <a:p>
            <a:r>
              <a:t>道德经营要求企业在经营活动中遵循伦理原则和法律准则，注重维护各相关方的权益。这包括保证员工的合法权益，如公平待遇、安全健康的工作环境等，以及保护消费者的权益，如提供优质的产品和服务，保障消费者的人身财产安全。道德经营不仅有助于企业的长期稳定发展，也有利于维护社会的公平公正，促进和谐社会的建设。</a:t>
            </a:r>
          </a:p>
          <a:p/>
        </p:txBody>
      </p:sp>
      <p:sp>
        <p:nvSpPr>
          <p:cNvPr id="5" name="Text Placeholder 4"/>
          <p:cNvSpPr>
            <a:spLocks noGrp="1"/>
          </p:cNvSpPr>
          <p:nvPr>
            <p:ph type="body" idx="3"/>
          </p:nvPr>
        </p:nvSpPr>
        <p:spPr/>
        <p:txBody>
          <a:bodyPr/>
          <a:lstStyle/>
          <a:p>
            <a:r>
              <a:t>公益慈善</a:t>
            </a:r>
          </a:p>
        </p:txBody>
      </p:sp>
      <p:sp>
        <p:nvSpPr>
          <p:cNvPr id="6" name="Content Placeholder 5"/>
          <p:cNvSpPr>
            <a:spLocks noGrp="1"/>
          </p:cNvSpPr>
          <p:nvPr>
            <p:ph sz="half" idx="4"/>
          </p:nvPr>
        </p:nvSpPr>
        <p:spPr/>
        <p:txBody>
          <a:bodyPr/>
          <a:lstStyle/>
          <a:p>
            <a:r>
              <a:t>1.为公共事业捐款或捐赠物资；</a:t>
            </a:r>
          </a:p>
          <a:p>
            <a:r>
              <a:t>2.支持教育、健康和扶贫等领域的发展；</a:t>
            </a:r>
          </a:p>
          <a:p>
            <a:r>
              <a:t>3.弘扬社会正能量，传播爱心和关怀。</a:t>
            </a:r>
          </a:p>
          <a:p>
            <a:r>
              <a:t>公益慈善是企业履行社会责任的一个传统方式，通过为公共事业捐款或捐赠物资，支持教育、健康和扶贫等领域的发展，企业可以为社会的进步贡献力量。这种方式不仅可以帮助弱势群体解决实际困难，还能弘扬社会正能量，传播爱心和关怀。公益慈善活动不仅能提升企业的社会形象，也能激发员工的责任感和团队精神。</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https://d.book118.com/108070104031006035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企业社会责任定义与目的</vt:lpstr>
      <vt:lpstr> 企业社会责任定义与目的</vt:lpstr>
      <vt:lpstr> 可持续发展与企业经营的关系</vt:lpstr>
      <vt:lpstr> 可持续发展与企业经营的关系</vt:lpstr>
      <vt:lpstr> 可持续发展与企业经营的关系</vt:lpstr>
      <vt:lpstr> 环境、社会和治理（ESG）投资理念</vt:lpstr>
      <vt:lpstr> 环境、社会和治理（ESG）投资理念</vt:lpstr>
      <vt:lpstr> 环境、社会和治理（ESG）投资理念</vt:lpstr>
      <vt:lpstr> 环境、社会和治理（ESG）投资理念</vt:lpstr>
      <vt:lpstr> 企业责任与可持续发展的实践案例</vt:lpstr>
      <vt:lpstr> 企业责任与可持续发展的实践案例</vt:lpstr>
      <vt:lpstr> 企业责任与可持续发展的实践案例</vt:lpstr>
      <vt:lpstr> 企业责任与可持续发展的实践案例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2024-09-13T22:22:58.628</cp:lastPrinted>
  <dcterms:created xsi:type="dcterms:W3CDTF">2024-09-13T14:22:58Z</dcterms:created>
  <dcterms:modified xsi:type="dcterms:W3CDTF">2024-09-13T14:23:00Z</dcterms:modified>
</cp:coreProperties>
</file>