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FDCFCE7-C578-4985-8D96-34EDC48BD6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A9F77E-3DD2-439F-8C20-40C8B029D0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9B37EA-18D1-46A4-AC49-F31E241782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B256AC8-CFD8-4654-BF28-1456BE2C97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2AED0D-E4E9-4FF4-BA7A-001263BA114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95A274-10E2-4BAA-8384-0A9B02CE9D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0980DE-73DB-4B85-A714-D175F6C51D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930EC3-0B20-4D0D-AAC5-0EA70D55AE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527A31-A79B-48B7-8C00-E4F5119840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B21297-44B6-46E5-B3C4-56D4EDBC01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4D6239-DD03-44BD-A5FA-10ED7B0099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10301402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2024-01-25</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创新时代下的定价原理与价格策略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定价背景与挑战</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创新定价原理</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价格策略类型及应用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数据分析在定价中应用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案例分享：成功企业如何制定有效价格策略</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定价背景与挑战</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定价是品牌形象和市场定位的体现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价格水平往往与品牌形象和市场定位密切相关，通过定价策略可以塑造独特的品牌形象，吸引目标客户群体。</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定价是企业获取利润的关键环节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在激烈的市场竞争中，合理的定价策略能够确保企业获得足够的利润，支持其持续创新和发展。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定价影响市场需求和消费者购买行为</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价格是影响消费者购买决策的重要因素之一，合理的定价能够激发市场需求，促进产品销售。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新经济环境下定价重要性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消费者价格敏感度提高</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随着互联网信息的透明化，消费者能够更加方便地比较不同产品的价格，对价格的敏感度也随之提高。</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消费者个性化需求增加</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消费者越来越注重产品的个性化和定制化，对价格的接受度也因人而异，企业需要更加精细化的定价策略来满足不同消费者的需求。</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消费者购买决策受多方面因素影响</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除了价格因素外，消费者的购买决策还受到品牌、口碑、服务等多方面因素的影响，企业需要综合考虑这些因素来制定定价策略。</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消费者行为变化对定价影响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随着市场进入者的增多和产品同质化的加剧，企业面临着越来越激烈的市场竞争，需要更加灵活的定价策略来应对。</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市场竞争日益激烈</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为了争夺市场份额，价格战成为企业常用的竞争手段之一，但过度的价格战可能导致行业利润率的下降和企业经营风险的增加。</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价格战成为常用竞争手段</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大数据、人工智能等新兴技术的发展为企业提供了更加精准的定价工具和方法，同时也带来了新的挑战和机遇。</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新兴技术对定价策略的影响</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市场竞争态势及挑战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创新定价原理</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价值感知定价</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基于消费者对产品或服务价值的感知程度来设定价格。</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强调产品或服务的独特性、稀缺性和高品质等特点，提升消费者的价值感知。</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通过市场调研和数据分析，了解消费者的需求和购买行为，为不同消费者群体提供个性化的定价方案。</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1326" r="13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差异化定价策略</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根据不同消费者群体、市场细分或产品版本等因素，设定不同的价格水平。</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利用价格歧视原理，对不同需求弹性的消费者收取不同的价格，以实现收益最大化。</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通过提供增值服务、定制化产品或套餐优惠等手段，增加产品的附加值和吸引力，支持差异化定价策略的实施。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根据市场变化、竞争态势和消费者反馈等信息，及时调整价格策略。</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运用大数据分析和人工智能技术，实时监测市场需求和消费者行为的变化，为价格调整提供数据支持。</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通过A/B测试、价格实验等方法，评估不同价格策略的效果，持续优化定价方案，提高收益水平。</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动态调整与优化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价格策略类型及应用</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渗透式价格策略</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l="9098" r="9098"/>
          <a:stretch>
            <a:fillRect/>
          </a:stretch>
        </p:blipFill>
        <p:spPr>
          <a:xfrm>
            <a:off x="4901338" y="2257609"/>
            <a:ext cx="2386669" cy="2355913"/>
          </a:xfrm>
          <a:prstGeom prst="rect">
            <a:avLst/>
          </a:prstGeom>
          <a:ln w="12668"/>
        </p:spPr>
      </p:pic>
      <p:grpSp>
        <p:nvGrpSpPr>
          <p:cNvPr id="44" name="Group 44"/>
          <p:cNvGrpSpPr/>
          <p:nvPr/>
        </p:nvGrpSpPr>
        <p:grpSpPr>
          <a:xfrm>
            <a:off x="653186" y="1428545"/>
            <a:ext cx="3394996" cy="490334"/>
            <a:chOff x="653186" y="1428545"/>
            <a:chExt cx="3394996" cy="490334"/>
          </a:xfrm>
        </p:grpSpPr>
        <p:sp>
          <p:nvSpPr>
            <p:cNvPr id="45" name="TextBox 45"/>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6" name="Group 46"/>
          <p:cNvGrpSpPr/>
          <p:nvPr/>
        </p:nvGrpSpPr>
        <p:grpSpPr>
          <a:xfrm>
            <a:off x="885016" y="1781107"/>
            <a:ext cx="2931336" cy="1654845"/>
            <a:chOff x="885016" y="1781107"/>
            <a:chExt cx="2931336" cy="1654845"/>
          </a:xfrm>
        </p:grpSpPr>
        <p:sp>
          <p:nvSpPr>
            <p:cNvPr id="47" name="TextBox 47"/>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渗透式价格策略是一种低价策略，旨在迅速占领市场，通过低价吸引大量消费者，提高市场份额。</a:t>
              </a:r>
            </a:p>
          </p:txBody>
        </p:sp>
      </p:grpSp>
      <p:grpSp>
        <p:nvGrpSpPr>
          <p:cNvPr id="48" name="Group 48"/>
          <p:cNvGrpSpPr/>
          <p:nvPr/>
        </p:nvGrpSpPr>
        <p:grpSpPr>
          <a:xfrm>
            <a:off x="653186" y="3877672"/>
            <a:ext cx="3394996" cy="490334"/>
            <a:chOff x="653186" y="3877672"/>
            <a:chExt cx="3394996" cy="490334"/>
          </a:xfrm>
        </p:grpSpPr>
        <p:sp>
          <p:nvSpPr>
            <p:cNvPr id="49" name="TextBox 49"/>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缺点</a:t>
              </a:r>
            </a:p>
          </p:txBody>
        </p:sp>
      </p:grpSp>
      <p:grpSp>
        <p:nvGrpSpPr>
          <p:cNvPr id="50" name="Group 50"/>
          <p:cNvGrpSpPr/>
          <p:nvPr/>
        </p:nvGrpSpPr>
        <p:grpSpPr>
          <a:xfrm>
            <a:off x="885016" y="4230233"/>
            <a:ext cx="2931336" cy="1654845"/>
            <a:chOff x="885016" y="4230233"/>
            <a:chExt cx="2931336" cy="1654845"/>
          </a:xfrm>
        </p:grpSpPr>
        <p:sp>
          <p:nvSpPr>
            <p:cNvPr id="51" name="TextBox 51"/>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可能引发价格战、降低利润空间、难以提升品牌形象。</a:t>
              </a:r>
            </a:p>
          </p:txBody>
        </p:sp>
      </p:grpSp>
      <p:grpSp>
        <p:nvGrpSpPr>
          <p:cNvPr id="52" name="Group 52"/>
          <p:cNvGrpSpPr/>
          <p:nvPr/>
        </p:nvGrpSpPr>
        <p:grpSpPr>
          <a:xfrm>
            <a:off x="8276691" y="1360283"/>
            <a:ext cx="3394996" cy="490334"/>
            <a:chOff x="8276691" y="1360283"/>
            <a:chExt cx="3394996" cy="490334"/>
          </a:xfrm>
        </p:grpSpPr>
        <p:sp>
          <p:nvSpPr>
            <p:cNvPr id="53" name="TextBox 53"/>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适用场景</a:t>
              </a:r>
            </a:p>
          </p:txBody>
        </p:sp>
      </p:grpSp>
      <p:grpSp>
        <p:nvGrpSpPr>
          <p:cNvPr id="54" name="Group 54"/>
          <p:cNvGrpSpPr/>
          <p:nvPr/>
        </p:nvGrpSpPr>
        <p:grpSpPr>
          <a:xfrm>
            <a:off x="8508521" y="1712845"/>
            <a:ext cx="2931336" cy="1654845"/>
            <a:chOff x="8508521" y="1712845"/>
            <a:chExt cx="2931336" cy="1654845"/>
          </a:xfrm>
        </p:grpSpPr>
        <p:sp>
          <p:nvSpPr>
            <p:cNvPr id="55" name="TextBox 55"/>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新产品上市、市场竞争激烈、消费者对价格敏感。</a:t>
              </a:r>
            </a:p>
          </p:txBody>
        </p:sp>
      </p:grpSp>
      <p:grpSp>
        <p:nvGrpSpPr>
          <p:cNvPr id="56" name="Group 56"/>
          <p:cNvGrpSpPr/>
          <p:nvPr/>
        </p:nvGrpSpPr>
        <p:grpSpPr>
          <a:xfrm>
            <a:off x="8276691" y="3809410"/>
            <a:ext cx="3394996" cy="490334"/>
            <a:chOff x="8276691" y="3809410"/>
            <a:chExt cx="3394996" cy="490334"/>
          </a:xfrm>
        </p:grpSpPr>
        <p:sp>
          <p:nvSpPr>
            <p:cNvPr id="57" name="TextBox 57"/>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优点</a:t>
              </a:r>
            </a:p>
          </p:txBody>
        </p:sp>
      </p:grpSp>
      <p:grpSp>
        <p:nvGrpSpPr>
          <p:cNvPr id="58" name="Group 58"/>
          <p:cNvGrpSpPr/>
          <p:nvPr/>
        </p:nvGrpSpPr>
        <p:grpSpPr>
          <a:xfrm>
            <a:off x="8508521" y="4161971"/>
            <a:ext cx="2931336" cy="1654845"/>
            <a:chOff x="8508521" y="4161971"/>
            <a:chExt cx="2931336" cy="1654845"/>
          </a:xfrm>
        </p:grpSpPr>
        <p:sp>
          <p:nvSpPr>
            <p:cNvPr id="59" name="TextBox 59"/>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快速占领市场、提高品牌知名度、形成规模经济。</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54000"/>
          </a:blip>
          <a:stretch>
            <a:fillRect/>
          </a:stretch>
        </p:blipFill>
        <p:spPr>
          <a:xfrm>
            <a:off x="0" y="0"/>
            <a:ext cx="12192000" cy="6858000"/>
          </a:xfrm>
          <a:prstGeom prst="rect">
            <a:avLst/>
          </a:prstGeom>
        </p:spPr>
      </p:pic>
      <p:sp>
        <p:nvSpPr>
          <p:cNvPr id="3" name="AutoShape 3"/>
          <p:cNvSpPr/>
          <p:nvPr/>
        </p:nvSpPr>
        <p:spPr>
          <a:xfrm>
            <a:off x="5241925" y="2259013"/>
            <a:ext cx="1933575" cy="1933575"/>
          </a:xfrm>
          <a:prstGeom prst="ellipse">
            <a:avLst/>
          </a:prstGeom>
          <a:solidFill>
            <a:schemeClr val="accent1">
              <a:alpha val="9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506694" y="1497044"/>
            <a:ext cx="2843213" cy="831818"/>
            <a:chOff x="2506694" y="1497044"/>
            <a:chExt cx="2843213" cy="831818"/>
          </a:xfrm>
        </p:grpSpPr>
        <p:sp>
          <p:nvSpPr>
            <p:cNvPr id="5" name="AutoShape 5"/>
            <p:cNvSpPr/>
            <p:nvPr/>
          </p:nvSpPr>
          <p:spPr>
            <a:xfrm>
              <a:off x="2506694" y="1497044"/>
              <a:ext cx="2843213" cy="8318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5941441" y="2961291"/>
            <a:ext cx="534543" cy="529019"/>
            <a:chOff x="5941441" y="2961291"/>
            <a:chExt cx="534543" cy="529019"/>
          </a:xfrm>
        </p:grpSpPr>
        <p:sp>
          <p:nvSpPr>
            <p:cNvPr id="7" name="Freeform 7"/>
            <p:cNvSpPr/>
            <p:nvPr/>
          </p:nvSpPr>
          <p:spPr>
            <a:xfrm>
              <a:off x="5941441" y="3257709"/>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41441" y="2961291"/>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撇脂式价格策略</a:t>
              </a:r>
            </a:p>
          </p:txBody>
        </p:sp>
      </p:grpSp>
      <p:grpSp>
        <p:nvGrpSpPr>
          <p:cNvPr id="31" name="Group 31"/>
          <p:cNvGrpSpPr/>
          <p:nvPr/>
        </p:nvGrpSpPr>
        <p:grpSpPr>
          <a:xfrm>
            <a:off x="1449149" y="1107618"/>
            <a:ext cx="3394996" cy="490334"/>
            <a:chOff x="1449149" y="1107618"/>
            <a:chExt cx="3394996" cy="490334"/>
          </a:xfrm>
        </p:grpSpPr>
        <p:sp>
          <p:nvSpPr>
            <p:cNvPr id="32" name="TextBox 32"/>
            <p:cNvSpPr txBox="1"/>
            <p:nvPr/>
          </p:nvSpPr>
          <p:spPr>
            <a:xfrm>
              <a:off x="1449149"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33" name="Group 33"/>
          <p:cNvGrpSpPr/>
          <p:nvPr/>
        </p:nvGrpSpPr>
        <p:grpSpPr>
          <a:xfrm>
            <a:off x="1680979" y="1460180"/>
            <a:ext cx="2931336" cy="1654845"/>
            <a:chOff x="1680979" y="1460180"/>
            <a:chExt cx="2931336" cy="1654845"/>
          </a:xfrm>
        </p:grpSpPr>
        <p:sp>
          <p:nvSpPr>
            <p:cNvPr id="34" name="TextBox 34"/>
            <p:cNvSpPr txBox="1"/>
            <p:nvPr/>
          </p:nvSpPr>
          <p:spPr>
            <a:xfrm>
              <a:off x="1680979"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撇脂式价格策略是一种高价策略，旨在获取高额利润，通过高品质、高附加值的产品吸引消费者。</a:t>
              </a:r>
            </a:p>
          </p:txBody>
        </p:sp>
      </p:grpSp>
      <p:grpSp>
        <p:nvGrpSpPr>
          <p:cNvPr id="35" name="Group 35"/>
          <p:cNvGrpSpPr/>
          <p:nvPr/>
        </p:nvGrpSpPr>
        <p:grpSpPr>
          <a:xfrm>
            <a:off x="1449149" y="3556745"/>
            <a:ext cx="3394996" cy="490334"/>
            <a:chOff x="1449149" y="3556745"/>
            <a:chExt cx="3394996" cy="490334"/>
          </a:xfrm>
        </p:grpSpPr>
        <p:sp>
          <p:nvSpPr>
            <p:cNvPr id="36" name="TextBox 36"/>
            <p:cNvSpPr txBox="1"/>
            <p:nvPr/>
          </p:nvSpPr>
          <p:spPr>
            <a:xfrm>
              <a:off x="1449149"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缺点</a:t>
              </a:r>
            </a:p>
          </p:txBody>
        </p:sp>
      </p:grpSp>
      <p:grpSp>
        <p:nvGrpSpPr>
          <p:cNvPr id="37" name="Group 37"/>
          <p:cNvGrpSpPr/>
          <p:nvPr/>
        </p:nvGrpSpPr>
        <p:grpSpPr>
          <a:xfrm>
            <a:off x="1680979" y="3909306"/>
            <a:ext cx="2931336" cy="1654845"/>
            <a:chOff x="1680979" y="3909306"/>
            <a:chExt cx="2931336" cy="1654845"/>
          </a:xfrm>
        </p:grpSpPr>
        <p:sp>
          <p:nvSpPr>
            <p:cNvPr id="38" name="TextBox 38"/>
            <p:cNvSpPr txBox="1"/>
            <p:nvPr/>
          </p:nvSpPr>
          <p:spPr>
            <a:xfrm>
              <a:off x="1680979"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市场份额有限、可能受到竞争对手的低价冲击、消费者群体相对狭窄。</a:t>
              </a:r>
            </a:p>
          </p:txBody>
        </p:sp>
      </p:grpSp>
      <p:grpSp>
        <p:nvGrpSpPr>
          <p:cNvPr id="39" name="Group 39"/>
          <p:cNvGrpSpPr/>
          <p:nvPr/>
        </p:nvGrpSpPr>
        <p:grpSpPr>
          <a:xfrm>
            <a:off x="7463317" y="1107618"/>
            <a:ext cx="3394996" cy="490334"/>
            <a:chOff x="7463317" y="1107618"/>
            <a:chExt cx="3394996" cy="490334"/>
          </a:xfrm>
        </p:grpSpPr>
        <p:sp>
          <p:nvSpPr>
            <p:cNvPr id="40" name="TextBox 40"/>
            <p:cNvSpPr txBox="1"/>
            <p:nvPr/>
          </p:nvSpPr>
          <p:spPr>
            <a:xfrm>
              <a:off x="7463317"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适用场景</a:t>
              </a:r>
            </a:p>
          </p:txBody>
        </p:sp>
      </p:grpSp>
      <p:grpSp>
        <p:nvGrpSpPr>
          <p:cNvPr id="41" name="Group 41"/>
          <p:cNvGrpSpPr/>
          <p:nvPr/>
        </p:nvGrpSpPr>
        <p:grpSpPr>
          <a:xfrm>
            <a:off x="7695147" y="1460180"/>
            <a:ext cx="2931336" cy="1654845"/>
            <a:chOff x="7695147" y="1460180"/>
            <a:chExt cx="2931336" cy="1654845"/>
          </a:xfrm>
        </p:grpSpPr>
        <p:sp>
          <p:nvSpPr>
            <p:cNvPr id="42" name="TextBox 42"/>
            <p:cNvSpPr txBox="1"/>
            <p:nvPr/>
          </p:nvSpPr>
          <p:spPr>
            <a:xfrm>
              <a:off x="7695147"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产品具有独特性、高品质、高附加值，目标消费者追求品质生活。</a:t>
              </a:r>
            </a:p>
          </p:txBody>
        </p:sp>
      </p:grpSp>
      <p:grpSp>
        <p:nvGrpSpPr>
          <p:cNvPr id="43" name="Group 43"/>
          <p:cNvGrpSpPr/>
          <p:nvPr/>
        </p:nvGrpSpPr>
        <p:grpSpPr>
          <a:xfrm>
            <a:off x="7463317" y="3556745"/>
            <a:ext cx="3394996" cy="490334"/>
            <a:chOff x="7463317" y="3556745"/>
            <a:chExt cx="3394996" cy="490334"/>
          </a:xfrm>
        </p:grpSpPr>
        <p:sp>
          <p:nvSpPr>
            <p:cNvPr id="44" name="TextBox 44"/>
            <p:cNvSpPr txBox="1"/>
            <p:nvPr/>
          </p:nvSpPr>
          <p:spPr>
            <a:xfrm>
              <a:off x="7463317"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优点</a:t>
              </a:r>
            </a:p>
          </p:txBody>
        </p:sp>
      </p:grpSp>
      <p:grpSp>
        <p:nvGrpSpPr>
          <p:cNvPr id="45" name="Group 45"/>
          <p:cNvGrpSpPr/>
          <p:nvPr/>
        </p:nvGrpSpPr>
        <p:grpSpPr>
          <a:xfrm>
            <a:off x="7695147" y="3909306"/>
            <a:ext cx="2931336" cy="1654845"/>
            <a:chOff x="7695147" y="3909306"/>
            <a:chExt cx="2931336" cy="1654845"/>
          </a:xfrm>
        </p:grpSpPr>
        <p:sp>
          <p:nvSpPr>
            <p:cNvPr id="46" name="TextBox 46"/>
            <p:cNvSpPr txBox="1"/>
            <p:nvPr/>
          </p:nvSpPr>
          <p:spPr>
            <a:xfrm>
              <a:off x="7695147"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获取高额利润、提升品牌形象、形成品牌忠诚度。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竞争导向型价格策略是一种根据竞争对手的价格来制定自身价格的策略，旨在与竞争对手保持价格竞争力。</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市场竞争激烈、消费者对价格敏感、产品同质化严重。</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适用场景</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保持价格竞争力、避免价格战、稳定市场份额。</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优点</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可能陷入价格战、降低利润空间、难以形成品牌差异化。</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缺点</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竞争导向型价格策略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https://d.book118.com/108103014020006033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2024-09-10T23:02:20.778</cp:lastPrinted>
  <dcterms:created xsi:type="dcterms:W3CDTF">2024-09-10T15:02:20Z</dcterms:created>
  <dcterms:modified xsi:type="dcterms:W3CDTF">2024-09-10T15:02:23Z</dcterms:modified>
</cp:coreProperties>
</file>