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94800" cy="53213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C55C46-7B69-4F70-A629-1684CD6D9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4C6DC-54C3-4B25-B46A-106849B27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6FC494-B6BA-4B26-BA3B-3092AE337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C8BDF3-A22A-4BBA-A53C-A24C02DFF7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D71246-65B2-4C8A-8F27-DE78ECC21F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8922A3-9E3A-4B00-9F5D-20C54362B5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8116F9-C159-4EA3-A5D9-52800F98DE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219655-E25E-40FB-838F-E59C57379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3ABDB1-6684-47FA-A0ED-1F143D24F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AD64C-D4E7-4BBB-AAD3-53B101300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5363FF-A85D-451B-88EF-C4D527942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4.jpeg" /><Relationship Id="rId4"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14.jpeg" /><Relationship Id="rId4" Type="http://schemas.openxmlformats.org/officeDocument/2006/relationships/image" Target="../media/image1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14.jpeg" /><Relationship Id="rId4" Type="http://schemas.openxmlformats.org/officeDocument/2006/relationships/image" Target="../media/image1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14.jpeg" /><Relationship Id="rId4" Type="http://schemas.openxmlformats.org/officeDocument/2006/relationships/image" Target="../media/image1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14.jpeg" /><Relationship Id="rId4"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jpeg" /><Relationship Id="rId3" Type="http://schemas.openxmlformats.org/officeDocument/2006/relationships/image" Target="../media/image14.jpeg" /><Relationship Id="rId4" Type="http://schemas.openxmlformats.org/officeDocument/2006/relationships/image" Target="../media/image17.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 Id="rId3" Type="http://schemas.openxmlformats.org/officeDocument/2006/relationships/image" Target="../media/image14.jpeg" /><Relationship Id="rId4" Type="http://schemas.openxmlformats.org/officeDocument/2006/relationships/image" Target="../media/image1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 Id="rId3" Type="http://schemas.openxmlformats.org/officeDocument/2006/relationships/image" Target="../media/image14.jpeg" /><Relationship Id="rId4" Type="http://schemas.openxmlformats.org/officeDocument/2006/relationships/image" Target="../media/image17.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 Id="rId3" Type="http://schemas.openxmlformats.org/officeDocument/2006/relationships/image" Target="../media/image14.jpeg" /><Relationship Id="rId4" Type="http://schemas.openxmlformats.org/officeDocument/2006/relationships/image" Target="../media/image1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 Id="rId3" Type="http://schemas.openxmlformats.org/officeDocument/2006/relationships/image" Target="../media/image14.jpeg" /><Relationship Id="rId4" Type="http://schemas.openxmlformats.org/officeDocument/2006/relationships/image" Target="../media/image17.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jpeg" /><Relationship Id="rId3" Type="http://schemas.openxmlformats.org/officeDocument/2006/relationships/image" Target="../media/image14.jpeg" /><Relationship Id="rId4" Type="http://schemas.openxmlformats.org/officeDocument/2006/relationships/image" Target="../media/image17.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jpeg" /><Relationship Id="rId3" Type="http://schemas.openxmlformats.org/officeDocument/2006/relationships/image" Target="../media/image14.jpeg" /><Relationship Id="rId4" Type="http://schemas.openxmlformats.org/officeDocument/2006/relationships/image" Target="../media/image17.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jpeg" /><Relationship Id="rId3" Type="http://schemas.openxmlformats.org/officeDocument/2006/relationships/image" Target="../media/image14.jpeg" /><Relationship Id="rId4" Type="http://schemas.openxmlformats.org/officeDocument/2006/relationships/image" Target="../media/image17.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3.jpeg" /><Relationship Id="rId3" Type="http://schemas.openxmlformats.org/officeDocument/2006/relationships/image" Target="../media/image14.jpeg" /><Relationship Id="rId4" Type="http://schemas.openxmlformats.org/officeDocument/2006/relationships/image" Target="../media/image17.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jpeg" /><Relationship Id="rId3" Type="http://schemas.openxmlformats.org/officeDocument/2006/relationships/image" Target="../media/image14.jpeg" /><Relationship Id="rId4" Type="http://schemas.openxmlformats.org/officeDocument/2006/relationships/image" Target="../media/image17.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jpeg" /><Relationship Id="rId3" Type="http://schemas.openxmlformats.org/officeDocument/2006/relationships/image" Target="../media/image14.jpeg" /><Relationship Id="rId4" Type="http://schemas.openxmlformats.org/officeDocument/2006/relationships/image" Target="../media/image17.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0307701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0" y="0"/>
            <a:ext cx="9194800" cy="5321300"/>
          </a:xfrm>
          <a:prstGeom prst="rect">
            <a:avLst/>
          </a:prstGeom>
        </p:spPr>
      </p:pic>
      <p:sp>
        <p:nvSpPr>
          <p:cNvPr id="4" name="textbox 4"/>
          <p:cNvSpPr/>
          <p:nvPr/>
        </p:nvSpPr>
        <p:spPr>
          <a:xfrm>
            <a:off x="977880" y="1104696"/>
            <a:ext cx="7162800" cy="15106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Arial" altLang="Arial" sz="100"/>
          </a:p>
          <a:p>
            <a:pPr marL="2635250" indent="-2336800" algn="l" rtl="0" eaLnBrk="0">
              <a:lnSpc>
                <a:spcPct val="120000"/>
              </a:lnSpc>
              <a:spcBef>
                <a:spcPts val="1"/>
              </a:spcBef>
            </a:pPr>
            <a:r>
              <a:rPr sz="4500" kern="0" spc="-190">
                <a:solidFill>
                  <a:srgbClr val="C00000">
                    <a:alpha val="100000"/>
                  </a:srgbClr>
                </a:solidFill>
                <a:latin typeface="SimHei"/>
                <a:ea typeface="SimHei"/>
                <a:cs typeface="SimHei"/>
              </a:rPr>
              <a:t>《未成年人网络保护</a:t>
            </a:r>
            <a:r>
              <a:rPr sz="4500" kern="0" spc="-200">
                <a:solidFill>
                  <a:srgbClr val="C00000">
                    <a:alpha val="100000"/>
                  </a:srgbClr>
                </a:solidFill>
                <a:latin typeface="SimHei"/>
                <a:ea typeface="SimHei"/>
                <a:cs typeface="SimHei"/>
              </a:rPr>
              <a:t>条例》</a:t>
            </a:r>
            <a:r>
              <a:rPr sz="4500" kern="0" spc="-10">
                <a:solidFill>
                  <a:srgbClr val="C00000">
                    <a:alpha val="100000"/>
                  </a:srgbClr>
                </a:solidFill>
                <a:latin typeface="SimHei"/>
                <a:ea typeface="SimHei"/>
                <a:cs typeface="SimHei"/>
              </a:rPr>
              <a:t>  </a:t>
            </a:r>
            <a:r>
              <a:rPr sz="3600" kern="0" spc="210">
                <a:solidFill>
                  <a:srgbClr val="C00000">
                    <a:alpha val="100000"/>
                  </a:srgbClr>
                </a:solidFill>
                <a:latin typeface="SimHei"/>
                <a:ea typeface="SimHei"/>
                <a:cs typeface="SimHei"/>
              </a:rPr>
              <a:t>专题学习</a:t>
            </a:r>
            <a:endParaRPr lang="SimHei" altLang="SimHei" sz="3600"/>
          </a:p>
        </p:txBody>
      </p:sp>
      <p:pic>
        <p:nvPicPr>
          <p:cNvPr id="6" name="picture 6"/>
          <p:cNvPicPr>
            <a:picLocks noChangeAspect="1"/>
          </p:cNvPicPr>
          <p:nvPr/>
        </p:nvPicPr>
        <p:blipFill>
          <a:blip r:embed="rId3"/>
          <a:stretch>
            <a:fillRect/>
          </a:stretch>
        </p:blipFill>
        <p:spPr>
          <a:xfrm rot="21600000">
            <a:off x="6356365" y="3403610"/>
            <a:ext cx="2838434" cy="1911357"/>
          </a:xfrm>
          <a:prstGeom prst="rect">
            <a:avLst/>
          </a:prstGeom>
        </p:spPr>
      </p:pic>
      <p:sp>
        <p:nvSpPr>
          <p:cNvPr id="8" name="textbox 8"/>
          <p:cNvSpPr/>
          <p:nvPr/>
        </p:nvSpPr>
        <p:spPr>
          <a:xfrm>
            <a:off x="3009906" y="3352809"/>
            <a:ext cx="3084195" cy="393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600"/>
          </a:p>
          <a:p>
            <a:pPr marL="367665" algn="l" rtl="0" eaLnBrk="0">
              <a:lnSpc>
                <a:spcPct val="100000"/>
              </a:lnSpc>
              <a:spcBef>
                <a:spcPts val="7"/>
              </a:spcBef>
              <a:tabLst>
                <a:tab pos="433705"/>
              </a:tabLst>
            </a:pPr>
            <a:r>
              <a:rPr sz="1100" kern="0" spc="0">
                <a:solidFill>
                  <a:srgbClr val="E30000">
                    <a:alpha val="100000"/>
                  </a:srgbClr>
                </a:solidFill>
                <a:latin typeface="SimHei"/>
                <a:ea typeface="SimHei"/>
                <a:cs typeface="SimHei"/>
              </a:rPr>
              <a:t>	</a:t>
            </a:r>
            <a:r>
              <a:rPr sz="1100" b="1" kern="0" spc="-40">
                <a:solidFill>
                  <a:srgbClr val="E30000">
                    <a:alpha val="100000"/>
                  </a:srgbClr>
                </a:solidFill>
                <a:latin typeface="SimHei"/>
                <a:ea typeface="SimHei"/>
                <a:cs typeface="SimHei"/>
              </a:rPr>
              <a:t>主讲人：</a:t>
            </a:r>
            <a:r>
              <a:rPr sz="1100" b="1" kern="0" spc="-40">
                <a:solidFill>
                  <a:srgbClr val="E30000">
                    <a:alpha val="100000"/>
                  </a:srgbClr>
                </a:solidFill>
                <a:latin typeface="SimSun"/>
                <a:ea typeface="SimSun"/>
                <a:cs typeface="SimSun"/>
              </a:rPr>
              <a:t>XXX</a:t>
            </a:r>
            <a:r>
              <a:rPr sz="1100" kern="0" spc="0">
                <a:solidFill>
                  <a:srgbClr val="E30000">
                    <a:alpha val="100000"/>
                  </a:srgbClr>
                </a:solidFill>
                <a:latin typeface="SimSun"/>
                <a:ea typeface="SimSun"/>
                <a:cs typeface="SimSun"/>
              </a:rPr>
              <a:t>           </a:t>
            </a:r>
            <a:r>
              <a:rPr sz="1100" b="1" kern="0" spc="-40">
                <a:solidFill>
                  <a:srgbClr val="E30000">
                    <a:alpha val="100000"/>
                  </a:srgbClr>
                </a:solidFill>
                <a:latin typeface="SimHei"/>
                <a:ea typeface="SimHei"/>
                <a:cs typeface="SimHei"/>
              </a:rPr>
              <a:t>时间：2023.</a:t>
            </a:r>
            <a:r>
              <a:rPr sz="1100" b="1" kern="0" spc="-40">
                <a:solidFill>
                  <a:srgbClr val="E30000">
                    <a:alpha val="100000"/>
                  </a:srgbClr>
                </a:solidFill>
                <a:latin typeface="Arial"/>
                <a:ea typeface="Arial"/>
                <a:cs typeface="Arial"/>
              </a:rPr>
              <a:t>XX.XX</a:t>
            </a:r>
            <a:endParaRPr lang="Arial" altLang="Arial" sz="1100"/>
          </a:p>
        </p:txBody>
      </p:sp>
      <p:pic>
        <p:nvPicPr>
          <p:cNvPr id="10" name="picture 10"/>
          <p:cNvPicPr>
            <a:picLocks noChangeAspect="1"/>
          </p:cNvPicPr>
          <p:nvPr/>
        </p:nvPicPr>
        <p:blipFill>
          <a:blip r:embed="rId4"/>
          <a:stretch>
            <a:fillRect/>
          </a:stretch>
        </p:blipFill>
        <p:spPr>
          <a:xfrm rot="21600000">
            <a:off x="3022606" y="3365509"/>
            <a:ext cx="355562" cy="349237"/>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 name="picture 12"/>
          <p:cNvPicPr>
            <a:picLocks noChangeAspect="1"/>
          </p:cNvPicPr>
          <p:nvPr/>
        </p:nvPicPr>
        <p:blipFill>
          <a:blip r:embed="rId2"/>
          <a:stretch>
            <a:fillRect/>
          </a:stretch>
        </p:blipFill>
        <p:spPr>
          <a:xfrm rot="21600000">
            <a:off x="0" y="0"/>
            <a:ext cx="9194800" cy="5321300"/>
          </a:xfrm>
          <a:prstGeom prst="rect">
            <a:avLst/>
          </a:prstGeom>
        </p:spPr>
      </p:pic>
      <p:sp>
        <p:nvSpPr>
          <p:cNvPr id="14" name="textbox 14"/>
          <p:cNvSpPr/>
          <p:nvPr/>
        </p:nvSpPr>
        <p:spPr>
          <a:xfrm>
            <a:off x="942695" y="1480967"/>
            <a:ext cx="7392669" cy="2114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58"/>
              </a:lnSpc>
            </a:pPr>
            <a:endParaRPr lang="Arial" altLang="Arial" sz="100"/>
          </a:p>
          <a:p>
            <a:pPr marL="558165" algn="l" rtl="0" eaLnBrk="0">
              <a:lnSpc>
                <a:spcPct val="92000"/>
              </a:lnSpc>
            </a:pPr>
            <a:r>
              <a:rPr sz="1600" b="1" kern="0" spc="-10">
                <a:solidFill>
                  <a:srgbClr val="D20000">
                    <a:alpha val="100000"/>
                  </a:srgbClr>
                </a:solidFill>
                <a:latin typeface="SimHei"/>
                <a:ea typeface="SimHei"/>
                <a:cs typeface="SimHei"/>
              </a:rPr>
              <a:t>党的十八大以来，习近平总书</a:t>
            </a:r>
            <a:r>
              <a:rPr sz="1600" b="1" kern="0" spc="-20">
                <a:solidFill>
                  <a:srgbClr val="D20000">
                    <a:alpha val="100000"/>
                  </a:srgbClr>
                </a:solidFill>
                <a:latin typeface="SimHei"/>
                <a:ea typeface="SimHei"/>
                <a:cs typeface="SimHei"/>
              </a:rPr>
              <a:t>记高度重视、亲切关怀青少年健康成长，指出</a:t>
            </a:r>
            <a:endParaRPr lang="SimHei" altLang="SimHei" sz="1600"/>
          </a:p>
          <a:p>
            <a:pPr marL="171450" algn="l" rtl="0" eaLnBrk="0">
              <a:lnSpc>
                <a:spcPct val="95000"/>
              </a:lnSpc>
              <a:spcBef>
                <a:spcPts val="1364"/>
              </a:spcBef>
            </a:pPr>
            <a:r>
              <a:rPr sz="1600" b="1" kern="0" spc="-20">
                <a:solidFill>
                  <a:srgbClr val="D20000">
                    <a:alpha val="100000"/>
                  </a:srgbClr>
                </a:solidFill>
                <a:latin typeface="SimHei"/>
                <a:ea typeface="SimHei"/>
                <a:cs typeface="SimHei"/>
              </a:rPr>
              <a:t>“青少年是祖国的未来、</a:t>
            </a:r>
            <a:r>
              <a:rPr sz="1600" b="1" kern="0" spc="-30">
                <a:solidFill>
                  <a:srgbClr val="D20000">
                    <a:alpha val="100000"/>
                  </a:srgbClr>
                </a:solidFill>
                <a:latin typeface="SimHei"/>
                <a:ea typeface="SimHei"/>
                <a:cs typeface="SimHei"/>
              </a:rPr>
              <a:t>民族的希望”,强调要</a:t>
            </a:r>
            <a:r>
              <a:rPr sz="1600" kern="0" spc="680">
                <a:solidFill>
                  <a:srgbClr val="D2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为广大</a:t>
            </a:r>
            <a:r>
              <a:rPr sz="1600" b="1" kern="0" spc="-30">
                <a:solidFill>
                  <a:srgbClr val="D20000">
                    <a:alpha val="100000"/>
                  </a:srgbClr>
                </a:solidFill>
                <a:latin typeface="SimHei"/>
                <a:ea typeface="SimHei"/>
                <a:cs typeface="SimHei"/>
              </a:rPr>
              <a:t>网</a:t>
            </a:r>
            <a:r>
              <a:rPr sz="1600" kern="0" spc="-260">
                <a:solidFill>
                  <a:srgbClr val="D20000">
                    <a:alpha val="100000"/>
                  </a:srgbClr>
                </a:solidFill>
                <a:latin typeface="SimHei"/>
                <a:ea typeface="SimHei"/>
                <a:cs typeface="SimHei"/>
              </a:rPr>
              <a:t> </a:t>
            </a:r>
            <a:r>
              <a:rPr sz="1600" b="1" kern="0" spc="-30">
                <a:solidFill>
                  <a:srgbClr val="000000">
                    <a:alpha val="100000"/>
                  </a:srgbClr>
                </a:solidFill>
                <a:latin typeface="SimHei"/>
                <a:ea typeface="SimHei"/>
                <a:cs typeface="SimHei"/>
              </a:rPr>
              <a:t>民</a:t>
            </a:r>
            <a:r>
              <a:rPr sz="1600" b="1" kern="0" spc="-30">
                <a:solidFill>
                  <a:srgbClr val="D20000">
                    <a:alpha val="100000"/>
                  </a:srgbClr>
                </a:solidFill>
                <a:latin typeface="SimHei"/>
                <a:ea typeface="SimHei"/>
                <a:cs typeface="SimHei"/>
              </a:rPr>
              <a:t>特别是青</a:t>
            </a:r>
            <a:r>
              <a:rPr sz="1600" kern="0" spc="220">
                <a:solidFill>
                  <a:srgbClr val="D20000">
                    <a:alpha val="100000"/>
                  </a:srgbClr>
                </a:solidFill>
                <a:latin typeface="SimHei"/>
                <a:ea typeface="SimHei"/>
                <a:cs typeface="SimHei"/>
              </a:rPr>
              <a:t>   </a:t>
            </a:r>
            <a:r>
              <a:rPr sz="1600" kern="0" spc="-30" baseline="9766">
                <a:solidFill>
                  <a:srgbClr val="D00000">
                    <a:alpha val="100000"/>
                  </a:srgbClr>
                </a:solidFill>
                <a:latin typeface="SimHei"/>
                <a:ea typeface="SimHei"/>
                <a:cs typeface="SimHei"/>
              </a:rPr>
              <a:t>宫</a:t>
            </a:r>
            <a:endParaRPr lang="SimHei" altLang="SimHei" sz="1600" baseline="9766"/>
          </a:p>
          <a:p>
            <a:pPr marL="63500" algn="l" rtl="0" eaLnBrk="0">
              <a:lnSpc>
                <a:spcPct val="92000"/>
              </a:lnSpc>
              <a:spcBef>
                <a:spcPts val="1296"/>
              </a:spcBef>
            </a:pPr>
            <a:r>
              <a:rPr sz="1600" b="1" kern="0" spc="-40">
                <a:solidFill>
                  <a:srgbClr val="D20000">
                    <a:alpha val="100000"/>
                  </a:srgbClr>
                </a:solidFill>
                <a:latin typeface="SimHei"/>
                <a:ea typeface="SimHei"/>
                <a:cs typeface="SimHei"/>
              </a:rPr>
              <a:t>个风清气正的网络空</a:t>
            </a:r>
            <a:r>
              <a:rPr sz="1600" b="1" kern="0" spc="-50">
                <a:solidFill>
                  <a:srgbClr val="D20000">
                    <a:alpha val="100000"/>
                  </a:srgbClr>
                </a:solidFill>
                <a:latin typeface="SimHei"/>
                <a:ea typeface="SimHei"/>
                <a:cs typeface="SimHei"/>
              </a:rPr>
              <a:t>间”。近日，《未</a:t>
            </a:r>
            <a:r>
              <a:rPr sz="1600" b="1" kern="0" spc="-50">
                <a:solidFill>
                  <a:srgbClr val="000000">
                    <a:alpha val="100000"/>
                  </a:srgbClr>
                </a:solidFill>
                <a:latin typeface="SimHei"/>
                <a:ea typeface="SimHei"/>
                <a:cs typeface="SimHei"/>
              </a:rPr>
              <a:t>成年人</a:t>
            </a:r>
            <a:r>
              <a:rPr sz="1600" b="1" kern="0" spc="-50">
                <a:solidFill>
                  <a:srgbClr val="D20000">
                    <a:alpha val="100000"/>
                  </a:srgbClr>
                </a:solidFill>
                <a:latin typeface="SimHei"/>
                <a:ea typeface="SimHei"/>
                <a:cs typeface="SimHei"/>
              </a:rPr>
              <a:t>网</a:t>
            </a:r>
            <a:r>
              <a:rPr sz="1600" kern="0" spc="-180">
                <a:solidFill>
                  <a:srgbClr val="D20000">
                    <a:alpha val="100000"/>
                  </a:srgbClr>
                </a:solidFill>
                <a:latin typeface="SimHei"/>
                <a:ea typeface="SimHei"/>
                <a:cs typeface="SimHei"/>
              </a:rPr>
              <a:t> </a:t>
            </a:r>
            <a:r>
              <a:rPr sz="1600" b="1" kern="0" spc="-50">
                <a:solidFill>
                  <a:srgbClr val="D20000">
                    <a:alpha val="100000"/>
                  </a:srgbClr>
                </a:solidFill>
                <a:latin typeface="SimHei"/>
                <a:ea typeface="SimHei"/>
                <a:cs typeface="SimHei"/>
              </a:rPr>
              <a:t>络</a:t>
            </a:r>
            <a:r>
              <a:rPr sz="1600" kern="0" spc="-180">
                <a:solidFill>
                  <a:srgbClr val="D20000">
                    <a:alpha val="100000"/>
                  </a:srgbClr>
                </a:solidFill>
                <a:latin typeface="SimHei"/>
                <a:ea typeface="SimHei"/>
                <a:cs typeface="SimHei"/>
              </a:rPr>
              <a:t> </a:t>
            </a:r>
            <a:r>
              <a:rPr sz="1600" b="1" kern="0" spc="-50">
                <a:solidFill>
                  <a:srgbClr val="D20000">
                    <a:alpha val="100000"/>
                  </a:srgbClr>
                </a:solidFill>
                <a:latin typeface="SimHei"/>
                <a:ea typeface="SimHei"/>
                <a:cs typeface="SimHei"/>
              </a:rPr>
              <a:t>保</a:t>
            </a:r>
            <a:r>
              <a:rPr sz="1600" b="1" kern="0" spc="-50">
                <a:solidFill>
                  <a:srgbClr val="000000">
                    <a:alpha val="100000"/>
                  </a:srgbClr>
                </a:solidFill>
                <a:latin typeface="SimHei"/>
                <a:ea typeface="SimHei"/>
                <a:cs typeface="SimHei"/>
              </a:rPr>
              <a:t>护</a:t>
            </a:r>
            <a:r>
              <a:rPr sz="1600" b="1" kern="0" spc="-50">
                <a:solidFill>
                  <a:srgbClr val="D20000">
                    <a:alpha val="100000"/>
                  </a:srgbClr>
                </a:solidFill>
                <a:latin typeface="SimHei"/>
                <a:ea typeface="SimHei"/>
                <a:cs typeface="SimHei"/>
              </a:rPr>
              <a:t>条例》(以下简称《条例》</a:t>
            </a:r>
            <a:endParaRPr lang="SimHei" altLang="SimHei" sz="1600"/>
          </a:p>
          <a:p>
            <a:pPr marL="95250" algn="l" rtl="0" eaLnBrk="0">
              <a:lnSpc>
                <a:spcPct val="92000"/>
              </a:lnSpc>
              <a:spcBef>
                <a:spcPts val="1184"/>
              </a:spcBef>
            </a:pPr>
            <a:r>
              <a:rPr sz="1600" b="1" kern="0" spc="-30">
                <a:solidFill>
                  <a:srgbClr val="000000">
                    <a:alpha val="100000"/>
                  </a:srgbClr>
                </a:solidFill>
                <a:latin typeface="SimHei"/>
                <a:ea typeface="SimHei"/>
                <a:cs typeface="SimHei"/>
              </a:rPr>
              <a:t>)公布，这是贯彻落实习近平法治思想和习近平总书记关于青年工作的重要思想，</a:t>
            </a:r>
            <a:endParaRPr lang="SimHei" altLang="SimHei" sz="1600"/>
          </a:p>
          <a:p>
            <a:pPr marL="12700" algn="l" rtl="0" eaLnBrk="0">
              <a:lnSpc>
                <a:spcPct val="85000"/>
              </a:lnSpc>
              <a:spcBef>
                <a:spcPts val="1128"/>
              </a:spcBef>
            </a:pPr>
            <a:r>
              <a:rPr sz="1600" b="1" kern="0" spc="0">
                <a:solidFill>
                  <a:srgbClr val="000000">
                    <a:alpha val="100000"/>
                  </a:srgbClr>
                </a:solidFill>
                <a:latin typeface="SimHei"/>
                <a:ea typeface="SimHei"/>
                <a:cs typeface="SimHei"/>
              </a:rPr>
              <a:t>进一步完善互联网领域治理体案，催全青少年健康成长法治保障的重</a:t>
            </a:r>
            <a:r>
              <a:rPr sz="1600" b="1" kern="0" spc="-10">
                <a:solidFill>
                  <a:srgbClr val="000000">
                    <a:alpha val="100000"/>
                  </a:srgbClr>
                </a:solidFill>
                <a:latin typeface="SimHei"/>
                <a:ea typeface="SimHei"/>
                <a:cs typeface="SimHei"/>
              </a:rPr>
              <a:t>要举擅，在未</a:t>
            </a:r>
            <a:endParaRPr lang="SimHei" altLang="SimHei" sz="1600"/>
          </a:p>
          <a:p>
            <a:pPr marL="31115" algn="l" rtl="0" eaLnBrk="0">
              <a:lnSpc>
                <a:spcPts val="2725"/>
              </a:lnSpc>
            </a:pPr>
            <a:r>
              <a:rPr sz="1600" b="1" kern="0" spc="0">
                <a:solidFill>
                  <a:srgbClr val="000000">
                    <a:alpha val="100000"/>
                  </a:srgbClr>
                </a:solidFill>
                <a:latin typeface="SimHei"/>
                <a:ea typeface="SimHei"/>
                <a:cs typeface="SimHei"/>
              </a:rPr>
              <a:t>成年人保护工作领域具有重程碑意义</a:t>
            </a:r>
            <a:endParaRPr lang="SimHei" altLang="SimHei" sz="1600"/>
          </a:p>
        </p:txBody>
      </p:sp>
      <p:sp>
        <p:nvSpPr>
          <p:cNvPr id="16" name="textbox 16"/>
          <p:cNvSpPr/>
          <p:nvPr/>
        </p:nvSpPr>
        <p:spPr>
          <a:xfrm>
            <a:off x="393710" y="397266"/>
            <a:ext cx="1954529" cy="4946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407"/>
              </a:lnSpc>
            </a:pPr>
            <a:endParaRPr lang="Arial" altLang="Arial" sz="100"/>
          </a:p>
          <a:p>
            <a:pPr marL="12700" algn="l" rtl="0" eaLnBrk="0">
              <a:lnSpc>
                <a:spcPct val="96000"/>
              </a:lnSpc>
            </a:pPr>
            <a:r>
              <a:rPr sz="3200" kern="0" spc="140">
                <a:solidFill>
                  <a:srgbClr val="E30000">
                    <a:alpha val="100000"/>
                  </a:srgbClr>
                </a:solidFill>
                <a:latin typeface="SimHei"/>
                <a:ea typeface="SimHei"/>
                <a:cs typeface="SimHei"/>
              </a:rPr>
              <a:t>前言</a:t>
            </a:r>
            <a:r>
              <a:rPr sz="1800" kern="0" spc="0">
                <a:solidFill>
                  <a:srgbClr val="E30000">
                    <a:alpha val="100000"/>
                  </a:srgbClr>
                </a:solidFill>
                <a:latin typeface="Arial"/>
                <a:ea typeface="Arial"/>
                <a:cs typeface="Arial"/>
              </a:rPr>
              <a:t>PREFACE</a:t>
            </a:r>
            <a:endParaRPr lang="Arial" altLang="Arial" sz="1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 name="picture 18"/>
          <p:cNvPicPr>
            <a:picLocks noChangeAspect="1"/>
          </p:cNvPicPr>
          <p:nvPr/>
        </p:nvPicPr>
        <p:blipFill>
          <a:blip r:embed="rId2"/>
          <a:stretch>
            <a:fillRect/>
          </a:stretch>
        </p:blipFill>
        <p:spPr>
          <a:xfrm rot="21600000">
            <a:off x="0" y="0"/>
            <a:ext cx="9194800" cy="5321300"/>
          </a:xfrm>
          <a:prstGeom prst="rect">
            <a:avLst/>
          </a:prstGeom>
        </p:spPr>
      </p:pic>
      <p:sp>
        <p:nvSpPr>
          <p:cNvPr id="20" name="textbox 20"/>
          <p:cNvSpPr/>
          <p:nvPr/>
        </p:nvSpPr>
        <p:spPr>
          <a:xfrm>
            <a:off x="1695429" y="1816106"/>
            <a:ext cx="5962650" cy="3009900"/>
          </a:xfrm>
          <a:prstGeom prst="rect">
            <a:avLst/>
          </a:prstGeom>
          <a:solidFill>
            <a:srgbClr val="D10000"/>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64000"/>
              </a:lnSpc>
            </a:pPr>
            <a:endParaRPr lang="Arial" altLang="Arial" sz="1000"/>
          </a:p>
          <a:p>
            <a:pPr marL="1717675" algn="l" rtl="0" eaLnBrk="0">
              <a:lnSpc>
                <a:spcPct val="94000"/>
              </a:lnSpc>
              <a:spcBef>
                <a:spcPts val="5"/>
              </a:spcBef>
            </a:pPr>
            <a:r>
              <a:rPr sz="1800" b="1" kern="0" spc="-20">
                <a:solidFill>
                  <a:srgbClr val="FA9E00">
                    <a:alpha val="100000"/>
                  </a:srgbClr>
                </a:solidFill>
                <a:latin typeface="SimHei"/>
                <a:ea typeface="SimHei"/>
                <a:cs typeface="SimHei"/>
              </a:rPr>
              <a:t>中华人民共和国国务</a:t>
            </a:r>
            <a:r>
              <a:rPr sz="1800" b="1" kern="0" spc="-30">
                <a:solidFill>
                  <a:srgbClr val="FA9E00">
                    <a:alpha val="100000"/>
                  </a:srgbClr>
                </a:solidFill>
                <a:latin typeface="SimHei"/>
                <a:ea typeface="SimHei"/>
                <a:cs typeface="SimHei"/>
              </a:rPr>
              <a:t>院令</a:t>
            </a:r>
            <a:endParaRPr lang="SimHei" altLang="SimHei" sz="1800"/>
          </a:p>
          <a:p>
            <a:pPr algn="l" rtl="0" eaLnBrk="0">
              <a:lnSpc>
                <a:spcPct val="106000"/>
              </a:lnSpc>
            </a:pPr>
            <a:endParaRPr lang="Arial" altLang="Arial" sz="1000"/>
          </a:p>
          <a:p>
            <a:pPr marL="2615564" algn="l" rtl="0" eaLnBrk="0">
              <a:lnSpc>
                <a:spcPct val="99000"/>
              </a:lnSpc>
              <a:spcBef>
                <a:spcPts val="426"/>
              </a:spcBef>
            </a:pPr>
            <a:r>
              <a:rPr sz="1400" kern="0" spc="130">
                <a:solidFill>
                  <a:srgbClr val="F99D00">
                    <a:alpha val="100000"/>
                  </a:srgbClr>
                </a:solidFill>
                <a:latin typeface="SimHei"/>
                <a:ea typeface="SimHei"/>
                <a:cs typeface="SimHei"/>
              </a:rPr>
              <a:t>第766号</a:t>
            </a:r>
            <a:endParaRPr lang="SimHei" altLang="SimHei" sz="1400"/>
          </a:p>
          <a:p>
            <a:pPr algn="l" rtl="0" eaLnBrk="0">
              <a:lnSpc>
                <a:spcPct val="104000"/>
              </a:lnSpc>
            </a:pPr>
            <a:endParaRPr lang="Arial" altLang="Arial" sz="1000"/>
          </a:p>
          <a:p>
            <a:pPr marL="76200" indent="348615" algn="l" rtl="0" eaLnBrk="0">
              <a:lnSpc>
                <a:spcPct val="98000"/>
              </a:lnSpc>
              <a:spcBef>
                <a:spcPts val="426"/>
              </a:spcBef>
            </a:pPr>
            <a:r>
              <a:rPr sz="1400" kern="0" spc="50">
                <a:solidFill>
                  <a:srgbClr val="FA9E00">
                    <a:alpha val="100000"/>
                  </a:srgbClr>
                </a:solidFill>
                <a:latin typeface="SimHei"/>
                <a:ea typeface="SimHei"/>
                <a:cs typeface="SimHei"/>
              </a:rPr>
              <a:t>《未成年人网络保护条例》已经2023</a:t>
            </a:r>
            <a:r>
              <a:rPr sz="1400" kern="0" spc="40">
                <a:solidFill>
                  <a:srgbClr val="FA9E00">
                    <a:alpha val="100000"/>
                  </a:srgbClr>
                </a:solidFill>
                <a:latin typeface="SimHei"/>
                <a:ea typeface="SimHei"/>
                <a:cs typeface="SimHei"/>
              </a:rPr>
              <a:t>年9月20日国务院第15次常务会</a:t>
            </a:r>
            <a:r>
              <a:rPr sz="1400" kern="0" spc="-10">
                <a:solidFill>
                  <a:srgbClr val="FA9E00">
                    <a:alpha val="100000"/>
                  </a:srgbClr>
                </a:solidFill>
                <a:latin typeface="SimHei"/>
                <a:ea typeface="SimHei"/>
                <a:cs typeface="SimHei"/>
              </a:rPr>
              <a:t>  </a:t>
            </a:r>
            <a:r>
              <a:rPr sz="1400" kern="0" spc="30">
                <a:solidFill>
                  <a:srgbClr val="FA9E00">
                    <a:alpha val="100000"/>
                  </a:srgbClr>
                </a:solidFill>
                <a:latin typeface="SimHei"/>
                <a:ea typeface="SimHei"/>
                <a:cs typeface="SimHei"/>
              </a:rPr>
              <a:t>议通过，现予公布，自2024年1月1日起施行。</a:t>
            </a:r>
            <a:endParaRPr lang="SimHei" altLang="SimHei" sz="1400"/>
          </a:p>
          <a:p>
            <a:pPr algn="l" rtl="0" eaLnBrk="0">
              <a:lnSpc>
                <a:spcPct val="131000"/>
              </a:lnSpc>
            </a:pPr>
            <a:endParaRPr lang="Arial" altLang="Arial" sz="1000"/>
          </a:p>
          <a:p>
            <a:pPr algn="l" rtl="0" eaLnBrk="0">
              <a:lnSpc>
                <a:spcPct val="132000"/>
              </a:lnSpc>
            </a:pPr>
            <a:endParaRPr lang="Arial" altLang="Arial" sz="1000"/>
          </a:p>
          <a:p>
            <a:pPr algn="l" rtl="0" eaLnBrk="0">
              <a:lnSpc>
                <a:spcPct val="132000"/>
              </a:lnSpc>
            </a:pPr>
            <a:endParaRPr lang="Arial" altLang="Arial" sz="1000"/>
          </a:p>
          <a:p>
            <a:pPr marL="5099050" algn="l" rtl="0" eaLnBrk="0">
              <a:lnSpc>
                <a:spcPct val="88000"/>
              </a:lnSpc>
              <a:spcBef>
                <a:spcPts val="427"/>
              </a:spcBef>
            </a:pPr>
            <a:r>
              <a:rPr sz="1400" kern="0" spc="140">
                <a:solidFill>
                  <a:srgbClr val="FA9E00">
                    <a:alpha val="100000"/>
                  </a:srgbClr>
                </a:solidFill>
                <a:latin typeface="SimHei"/>
                <a:ea typeface="SimHei"/>
                <a:cs typeface="SimHei"/>
              </a:rPr>
              <a:t>总理李强</a:t>
            </a:r>
            <a:endParaRPr lang="SimHei" altLang="SimHei" sz="1400"/>
          </a:p>
          <a:p>
            <a:pPr marL="4464050" algn="l" rtl="0" eaLnBrk="0">
              <a:lnSpc>
                <a:spcPts val="3410"/>
              </a:lnSpc>
            </a:pPr>
            <a:r>
              <a:rPr sz="1400" kern="0" spc="130">
                <a:solidFill>
                  <a:srgbClr val="FA9E00">
                    <a:alpha val="100000"/>
                  </a:srgbClr>
                </a:solidFill>
                <a:latin typeface="SimHei"/>
                <a:ea typeface="SimHei"/>
                <a:cs typeface="SimHei"/>
              </a:rPr>
              <a:t>2023年10月16日</a:t>
            </a:r>
            <a:endParaRPr lang="SimHei" altLang="SimHei" sz="1400"/>
          </a:p>
        </p:txBody>
      </p:sp>
      <p:sp>
        <p:nvSpPr>
          <p:cNvPr id="22" name="textbox 22"/>
          <p:cNvSpPr/>
          <p:nvPr/>
        </p:nvSpPr>
        <p:spPr>
          <a:xfrm>
            <a:off x="2810665" y="792603"/>
            <a:ext cx="3529329" cy="346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3813"/>
              </a:lnSpc>
            </a:pPr>
            <a:endParaRPr lang="Arial" altLang="Arial" sz="100"/>
          </a:p>
          <a:p>
            <a:pPr marL="152400" algn="l" rtl="0" eaLnBrk="0">
              <a:lnSpc>
                <a:spcPct val="95000"/>
              </a:lnSpc>
            </a:pPr>
            <a:r>
              <a:rPr sz="2200" b="1" kern="0" spc="-90">
                <a:solidFill>
                  <a:srgbClr val="E30000">
                    <a:alpha val="100000"/>
                  </a:srgbClr>
                </a:solidFill>
                <a:latin typeface="SimHei"/>
                <a:ea typeface="SimHei"/>
                <a:cs typeface="SimHei"/>
              </a:rPr>
              <a:t>《未成年人网络保护条例</a:t>
            </a:r>
            <a:r>
              <a:rPr sz="2200" b="1" kern="0" spc="-100">
                <a:solidFill>
                  <a:srgbClr val="E30000">
                    <a:alpha val="100000"/>
                  </a:srgbClr>
                </a:solidFill>
                <a:latin typeface="SimHei"/>
                <a:ea typeface="SimHei"/>
                <a:cs typeface="SimHei"/>
              </a:rPr>
              <a:t>》</a:t>
            </a:r>
            <a:endParaRPr lang="SimHei" altLang="SimHei" sz="22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 name="picture 24"/>
          <p:cNvPicPr>
            <a:picLocks noChangeAspect="1"/>
          </p:cNvPicPr>
          <p:nvPr/>
        </p:nvPicPr>
        <p:blipFill>
          <a:blip r:embed="rId2"/>
          <a:stretch>
            <a:fillRect/>
          </a:stretch>
        </p:blipFill>
        <p:spPr>
          <a:xfrm rot="21600000">
            <a:off x="0" y="0"/>
            <a:ext cx="9194800" cy="5321300"/>
          </a:xfrm>
          <a:prstGeom prst="rect">
            <a:avLst/>
          </a:prstGeom>
        </p:spPr>
      </p:pic>
      <p:sp>
        <p:nvSpPr>
          <p:cNvPr id="26" name="textbox 26"/>
          <p:cNvSpPr/>
          <p:nvPr/>
        </p:nvSpPr>
        <p:spPr>
          <a:xfrm>
            <a:off x="1638318" y="2106001"/>
            <a:ext cx="5419725" cy="5600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357"/>
              </a:lnSpc>
            </a:pPr>
            <a:endParaRPr lang="Arial" altLang="Arial" sz="100"/>
          </a:p>
          <a:p>
            <a:pPr algn="r" rtl="0" eaLnBrk="0">
              <a:lnSpc>
                <a:spcPct val="94000"/>
              </a:lnSpc>
            </a:pPr>
            <a:r>
              <a:rPr sz="1700" b="1" kern="0" spc="20">
                <a:solidFill>
                  <a:srgbClr val="FFFFFF">
                    <a:alpha val="100000"/>
                  </a:srgbClr>
                </a:solidFill>
                <a:latin typeface="SimHei"/>
                <a:ea typeface="SimHei"/>
                <a:cs typeface="SimHei"/>
              </a:rPr>
              <a:t>《未成年人网络保护条例》内容学习</a:t>
            </a:r>
            <a:endParaRPr lang="SimHei" altLang="SimHei" sz="1700"/>
          </a:p>
          <a:p>
            <a:pPr marL="12700" algn="l" rtl="0" eaLnBrk="0">
              <a:lnSpc>
                <a:spcPts val="2294"/>
              </a:lnSpc>
            </a:pPr>
            <a:r>
              <a:rPr sz="3700" kern="0" spc="-10">
                <a:solidFill>
                  <a:srgbClr val="FFFFFF">
                    <a:alpha val="100000"/>
                  </a:srgbClr>
                </a:solidFill>
                <a:latin typeface="YouYuan"/>
                <a:ea typeface="YouYuan"/>
                <a:cs typeface="YouYuan"/>
              </a:rPr>
              <a:t>一</a:t>
            </a:r>
            <a:endParaRPr lang="YouYuan" altLang="YouYuan" sz="3700"/>
          </a:p>
        </p:txBody>
      </p:sp>
      <p:sp>
        <p:nvSpPr>
          <p:cNvPr id="28" name="textbox 28"/>
          <p:cNvSpPr/>
          <p:nvPr/>
        </p:nvSpPr>
        <p:spPr>
          <a:xfrm>
            <a:off x="2771813" y="3229966"/>
            <a:ext cx="5043804" cy="279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727"/>
              </a:lnSpc>
            </a:pPr>
            <a:endParaRPr lang="Arial" altLang="Arial" sz="100"/>
          </a:p>
          <a:p>
            <a:pPr marL="12700" algn="l" rtl="0" eaLnBrk="0">
              <a:lnSpc>
                <a:spcPct val="98000"/>
              </a:lnSpc>
            </a:pPr>
            <a:r>
              <a:rPr sz="1700" b="1" kern="0" spc="80">
                <a:solidFill>
                  <a:srgbClr val="FFFFFF">
                    <a:alpha val="100000"/>
                  </a:srgbClr>
                </a:solidFill>
                <a:latin typeface="SimHei"/>
                <a:ea typeface="SimHei"/>
                <a:cs typeface="SimHei"/>
              </a:rPr>
              <a:t>深入贯彻落实《条例》促进新时代青少年健康成长</a:t>
            </a:r>
            <a:endParaRPr lang="SimHei" altLang="SimHei" sz="1700"/>
          </a:p>
        </p:txBody>
      </p:sp>
      <p:sp>
        <p:nvSpPr>
          <p:cNvPr id="30" name="textbox 30"/>
          <p:cNvSpPr/>
          <p:nvPr/>
        </p:nvSpPr>
        <p:spPr>
          <a:xfrm>
            <a:off x="689551" y="602786"/>
            <a:ext cx="2245995" cy="323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666"/>
              </a:lnSpc>
            </a:pPr>
            <a:endParaRPr lang="Arial" altLang="Arial" sz="100"/>
          </a:p>
          <a:p>
            <a:pPr marL="12700" algn="l" rtl="0" eaLnBrk="0">
              <a:lnSpc>
                <a:spcPct val="98000"/>
              </a:lnSpc>
            </a:pPr>
            <a:r>
              <a:rPr sz="2000" b="1" kern="0" spc="-30">
                <a:solidFill>
                  <a:srgbClr val="E30000">
                    <a:alpha val="100000"/>
                  </a:srgbClr>
                </a:solidFill>
                <a:latin typeface="SimHei"/>
                <a:ea typeface="SimHei"/>
                <a:cs typeface="SimHei"/>
              </a:rPr>
              <a:t>目</a:t>
            </a:r>
            <a:r>
              <a:rPr sz="2000" kern="0" spc="350">
                <a:solidFill>
                  <a:srgbClr val="E30000">
                    <a:alpha val="100000"/>
                  </a:srgbClr>
                </a:solidFill>
                <a:latin typeface="SimHei"/>
                <a:ea typeface="SimHei"/>
                <a:cs typeface="SimHei"/>
              </a:rPr>
              <a:t>  </a:t>
            </a:r>
            <a:r>
              <a:rPr sz="2000" b="1" kern="0" spc="-30">
                <a:solidFill>
                  <a:srgbClr val="E30000">
                    <a:alpha val="100000"/>
                  </a:srgbClr>
                </a:solidFill>
                <a:latin typeface="SimHei"/>
                <a:ea typeface="SimHei"/>
                <a:cs typeface="SimHei"/>
              </a:rPr>
              <a:t>录</a:t>
            </a:r>
            <a:r>
              <a:rPr sz="2000" kern="0" spc="-30">
                <a:solidFill>
                  <a:srgbClr val="E30000">
                    <a:alpha val="100000"/>
                  </a:srgbClr>
                </a:solidFill>
                <a:latin typeface="Arial"/>
                <a:ea typeface="Arial"/>
                <a:cs typeface="Arial"/>
              </a:rPr>
              <a:t>CONTENTS</a:t>
            </a:r>
            <a:endParaRPr lang="Arial" altLang="Arial" sz="2000"/>
          </a:p>
        </p:txBody>
      </p:sp>
      <p:pic>
        <p:nvPicPr>
          <p:cNvPr id="32" name="picture 32"/>
          <p:cNvPicPr>
            <a:picLocks noChangeAspect="1"/>
          </p:cNvPicPr>
          <p:nvPr/>
        </p:nvPicPr>
        <p:blipFill>
          <a:blip r:embed="rId3"/>
          <a:stretch>
            <a:fillRect/>
          </a:stretch>
        </p:blipFill>
        <p:spPr>
          <a:xfrm rot="21600000">
            <a:off x="1606515" y="3003554"/>
            <a:ext cx="711217" cy="704859"/>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4" name="picture 34"/>
          <p:cNvPicPr>
            <a:picLocks noChangeAspect="1"/>
          </p:cNvPicPr>
          <p:nvPr/>
        </p:nvPicPr>
        <p:blipFill>
          <a:blip r:embed="rId2"/>
          <a:stretch>
            <a:fillRect/>
          </a:stretch>
        </p:blipFill>
        <p:spPr>
          <a:xfrm rot="21600000">
            <a:off x="0" y="0"/>
            <a:ext cx="9194800" cy="5321300"/>
          </a:xfrm>
          <a:prstGeom prst="rect">
            <a:avLst/>
          </a:prstGeom>
        </p:spPr>
      </p:pic>
      <p:sp>
        <p:nvSpPr>
          <p:cNvPr id="36" name="textbox 36"/>
          <p:cNvSpPr/>
          <p:nvPr/>
        </p:nvSpPr>
        <p:spPr>
          <a:xfrm>
            <a:off x="1584359" y="1053165"/>
            <a:ext cx="6102350" cy="23044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378"/>
              </a:lnSpc>
            </a:pPr>
            <a:endParaRPr lang="Arial" altLang="Arial" sz="100"/>
          </a:p>
          <a:p>
            <a:pPr marL="2371089" algn="l" rtl="0" eaLnBrk="0">
              <a:lnSpc>
                <a:spcPct val="96000"/>
              </a:lnSpc>
            </a:pPr>
            <a:r>
              <a:rPr sz="2500" kern="0" spc="-30">
                <a:solidFill>
                  <a:srgbClr val="FFFFFF">
                    <a:alpha val="100000"/>
                  </a:srgbClr>
                </a:solidFill>
                <a:latin typeface="SimHei"/>
                <a:ea typeface="SimHei"/>
                <a:cs typeface="SimHei"/>
              </a:rPr>
              <a:t>第一部分</a:t>
            </a:r>
            <a:endParaRPr lang="SimHei" altLang="SimHei" sz="2500"/>
          </a:p>
          <a:p>
            <a:pPr algn="l" rtl="0" eaLnBrk="0">
              <a:lnSpc>
                <a:spcPct val="108000"/>
              </a:lnSpc>
            </a:pPr>
            <a:endParaRPr lang="Arial" altLang="Arial" sz="1000"/>
          </a:p>
          <a:p>
            <a:pPr algn="l" rtl="0" eaLnBrk="0">
              <a:lnSpc>
                <a:spcPct val="108000"/>
              </a:lnSpc>
            </a:pPr>
            <a:endParaRPr lang="Arial" altLang="Arial" sz="1000"/>
          </a:p>
          <a:p>
            <a:pPr algn="l" rtl="0" eaLnBrk="0">
              <a:lnSpc>
                <a:spcPct val="108000"/>
              </a:lnSpc>
            </a:pPr>
            <a:endParaRPr lang="Arial" altLang="Arial" sz="1000"/>
          </a:p>
          <a:p>
            <a:pPr algn="l" rtl="0" eaLnBrk="0">
              <a:lnSpc>
                <a:spcPct val="109000"/>
              </a:lnSpc>
            </a:pPr>
            <a:endParaRPr lang="Arial" altLang="Arial" sz="1000"/>
          </a:p>
          <a:p>
            <a:pPr marL="257175" algn="l" rtl="0" eaLnBrk="0">
              <a:lnSpc>
                <a:spcPct val="86000"/>
              </a:lnSpc>
              <a:spcBef>
                <a:spcPts val="1152"/>
              </a:spcBef>
            </a:pPr>
            <a:r>
              <a:rPr sz="3800" kern="0" spc="-130">
                <a:solidFill>
                  <a:srgbClr val="E30000">
                    <a:alpha val="100000"/>
                  </a:srgbClr>
                </a:solidFill>
                <a:latin typeface="SimHei"/>
                <a:ea typeface="SimHei"/>
                <a:cs typeface="SimHei"/>
              </a:rPr>
              <a:t>《未成年人网络保护条例》</a:t>
            </a:r>
            <a:endParaRPr lang="SimHei" altLang="SimHei" sz="3800"/>
          </a:p>
          <a:p>
            <a:pPr marL="2053589" algn="l" rtl="0" eaLnBrk="0">
              <a:lnSpc>
                <a:spcPts val="4800"/>
              </a:lnSpc>
            </a:pPr>
            <a:r>
              <a:rPr sz="3800" kern="0" spc="230">
                <a:solidFill>
                  <a:srgbClr val="E30000">
                    <a:alpha val="100000"/>
                  </a:srgbClr>
                </a:solidFill>
                <a:latin typeface="SimHei"/>
                <a:ea typeface="SimHei"/>
                <a:cs typeface="SimHei"/>
              </a:rPr>
              <a:t>内容学习</a:t>
            </a:r>
            <a:endParaRPr lang="SimHei" altLang="SimHei" sz="3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8" name="picture 38"/>
          <p:cNvPicPr>
            <a:picLocks noChangeAspect="1"/>
          </p:cNvPicPr>
          <p:nvPr/>
        </p:nvPicPr>
        <p:blipFill>
          <a:blip r:embed="rId2"/>
          <a:stretch>
            <a:fillRect/>
          </a:stretch>
        </p:blipFill>
        <p:spPr>
          <a:xfrm rot="21600000">
            <a:off x="0" y="0"/>
            <a:ext cx="9194800" cy="5321300"/>
          </a:xfrm>
          <a:prstGeom prst="rect">
            <a:avLst/>
          </a:prstGeom>
        </p:spPr>
      </p:pic>
      <p:graphicFrame>
        <p:nvGraphicFramePr>
          <p:cNvPr id="40" name="table 40"/>
          <p:cNvGraphicFramePr>
            <a:graphicFrameLocks noGrp="1"/>
          </p:cNvGraphicFramePr>
          <p:nvPr/>
        </p:nvGraphicFramePr>
        <p:xfrm>
          <a:off x="2393958" y="1357760"/>
          <a:ext cx="3023235" cy="3542029"/>
        </p:xfrm>
        <a:graphic>
          <a:graphicData uri="http://schemas.openxmlformats.org/drawingml/2006/table">
            <a:tbl>
              <a:tblPr/>
              <a:tblGrid>
                <a:gridCol w="895985"/>
                <a:gridCol w="2127250"/>
              </a:tblGrid>
              <a:tr h="401954">
                <a:tc>
                  <a:txBody>
                    <a:bodyPr vert="horz" wrap="square"/>
                    <a:lstStyle/>
                    <a:p>
                      <a:pPr algn="l" rtl="0" eaLnBrk="0">
                        <a:lnSpc>
                          <a:spcPct val="116000"/>
                        </a:lnSpc>
                      </a:pPr>
                      <a:endParaRPr lang="Arial" altLang="Arial" sz="300"/>
                    </a:p>
                    <a:p>
                      <a:pPr algn="l" rtl="0" eaLnBrk="0">
                        <a:lnSpc>
                          <a:spcPct val="98000"/>
                        </a:lnSpc>
                      </a:pPr>
                      <a:r>
                        <a:rPr sz="2400" kern="0" spc="10" baseline="-4340">
                          <a:solidFill>
                            <a:srgbClr val="FFFFFF">
                              <a:alpha val="100000"/>
                            </a:srgbClr>
                          </a:solidFill>
                          <a:latin typeface="SimHei"/>
                          <a:ea typeface="SimHei"/>
                          <a:cs typeface="SimHei"/>
                        </a:rPr>
                        <a:t>第一章</a:t>
                      </a:r>
                      <a:endParaRPr lang="SimHei" altLang="SimHei" sz="2400" baseline="-4340"/>
                    </a:p>
                  </a:txBody>
                  <a:tcPr marL="0" marR="0" marT="0" marB="0">
                    <a:lnL>
                      <a:noFill/>
                    </a:lnL>
                    <a:lnR>
                      <a:noFill/>
                    </a:lnR>
                    <a:lnT>
                      <a:noFill/>
                    </a:lnT>
                    <a:lnB>
                      <a:noFill/>
                    </a:lnB>
                  </a:tcPr>
                </a:tc>
                <a:tc>
                  <a:txBody>
                    <a:bodyPr vert="horz" wrap="square"/>
                    <a:lstStyle/>
                    <a:p>
                      <a:pPr algn="l" rtl="0" eaLnBrk="0">
                        <a:lnSpc>
                          <a:spcPct val="17033"/>
                        </a:lnSpc>
                      </a:pPr>
                      <a:endParaRPr lang="Arial" altLang="Arial" sz="100"/>
                    </a:p>
                    <a:p>
                      <a:pPr marL="256540" algn="l" rtl="0" eaLnBrk="0">
                        <a:lnSpc>
                          <a:spcPct val="97000"/>
                        </a:lnSpc>
                      </a:pPr>
                      <a:r>
                        <a:rPr sz="2700" b="1" kern="0" spc="-50" baseline="3858">
                          <a:solidFill>
                            <a:srgbClr val="E30000">
                              <a:alpha val="100000"/>
                            </a:srgbClr>
                          </a:solidFill>
                          <a:latin typeface="SimHei"/>
                          <a:ea typeface="SimHei"/>
                          <a:cs typeface="SimHei"/>
                        </a:rPr>
                        <a:t>总</a:t>
                      </a:r>
                      <a:r>
                        <a:rPr sz="1700" kern="0" spc="540">
                          <a:solidFill>
                            <a:srgbClr val="E30000">
                              <a:alpha val="100000"/>
                            </a:srgbClr>
                          </a:solidFill>
                          <a:latin typeface="SimHei"/>
                          <a:ea typeface="SimHei"/>
                          <a:cs typeface="SimHei"/>
                        </a:rPr>
                        <a:t> </a:t>
                      </a:r>
                      <a:r>
                        <a:rPr sz="2700" b="1" kern="0" spc="-50" baseline="3858">
                          <a:solidFill>
                            <a:srgbClr val="E30000">
                              <a:alpha val="100000"/>
                            </a:srgbClr>
                          </a:solidFill>
                          <a:latin typeface="SimHei"/>
                          <a:ea typeface="SimHei"/>
                          <a:cs typeface="SimHei"/>
                        </a:rPr>
                        <a:t>则</a:t>
                      </a:r>
                      <a:endParaRPr lang="SimHei" altLang="SimHei" sz="2700" baseline="3858"/>
                    </a:p>
                  </a:txBody>
                  <a:tcPr marL="0" marR="0" marT="0" marB="0">
                    <a:lnL>
                      <a:noFill/>
                    </a:lnL>
                    <a:lnR>
                      <a:noFill/>
                    </a:lnR>
                    <a:lnT>
                      <a:noFill/>
                    </a:lnT>
                    <a:lnB>
                      <a:noFill/>
                    </a:lnB>
                  </a:tcPr>
                </a:tc>
              </a:tr>
              <a:tr h="555625">
                <a:tc>
                  <a:txBody>
                    <a:bodyPr vert="horz" wrap="square"/>
                    <a:lstStyle/>
                    <a:p>
                      <a:pPr algn="l" rtl="0" eaLnBrk="0">
                        <a:lnSpc>
                          <a:spcPct val="137000"/>
                        </a:lnSpc>
                      </a:pPr>
                      <a:endParaRPr lang="Arial" altLang="Arial" sz="1000"/>
                    </a:p>
                    <a:p>
                      <a:pPr algn="l" rtl="0" eaLnBrk="0">
                        <a:lnSpc>
                          <a:spcPct val="7271"/>
                        </a:lnSpc>
                      </a:pPr>
                      <a:endParaRPr lang="Arial" altLang="Arial" sz="100"/>
                    </a:p>
                    <a:p>
                      <a:pPr algn="l" rtl="0" eaLnBrk="0">
                        <a:lnSpc>
                          <a:spcPct val="98000"/>
                        </a:lnSpc>
                      </a:pPr>
                      <a:r>
                        <a:rPr sz="2400" kern="0" spc="10" baseline="-10851">
                          <a:solidFill>
                            <a:srgbClr val="FFFFFF">
                              <a:alpha val="100000"/>
                            </a:srgbClr>
                          </a:solidFill>
                          <a:latin typeface="SimHei"/>
                          <a:ea typeface="SimHei"/>
                          <a:cs typeface="SimHei"/>
                        </a:rPr>
                        <a:t>第二章</a:t>
                      </a:r>
                      <a:endParaRPr lang="SimHei" altLang="SimHei" sz="2400" baseline="-10851"/>
                    </a:p>
                  </a:txBody>
                  <a:tcPr marL="0" marR="0" marT="0" marB="0">
                    <a:lnL>
                      <a:noFill/>
                    </a:lnL>
                    <a:lnR>
                      <a:noFill/>
                    </a:lnR>
                    <a:lnT>
                      <a:noFill/>
                    </a:lnT>
                    <a:lnB>
                      <a:noFill/>
                    </a:lnB>
                  </a:tcPr>
                </a:tc>
                <a:tc>
                  <a:txBody>
                    <a:bodyPr vert="horz" wrap="square"/>
                    <a:lstStyle/>
                    <a:p>
                      <a:pPr algn="l" rtl="0" eaLnBrk="0">
                        <a:lnSpc>
                          <a:spcPct val="105000"/>
                        </a:lnSpc>
                      </a:pPr>
                      <a:endParaRPr lang="Arial" altLang="Arial" sz="900"/>
                    </a:p>
                    <a:p>
                      <a:pPr marL="256540" algn="l" rtl="0" eaLnBrk="0">
                        <a:lnSpc>
                          <a:spcPct val="95000"/>
                        </a:lnSpc>
                        <a:spcBef>
                          <a:spcPts val="4"/>
                        </a:spcBef>
                      </a:pPr>
                      <a:r>
                        <a:rPr sz="1800" b="1" kern="0" spc="-10">
                          <a:solidFill>
                            <a:srgbClr val="E30000">
                              <a:alpha val="100000"/>
                            </a:srgbClr>
                          </a:solidFill>
                          <a:latin typeface="SimHei"/>
                          <a:ea typeface="SimHei"/>
                          <a:cs typeface="SimHei"/>
                        </a:rPr>
                        <a:t>网络素养促进</a:t>
                      </a:r>
                      <a:endParaRPr lang="SimHei" altLang="SimHei" sz="1800"/>
                    </a:p>
                  </a:txBody>
                  <a:tcPr marL="0" marR="0" marT="0" marB="0">
                    <a:lnL>
                      <a:noFill/>
                    </a:lnL>
                    <a:lnR>
                      <a:noFill/>
                    </a:lnR>
                    <a:lnT>
                      <a:noFill/>
                    </a:lnT>
                    <a:lnB>
                      <a:noFill/>
                    </a:lnB>
                  </a:tcPr>
                </a:tc>
              </a:tr>
              <a:tr h="536575">
                <a:tc>
                  <a:txBody>
                    <a:bodyPr vert="horz" wrap="square"/>
                    <a:lstStyle/>
                    <a:p>
                      <a:pPr algn="l" rtl="0" eaLnBrk="0">
                        <a:lnSpc>
                          <a:spcPct val="123000"/>
                        </a:lnSpc>
                      </a:pPr>
                      <a:endParaRPr lang="Arial" altLang="Arial" sz="1000"/>
                    </a:p>
                    <a:p>
                      <a:pPr algn="l" rtl="0" eaLnBrk="0">
                        <a:lnSpc>
                          <a:spcPct val="98000"/>
                        </a:lnSpc>
                        <a:spcBef>
                          <a:spcPts val="2"/>
                        </a:spcBef>
                      </a:pPr>
                      <a:r>
                        <a:rPr sz="2400" kern="0" spc="10" baseline="-6511">
                          <a:solidFill>
                            <a:srgbClr val="FFFFFF">
                              <a:alpha val="100000"/>
                            </a:srgbClr>
                          </a:solidFill>
                          <a:latin typeface="SimHei"/>
                          <a:ea typeface="SimHei"/>
                          <a:cs typeface="SimHei"/>
                        </a:rPr>
                        <a:t>第三章</a:t>
                      </a:r>
                      <a:endParaRPr lang="SimHei" altLang="SimHei" sz="2400" baseline="-6511"/>
                    </a:p>
                  </a:txBody>
                  <a:tcPr marL="0" marR="0" marT="0" marB="0">
                    <a:lnL>
                      <a:noFill/>
                    </a:lnL>
                    <a:lnR>
                      <a:noFill/>
                    </a:lnR>
                    <a:lnT>
                      <a:noFill/>
                    </a:lnT>
                    <a:lnB>
                      <a:noFill/>
                    </a:lnB>
                  </a:tcPr>
                </a:tc>
                <a:tc>
                  <a:txBody>
                    <a:bodyPr vert="horz" wrap="square"/>
                    <a:lstStyle/>
                    <a:p>
                      <a:pPr algn="l" rtl="0" eaLnBrk="0">
                        <a:lnSpc>
                          <a:spcPct val="103000"/>
                        </a:lnSpc>
                      </a:pPr>
                      <a:endParaRPr lang="Arial" altLang="Arial" sz="900"/>
                    </a:p>
                    <a:p>
                      <a:pPr marL="256540" algn="l" rtl="0" eaLnBrk="0">
                        <a:lnSpc>
                          <a:spcPct val="95000"/>
                        </a:lnSpc>
                        <a:spcBef>
                          <a:spcPts val="1"/>
                        </a:spcBef>
                      </a:pPr>
                      <a:r>
                        <a:rPr sz="1800" b="1" kern="0" spc="-40">
                          <a:solidFill>
                            <a:srgbClr val="E30000">
                              <a:alpha val="100000"/>
                            </a:srgbClr>
                          </a:solidFill>
                          <a:latin typeface="SimHei"/>
                          <a:ea typeface="SimHei"/>
                          <a:cs typeface="SimHei"/>
                        </a:rPr>
                        <a:t>网络信息内容规范</a:t>
                      </a:r>
                      <a:endParaRPr lang="SimHei" altLang="SimHei" sz="1800"/>
                    </a:p>
                  </a:txBody>
                  <a:tcPr marL="0" marR="0" marT="0" marB="0">
                    <a:lnL>
                      <a:noFill/>
                    </a:lnL>
                    <a:lnR>
                      <a:noFill/>
                    </a:lnR>
                    <a:lnT>
                      <a:noFill/>
                    </a:lnT>
                    <a:lnB>
                      <a:noFill/>
                    </a:lnB>
                  </a:tcPr>
                </a:tc>
              </a:tr>
              <a:tr h="552450">
                <a:tc>
                  <a:txBody>
                    <a:bodyPr vert="horz" wrap="square"/>
                    <a:lstStyle/>
                    <a:p>
                      <a:pPr algn="l" rtl="0" eaLnBrk="0">
                        <a:lnSpc>
                          <a:spcPct val="133000"/>
                        </a:lnSpc>
                      </a:pPr>
                      <a:endParaRPr lang="Arial" altLang="Arial" sz="1000"/>
                    </a:p>
                    <a:p>
                      <a:pPr marL="37465" algn="l" rtl="0" eaLnBrk="0">
                        <a:lnSpc>
                          <a:spcPct val="98000"/>
                        </a:lnSpc>
                        <a:spcBef>
                          <a:spcPts val="7"/>
                        </a:spcBef>
                      </a:pPr>
                      <a:r>
                        <a:rPr sz="2400" kern="0" spc="10" baseline="-8681">
                          <a:solidFill>
                            <a:srgbClr val="FFFFFF">
                              <a:alpha val="100000"/>
                            </a:srgbClr>
                          </a:solidFill>
                          <a:latin typeface="SimHei"/>
                          <a:ea typeface="SimHei"/>
                          <a:cs typeface="SimHei"/>
                        </a:rPr>
                        <a:t>第四章</a:t>
                      </a:r>
                      <a:endParaRPr lang="SimHei" altLang="SimHei" sz="2400" baseline="-8681"/>
                    </a:p>
                  </a:txBody>
                  <a:tcPr marL="0" marR="0" marT="0" marB="0">
                    <a:lnL>
                      <a:noFill/>
                    </a:lnL>
                    <a:lnR>
                      <a:noFill/>
                    </a:lnR>
                    <a:lnT>
                      <a:noFill/>
                    </a:lnT>
                    <a:lnB>
                      <a:noFill/>
                    </a:lnB>
                  </a:tcPr>
                </a:tc>
                <a:tc>
                  <a:txBody>
                    <a:bodyPr vert="horz" wrap="square"/>
                    <a:lstStyle/>
                    <a:p>
                      <a:pPr algn="l" rtl="0" eaLnBrk="0">
                        <a:lnSpc>
                          <a:spcPct val="105000"/>
                        </a:lnSpc>
                      </a:pPr>
                      <a:endParaRPr lang="Arial" altLang="Arial" sz="900"/>
                    </a:p>
                    <a:p>
                      <a:pPr algn="r" rtl="0" eaLnBrk="0">
                        <a:lnSpc>
                          <a:spcPct val="95000"/>
                        </a:lnSpc>
                        <a:spcBef>
                          <a:spcPts val="4"/>
                        </a:spcBef>
                      </a:pPr>
                      <a:r>
                        <a:rPr sz="1800" b="1" kern="0" spc="-30">
                          <a:solidFill>
                            <a:srgbClr val="E30000">
                              <a:alpha val="100000"/>
                            </a:srgbClr>
                          </a:solidFill>
                          <a:latin typeface="SimHei"/>
                          <a:ea typeface="SimHei"/>
                          <a:cs typeface="SimHei"/>
                        </a:rPr>
                        <a:t>个人信息网络保护</a:t>
                      </a:r>
                      <a:endParaRPr lang="SimHei" altLang="SimHei" sz="1800"/>
                    </a:p>
                  </a:txBody>
                  <a:tcPr marL="0" marR="0" marT="0" marB="0">
                    <a:lnL>
                      <a:noFill/>
                    </a:lnL>
                    <a:lnR>
                      <a:noFill/>
                    </a:lnR>
                    <a:lnT>
                      <a:noFill/>
                    </a:lnT>
                    <a:lnB>
                      <a:noFill/>
                    </a:lnB>
                  </a:tcPr>
                </a:tc>
              </a:tr>
              <a:tr h="542925">
                <a:tc>
                  <a:txBody>
                    <a:bodyPr vert="horz" wrap="square"/>
                    <a:lstStyle/>
                    <a:p>
                      <a:pPr algn="l" rtl="0" eaLnBrk="0">
                        <a:lnSpc>
                          <a:spcPct val="121000"/>
                        </a:lnSpc>
                      </a:pPr>
                      <a:endParaRPr lang="Arial" altLang="Arial" sz="1000"/>
                    </a:p>
                    <a:p>
                      <a:pPr marL="37465" algn="l" rtl="0" eaLnBrk="0">
                        <a:lnSpc>
                          <a:spcPct val="98000"/>
                        </a:lnSpc>
                        <a:spcBef>
                          <a:spcPts val="1"/>
                        </a:spcBef>
                      </a:pPr>
                      <a:r>
                        <a:rPr sz="2400" kern="0" spc="10" baseline="-4340">
                          <a:solidFill>
                            <a:srgbClr val="FFFFFF">
                              <a:alpha val="100000"/>
                            </a:srgbClr>
                          </a:solidFill>
                          <a:latin typeface="SimHei"/>
                          <a:ea typeface="SimHei"/>
                          <a:cs typeface="SimHei"/>
                        </a:rPr>
                        <a:t>第五章</a:t>
                      </a:r>
                      <a:endParaRPr lang="SimHei" altLang="SimHei" sz="2400" baseline="-4340"/>
                    </a:p>
                  </a:txBody>
                  <a:tcPr marL="0" marR="0" marT="0" marB="0">
                    <a:lnL>
                      <a:noFill/>
                    </a:lnL>
                    <a:lnR>
                      <a:noFill/>
                    </a:lnR>
                    <a:lnT>
                      <a:noFill/>
                    </a:lnT>
                    <a:lnB>
                      <a:noFill/>
                    </a:lnB>
                  </a:tcPr>
                </a:tc>
                <a:tc>
                  <a:txBody>
                    <a:bodyPr vert="horz" wrap="square"/>
                    <a:lstStyle/>
                    <a:p>
                      <a:pPr algn="l" rtl="0" eaLnBrk="0">
                        <a:lnSpc>
                          <a:spcPct val="105000"/>
                        </a:lnSpc>
                      </a:pPr>
                      <a:endParaRPr lang="Arial" altLang="Arial" sz="900"/>
                    </a:p>
                    <a:p>
                      <a:pPr marL="256540" algn="l" rtl="0" eaLnBrk="0">
                        <a:lnSpc>
                          <a:spcPct val="95000"/>
                        </a:lnSpc>
                        <a:spcBef>
                          <a:spcPts val="4"/>
                        </a:spcBef>
                      </a:pPr>
                      <a:r>
                        <a:rPr sz="1800" b="1" kern="0" spc="-10">
                          <a:solidFill>
                            <a:srgbClr val="E30000">
                              <a:alpha val="100000"/>
                            </a:srgbClr>
                          </a:solidFill>
                          <a:latin typeface="SimHei"/>
                          <a:ea typeface="SimHei"/>
                          <a:cs typeface="SimHei"/>
                        </a:rPr>
                        <a:t>网络沉迷防治</a:t>
                      </a:r>
                      <a:endParaRPr lang="SimHei" altLang="SimHei" sz="1800"/>
                    </a:p>
                  </a:txBody>
                  <a:tcPr marL="0" marR="0" marT="0" marB="0">
                    <a:lnL>
                      <a:noFill/>
                    </a:lnL>
                    <a:lnR>
                      <a:noFill/>
                    </a:lnR>
                    <a:lnT>
                      <a:noFill/>
                    </a:lnT>
                    <a:lnB>
                      <a:noFill/>
                    </a:lnB>
                  </a:tcPr>
                </a:tc>
              </a:tr>
              <a:tr h="549909">
                <a:tc>
                  <a:txBody>
                    <a:bodyPr vert="horz" wrap="square"/>
                    <a:lstStyle/>
                    <a:p>
                      <a:pPr algn="l" rtl="0" eaLnBrk="0">
                        <a:lnSpc>
                          <a:spcPct val="131000"/>
                        </a:lnSpc>
                      </a:pPr>
                      <a:endParaRPr lang="Arial" altLang="Arial" sz="1000"/>
                    </a:p>
                    <a:p>
                      <a:pPr algn="l" rtl="0" eaLnBrk="0">
                        <a:lnSpc>
                          <a:spcPct val="98000"/>
                        </a:lnSpc>
                        <a:spcBef>
                          <a:spcPts val="6"/>
                        </a:spcBef>
                      </a:pPr>
                      <a:r>
                        <a:rPr sz="2400" kern="0" spc="10" baseline="-4340">
                          <a:solidFill>
                            <a:srgbClr val="FFFFFF">
                              <a:alpha val="100000"/>
                            </a:srgbClr>
                          </a:solidFill>
                          <a:latin typeface="SimHei"/>
                          <a:ea typeface="SimHei"/>
                          <a:cs typeface="SimHei"/>
                        </a:rPr>
                        <a:t>第六章</a:t>
                      </a:r>
                      <a:endParaRPr lang="SimHei" altLang="SimHei" sz="2400" baseline="-4340"/>
                    </a:p>
                  </a:txBody>
                  <a:tcPr marL="0" marR="0" marT="0" marB="0">
                    <a:lnL>
                      <a:noFill/>
                    </a:lnL>
                    <a:lnR>
                      <a:noFill/>
                    </a:lnR>
                    <a:lnT>
                      <a:noFill/>
                    </a:lnT>
                    <a:lnB>
                      <a:noFill/>
                    </a:lnB>
                  </a:tcPr>
                </a:tc>
                <a:tc>
                  <a:txBody>
                    <a:bodyPr vert="horz" wrap="square"/>
                    <a:lstStyle/>
                    <a:p>
                      <a:pPr algn="l" rtl="0" eaLnBrk="0">
                        <a:lnSpc>
                          <a:spcPct val="101000"/>
                        </a:lnSpc>
                      </a:pPr>
                      <a:endParaRPr lang="Arial" altLang="Arial" sz="1000"/>
                    </a:p>
                    <a:p>
                      <a:pPr marL="256540" algn="l" rtl="0" eaLnBrk="0">
                        <a:lnSpc>
                          <a:spcPct val="95000"/>
                        </a:lnSpc>
                        <a:spcBef>
                          <a:spcPts val="1"/>
                        </a:spcBef>
                      </a:pPr>
                      <a:r>
                        <a:rPr sz="1800" b="1" kern="0" spc="-10">
                          <a:solidFill>
                            <a:srgbClr val="E30000">
                              <a:alpha val="100000"/>
                            </a:srgbClr>
                          </a:solidFill>
                          <a:latin typeface="SimHei"/>
                          <a:ea typeface="SimHei"/>
                          <a:cs typeface="SimHei"/>
                        </a:rPr>
                        <a:t>法律责任</a:t>
                      </a:r>
                      <a:endParaRPr lang="SimHei" altLang="SimHei" sz="1800"/>
                    </a:p>
                  </a:txBody>
                  <a:tcPr marL="0" marR="0" marT="0" marB="0">
                    <a:lnL>
                      <a:noFill/>
                    </a:lnL>
                    <a:lnR>
                      <a:noFill/>
                    </a:lnR>
                    <a:lnT>
                      <a:noFill/>
                    </a:lnT>
                    <a:lnB>
                      <a:noFill/>
                    </a:lnB>
                  </a:tcPr>
                </a:tc>
              </a:tr>
              <a:tr h="402590">
                <a:tc>
                  <a:txBody>
                    <a:bodyPr vert="horz" wrap="square"/>
                    <a:lstStyle/>
                    <a:p>
                      <a:pPr algn="l" rtl="0" eaLnBrk="0">
                        <a:lnSpc>
                          <a:spcPct val="128000"/>
                        </a:lnSpc>
                      </a:pPr>
                      <a:endParaRPr lang="Arial" altLang="Arial" sz="1000"/>
                    </a:p>
                    <a:p>
                      <a:pPr algn="l" rtl="0" eaLnBrk="0">
                        <a:lnSpc>
                          <a:spcPct val="9847"/>
                        </a:lnSpc>
                      </a:pPr>
                      <a:endParaRPr lang="Arial" altLang="Arial" sz="100"/>
                    </a:p>
                    <a:p>
                      <a:pPr algn="l" rtl="0" eaLnBrk="0">
                        <a:lnSpc>
                          <a:spcPct val="84000"/>
                        </a:lnSpc>
                      </a:pPr>
                      <a:r>
                        <a:rPr sz="2400" kern="0" spc="10" baseline="-4340">
                          <a:solidFill>
                            <a:srgbClr val="FFFFFF">
                              <a:alpha val="100000"/>
                            </a:srgbClr>
                          </a:solidFill>
                          <a:latin typeface="SimHei"/>
                          <a:ea typeface="SimHei"/>
                          <a:cs typeface="SimHei"/>
                        </a:rPr>
                        <a:t>第七章</a:t>
                      </a:r>
                      <a:endParaRPr lang="SimHei" altLang="SimHei" sz="2400" baseline="-4340"/>
                    </a:p>
                  </a:txBody>
                  <a:tcPr marL="0" marR="0" marT="0" marB="0">
                    <a:lnL>
                      <a:noFill/>
                    </a:lnL>
                    <a:lnR>
                      <a:noFill/>
                    </a:lnR>
                    <a:lnT>
                      <a:noFill/>
                    </a:lnT>
                    <a:lnB>
                      <a:noFill/>
                    </a:lnB>
                  </a:tcPr>
                </a:tc>
                <a:tc>
                  <a:txBody>
                    <a:bodyPr vert="horz" wrap="square"/>
                    <a:lstStyle/>
                    <a:p>
                      <a:pPr algn="l" rtl="0" eaLnBrk="0">
                        <a:lnSpc>
                          <a:spcPct val="103000"/>
                        </a:lnSpc>
                      </a:pPr>
                      <a:endParaRPr lang="Arial" altLang="Arial" sz="900"/>
                    </a:p>
                    <a:p>
                      <a:pPr marL="256540" algn="l" rtl="0" eaLnBrk="0">
                        <a:lnSpc>
                          <a:spcPct val="95000"/>
                        </a:lnSpc>
                        <a:spcBef>
                          <a:spcPts val="7"/>
                        </a:spcBef>
                      </a:pPr>
                      <a:r>
                        <a:rPr sz="2700" b="1" kern="0" spc="-80" baseline="3858">
                          <a:solidFill>
                            <a:srgbClr val="E30000">
                              <a:alpha val="100000"/>
                            </a:srgbClr>
                          </a:solidFill>
                          <a:latin typeface="SimHei"/>
                          <a:ea typeface="SimHei"/>
                          <a:cs typeface="SimHei"/>
                        </a:rPr>
                        <a:t>附</a:t>
                      </a:r>
                      <a:r>
                        <a:rPr sz="1700" kern="0" spc="500">
                          <a:solidFill>
                            <a:srgbClr val="E30000">
                              <a:alpha val="100000"/>
                            </a:srgbClr>
                          </a:solidFill>
                          <a:latin typeface="SimHei"/>
                          <a:ea typeface="SimHei"/>
                          <a:cs typeface="SimHei"/>
                        </a:rPr>
                        <a:t> </a:t>
                      </a:r>
                      <a:r>
                        <a:rPr sz="2700" b="1" kern="0" spc="-80" baseline="3858">
                          <a:solidFill>
                            <a:srgbClr val="E30000">
                              <a:alpha val="100000"/>
                            </a:srgbClr>
                          </a:solidFill>
                          <a:latin typeface="SimHei"/>
                          <a:ea typeface="SimHei"/>
                          <a:cs typeface="SimHei"/>
                        </a:rPr>
                        <a:t>则</a:t>
                      </a:r>
                      <a:endParaRPr lang="SimHei" altLang="SimHei" sz="2700" baseline="3858"/>
                    </a:p>
                  </a:txBody>
                  <a:tcPr marL="0" marR="0" marT="0" marB="0">
                    <a:lnL>
                      <a:noFill/>
                    </a:lnL>
                    <a:lnR>
                      <a:noFill/>
                    </a:lnR>
                    <a:lnT>
                      <a:noFill/>
                    </a:lnT>
                    <a:lnB>
                      <a:noFill/>
                    </a:lnB>
                  </a:tcPr>
                </a:tc>
              </a:tr>
            </a:tbl>
          </a:graphicData>
        </a:graphic>
      </p:graphicFrame>
      <p:sp>
        <p:nvSpPr>
          <p:cNvPr id="42" name="textbox 42"/>
          <p:cNvSpPr/>
          <p:nvPr/>
        </p:nvSpPr>
        <p:spPr>
          <a:xfrm>
            <a:off x="2219379" y="550367"/>
            <a:ext cx="3651884" cy="287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909"/>
              </a:lnSpc>
            </a:pPr>
            <a:endParaRPr lang="Arial" altLang="Arial" sz="100"/>
          </a:p>
          <a:p>
            <a:pPr algn="r" rtl="0" eaLnBrk="0">
              <a:lnSpc>
                <a:spcPct val="95000"/>
              </a:lnSpc>
            </a:pPr>
            <a:r>
              <a:rPr sz="1800" b="1" kern="0" spc="-80">
                <a:solidFill>
                  <a:srgbClr val="D20000">
                    <a:alpha val="100000"/>
                  </a:srgbClr>
                </a:solidFill>
                <a:latin typeface="SimHei"/>
                <a:ea typeface="SimHei"/>
                <a:cs typeface="SimHei"/>
              </a:rPr>
              <a:t>《未成年人网络保护条例》内容学</a:t>
            </a:r>
            <a:r>
              <a:rPr sz="1800" b="1" kern="0" spc="-90">
                <a:solidFill>
                  <a:srgbClr val="D20000">
                    <a:alpha val="100000"/>
                  </a:srgbClr>
                </a:solidFill>
                <a:latin typeface="SimHei"/>
                <a:ea typeface="SimHei"/>
                <a:cs typeface="SimHei"/>
              </a:rPr>
              <a:t>习</a:t>
            </a:r>
            <a:endParaRPr lang="SimHei" altLang="SimHei" sz="1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 name="textbox 44"/>
          <p:cNvSpPr/>
          <p:nvPr/>
        </p:nvSpPr>
        <p:spPr>
          <a:xfrm>
            <a:off x="863564" y="1820772"/>
            <a:ext cx="7696834" cy="2705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70">
                <a:solidFill>
                  <a:srgbClr val="000000">
                    <a:alpha val="100000"/>
                  </a:srgbClr>
                </a:solidFill>
                <a:latin typeface="SimHei"/>
                <a:ea typeface="SimHei"/>
                <a:cs typeface="SimHei"/>
              </a:rPr>
              <a:t>第一条</a:t>
            </a:r>
            <a:r>
              <a:rPr sz="1300" kern="0" spc="70">
                <a:solidFill>
                  <a:srgbClr val="000000">
                    <a:alpha val="100000"/>
                  </a:srgbClr>
                </a:solidFill>
                <a:latin typeface="SimHei"/>
                <a:ea typeface="SimHei"/>
                <a:cs typeface="SimHei"/>
              </a:rPr>
              <a:t> 为了营造有利于未</a:t>
            </a:r>
            <a:r>
              <a:rPr sz="1300" kern="0" spc="60">
                <a:solidFill>
                  <a:srgbClr val="000000">
                    <a:alpha val="100000"/>
                  </a:srgbClr>
                </a:solidFill>
                <a:latin typeface="SimHei"/>
                <a:ea typeface="SimHei"/>
                <a:cs typeface="SimHei"/>
              </a:rPr>
              <a:t>成年人身心健康的网络环境，保障未成年人合法权益，根据《中华人民共</a:t>
            </a:r>
            <a:endParaRPr lang="SimHei" altLang="SimHei" sz="1300"/>
          </a:p>
          <a:p>
            <a:pPr marL="12700" algn="l" rtl="0" eaLnBrk="0">
              <a:lnSpc>
                <a:spcPct val="160000"/>
              </a:lnSpc>
              <a:spcBef>
                <a:spcPts val="23"/>
              </a:spcBef>
            </a:pPr>
            <a:r>
              <a:rPr sz="1300" kern="0" spc="-10">
                <a:solidFill>
                  <a:srgbClr val="000000">
                    <a:alpha val="100000"/>
                  </a:srgbClr>
                </a:solidFill>
                <a:latin typeface="SimHei"/>
                <a:ea typeface="SimHei"/>
                <a:cs typeface="SimHei"/>
              </a:rPr>
              <a:t>和国未成年人保护法》、  《中华人民共和国网络安全法》、  《中华人民共和国个人信息保护</a:t>
            </a:r>
            <a:r>
              <a:rPr sz="1300" kern="0" spc="-20">
                <a:solidFill>
                  <a:srgbClr val="000000">
                    <a:alpha val="100000"/>
                  </a:srgbClr>
                </a:solidFill>
                <a:latin typeface="SimHei"/>
                <a:ea typeface="SimHei"/>
                <a:cs typeface="SimHei"/>
              </a:rPr>
              <a:t>法》等法</a:t>
            </a:r>
            <a:r>
              <a:rPr sz="1300" kern="0" spc="0">
                <a:solidFill>
                  <a:srgbClr val="000000">
                    <a:alpha val="100000"/>
                  </a:srgbClr>
                </a:solidFill>
                <a:latin typeface="SimHei"/>
                <a:ea typeface="SimHei"/>
                <a:cs typeface="SimHei"/>
              </a:rPr>
              <a:t>   </a:t>
            </a:r>
            <a:r>
              <a:rPr sz="1300" kern="0" spc="10">
                <a:solidFill>
                  <a:srgbClr val="000000">
                    <a:alpha val="100000"/>
                  </a:srgbClr>
                </a:solidFill>
                <a:latin typeface="SimHei"/>
                <a:ea typeface="SimHei"/>
                <a:cs typeface="SimHei"/>
              </a:rPr>
              <a:t>律，制定本条例。</a:t>
            </a:r>
            <a:endParaRPr lang="SimHei" altLang="SimHei" sz="1300"/>
          </a:p>
          <a:p>
            <a:pPr marL="14604" algn="l" rtl="0" eaLnBrk="0">
              <a:lnSpc>
                <a:spcPct val="85000"/>
              </a:lnSpc>
              <a:spcBef>
                <a:spcPts val="960"/>
              </a:spcBef>
            </a:pPr>
            <a:r>
              <a:rPr sz="1300" b="1" kern="0" spc="70">
                <a:solidFill>
                  <a:srgbClr val="000000">
                    <a:alpha val="100000"/>
                  </a:srgbClr>
                </a:solidFill>
                <a:latin typeface="SimHei"/>
                <a:ea typeface="SimHei"/>
                <a:cs typeface="SimHei"/>
              </a:rPr>
              <a:t>第二条</a:t>
            </a:r>
            <a:r>
              <a:rPr sz="1300" kern="0" spc="70">
                <a:solidFill>
                  <a:srgbClr val="000000">
                    <a:alpha val="100000"/>
                  </a:srgbClr>
                </a:solidFill>
                <a:latin typeface="SimHei"/>
                <a:ea typeface="SimHei"/>
                <a:cs typeface="SimHei"/>
              </a:rPr>
              <a:t> 未成年人网络保</a:t>
            </a:r>
            <a:r>
              <a:rPr sz="1300" kern="0" spc="60">
                <a:solidFill>
                  <a:srgbClr val="000000">
                    <a:alpha val="100000"/>
                  </a:srgbClr>
                </a:solidFill>
                <a:latin typeface="SimHei"/>
                <a:ea typeface="SimHei"/>
                <a:cs typeface="SimHei"/>
              </a:rPr>
              <a:t>护工作应当坚持中国共产党的领导，坚持以社会主义核心价值观为引领，坚</a:t>
            </a:r>
            <a:endParaRPr lang="SimHei" altLang="SimHei" sz="1300"/>
          </a:p>
          <a:p>
            <a:pPr marL="12700" algn="l" rtl="0" eaLnBrk="0">
              <a:lnSpc>
                <a:spcPts val="2500"/>
              </a:lnSpc>
            </a:pPr>
            <a:r>
              <a:rPr sz="1300" kern="0" spc="30">
                <a:solidFill>
                  <a:srgbClr val="000000">
                    <a:alpha val="100000"/>
                  </a:srgbClr>
                </a:solidFill>
                <a:latin typeface="SimHei"/>
                <a:ea typeface="SimHei"/>
                <a:cs typeface="SimHei"/>
              </a:rPr>
              <a:t>持最有利于未成年人的原则，适应未成年人身心健康发展和网络空间的规律和特</a:t>
            </a:r>
            <a:r>
              <a:rPr sz="1300" kern="0" spc="20">
                <a:solidFill>
                  <a:srgbClr val="000000">
                    <a:alpha val="100000"/>
                  </a:srgbClr>
                </a:solidFill>
                <a:latin typeface="SimHei"/>
                <a:ea typeface="SimHei"/>
                <a:cs typeface="SimHei"/>
              </a:rPr>
              <a:t>点，实行社会共治。</a:t>
            </a:r>
            <a:endParaRPr lang="SimHei" altLang="SimHei" sz="1300"/>
          </a:p>
          <a:p>
            <a:pPr marL="14604" algn="l" rtl="0" eaLnBrk="0">
              <a:lnSpc>
                <a:spcPct val="85000"/>
              </a:lnSpc>
              <a:spcBef>
                <a:spcPts val="1024"/>
              </a:spcBef>
            </a:pPr>
            <a:r>
              <a:rPr sz="1300" b="1" kern="0" spc="40">
                <a:solidFill>
                  <a:srgbClr val="000000">
                    <a:alpha val="100000"/>
                  </a:srgbClr>
                </a:solidFill>
                <a:latin typeface="SimHei"/>
                <a:ea typeface="SimHei"/>
                <a:cs typeface="SimHei"/>
              </a:rPr>
              <a:t>第三条</a:t>
            </a:r>
            <a:r>
              <a:rPr sz="1300" kern="0" spc="40">
                <a:solidFill>
                  <a:srgbClr val="000000">
                    <a:alpha val="100000"/>
                  </a:srgbClr>
                </a:solidFill>
                <a:latin typeface="SimHei"/>
                <a:ea typeface="SimHei"/>
                <a:cs typeface="SimHei"/>
              </a:rPr>
              <a:t> 国家网信部门负责统筹协调未成年人网络保护工作，并依据职责做好未成年人网络保护工作。</a:t>
            </a:r>
            <a:endParaRPr lang="SimHei" altLang="SimHei" sz="1300"/>
          </a:p>
          <a:p>
            <a:pPr marL="12700" algn="l" rtl="0" eaLnBrk="0">
              <a:lnSpc>
                <a:spcPct val="164000"/>
              </a:lnSpc>
              <a:spcBef>
                <a:spcPts val="10"/>
              </a:spcBef>
            </a:pPr>
            <a:r>
              <a:rPr sz="1300" kern="0" spc="30">
                <a:solidFill>
                  <a:srgbClr val="000000">
                    <a:alpha val="100000"/>
                  </a:srgbClr>
                </a:solidFill>
                <a:latin typeface="SimHei"/>
                <a:ea typeface="SimHei"/>
                <a:cs typeface="SimHei"/>
              </a:rPr>
              <a:t>国家新闻出版、电影部门和国务院教育、</a:t>
            </a:r>
            <a:r>
              <a:rPr sz="1300" kern="0" spc="20">
                <a:solidFill>
                  <a:srgbClr val="000000">
                    <a:alpha val="100000"/>
                  </a:srgbClr>
                </a:solidFill>
                <a:latin typeface="SimHei"/>
                <a:ea typeface="SimHei"/>
                <a:cs typeface="SimHei"/>
              </a:rPr>
              <a:t>电信、公安、民政、文化和旅游、卫生健康、市场监督管理、</a:t>
            </a:r>
            <a:r>
              <a:rPr sz="1300" kern="0" spc="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广播电视等有关部门依据各自职责做好未成年</a:t>
            </a:r>
            <a:r>
              <a:rPr sz="1300" kern="0" spc="30">
                <a:solidFill>
                  <a:srgbClr val="000000">
                    <a:alpha val="100000"/>
                  </a:srgbClr>
                </a:solidFill>
                <a:latin typeface="SimHei"/>
                <a:ea typeface="SimHei"/>
                <a:cs typeface="SimHei"/>
              </a:rPr>
              <a:t>人网络保护工作。</a:t>
            </a:r>
            <a:endParaRPr lang="SimHei" altLang="SimHei" sz="1300"/>
          </a:p>
          <a:p>
            <a:pPr algn="l" rtl="0" eaLnBrk="0">
              <a:lnSpc>
                <a:spcPct val="106000"/>
              </a:lnSpc>
            </a:pPr>
            <a:endParaRPr lang="Arial" altLang="Arial" sz="800"/>
          </a:p>
          <a:p>
            <a:pPr marL="12700" algn="l" rtl="0" eaLnBrk="0">
              <a:lnSpc>
                <a:spcPct val="95000"/>
              </a:lnSpc>
            </a:pPr>
            <a:r>
              <a:rPr sz="1300" kern="0" spc="30">
                <a:solidFill>
                  <a:srgbClr val="000000">
                    <a:alpha val="100000"/>
                  </a:srgbClr>
                </a:solidFill>
                <a:latin typeface="SimHei"/>
                <a:ea typeface="SimHei"/>
                <a:cs typeface="SimHei"/>
              </a:rPr>
              <a:t>县级以上地方人民政府及其有关部门依据各自职责做</a:t>
            </a:r>
            <a:r>
              <a:rPr sz="1300" kern="0" spc="20">
                <a:solidFill>
                  <a:srgbClr val="000000">
                    <a:alpha val="100000"/>
                  </a:srgbClr>
                </a:solidFill>
                <a:latin typeface="SimHei"/>
                <a:ea typeface="SimHei"/>
                <a:cs typeface="SimHei"/>
              </a:rPr>
              <a:t>好未成年人网络保护工作。</a:t>
            </a:r>
            <a:endParaRPr lang="SimHei" altLang="SimHei" sz="1300"/>
          </a:p>
        </p:txBody>
      </p:sp>
      <p:grpSp>
        <p:nvGrpSpPr>
          <p:cNvPr id="2" name="group 2"/>
          <p:cNvGrpSpPr/>
          <p:nvPr/>
        </p:nvGrpSpPr>
        <p:grpSpPr>
          <a:xfrm rot="21600000">
            <a:off x="3206778" y="1028713"/>
            <a:ext cx="2470090" cy="400055"/>
            <a:chExt cx="2470090" cy="400055"/>
          </a:xfrm>
        </p:grpSpPr>
        <p:pic>
          <p:nvPicPr>
            <p:cNvPr id="46" name="picture 46"/>
            <p:cNvPicPr>
              <a:picLocks noChangeAspect="1"/>
            </p:cNvPicPr>
            <p:nvPr/>
          </p:nvPicPr>
          <p:blipFill>
            <a:blip r:embed="rId2"/>
            <a:stretch>
              <a:fillRect/>
            </a:stretch>
          </p:blipFill>
          <p:spPr>
            <a:xfrm rot="21600000">
              <a:off x="0" y="0"/>
              <a:ext cx="2470090" cy="400055"/>
            </a:xfrm>
            <a:prstGeom prst="rect">
              <a:avLst/>
            </a:prstGeom>
          </p:spPr>
        </p:pic>
        <p:sp>
          <p:nvSpPr>
            <p:cNvPr id="48" name="textbox 48"/>
            <p:cNvSpPr/>
            <p:nvPr/>
          </p:nvSpPr>
          <p:spPr>
            <a:xfrm>
              <a:off x="-12700" y="-12700"/>
              <a:ext cx="2495550" cy="4565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800"/>
            </a:p>
            <a:p>
              <a:pPr algn="l" rtl="0" eaLnBrk="0">
                <a:lnSpc>
                  <a:spcPct val="7049"/>
                </a:lnSpc>
              </a:pPr>
              <a:endParaRPr lang="Arial" altLang="Arial" sz="100"/>
            </a:p>
            <a:p>
              <a:pPr marL="498475" algn="l" rtl="0" eaLnBrk="0">
                <a:lnSpc>
                  <a:spcPct val="98000"/>
                </a:lnSpc>
              </a:pPr>
              <a:r>
                <a:rPr sz="1800" b="1" kern="0" spc="-50">
                  <a:solidFill>
                    <a:srgbClr val="FFFFFF">
                      <a:alpha val="100000"/>
                    </a:srgbClr>
                  </a:solidFill>
                  <a:latin typeface="SimHei"/>
                  <a:ea typeface="SimHei"/>
                  <a:cs typeface="SimHei"/>
                </a:rPr>
                <a:t>第</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一</a:t>
              </a:r>
              <a:r>
                <a:rPr sz="1800" kern="0" spc="-16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章</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总</a:t>
              </a:r>
              <a:r>
                <a:rPr sz="1800" kern="0" spc="-17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则</a:t>
              </a:r>
              <a:endParaRPr lang="SimHei" altLang="SimHei" sz="1800"/>
            </a:p>
          </p:txBody>
        </p:sp>
      </p:grpSp>
      <p:sp>
        <p:nvSpPr>
          <p:cNvPr id="50" name="textbox 50"/>
          <p:cNvSpPr/>
          <p:nvPr/>
        </p:nvSpPr>
        <p:spPr>
          <a:xfrm>
            <a:off x="2216204" y="391734"/>
            <a:ext cx="365442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《未成年人网络保护条例》内容学</a:t>
            </a:r>
            <a:r>
              <a:rPr sz="1800" b="1" kern="0" spc="-90">
                <a:solidFill>
                  <a:srgbClr val="D20000">
                    <a:alpha val="100000"/>
                  </a:srgbClr>
                </a:solidFill>
                <a:latin typeface="SimHei"/>
                <a:ea typeface="SimHei"/>
                <a:cs typeface="SimHei"/>
              </a:rPr>
              <a:t>习</a:t>
            </a:r>
            <a:endParaRPr lang="SimHei" altLang="SimHei" sz="1800"/>
          </a:p>
        </p:txBody>
      </p:sp>
      <p:pic>
        <p:nvPicPr>
          <p:cNvPr id="52" name="picture 52"/>
          <p:cNvPicPr>
            <a:picLocks noChangeAspect="1"/>
          </p:cNvPicPr>
          <p:nvPr/>
        </p:nvPicPr>
        <p:blipFill>
          <a:blip r:embed="rId3"/>
          <a:stretch>
            <a:fillRect/>
          </a:stretch>
        </p:blipFill>
        <p:spPr>
          <a:xfrm rot="21600000">
            <a:off x="387376" y="400055"/>
            <a:ext cx="977866" cy="501638"/>
          </a:xfrm>
          <a:prstGeom prst="rect">
            <a:avLst/>
          </a:prstGeom>
        </p:spPr>
      </p:pic>
      <p:pic>
        <p:nvPicPr>
          <p:cNvPr id="54" name="picture 54"/>
          <p:cNvPicPr>
            <a:picLocks noChangeAspect="1"/>
          </p:cNvPicPr>
          <p:nvPr/>
        </p:nvPicPr>
        <p:blipFill>
          <a:blip r:embed="rId4"/>
          <a:stretch>
            <a:fillRect/>
          </a:stretch>
        </p:blipFill>
        <p:spPr>
          <a:xfrm rot="21600000">
            <a:off x="7950192" y="469924"/>
            <a:ext cx="1244607" cy="330186"/>
          </a:xfrm>
          <a:prstGeom prst="rect">
            <a:avLst/>
          </a:prstGeom>
        </p:spPr>
      </p:pic>
      <p:sp>
        <p:nvSpPr>
          <p:cNvPr id="56"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 name="textbox 58"/>
          <p:cNvSpPr/>
          <p:nvPr/>
        </p:nvSpPr>
        <p:spPr>
          <a:xfrm>
            <a:off x="869908" y="1715992"/>
            <a:ext cx="7696834" cy="3309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40">
                <a:solidFill>
                  <a:srgbClr val="000000">
                    <a:alpha val="100000"/>
                  </a:srgbClr>
                </a:solidFill>
                <a:latin typeface="SimHei"/>
                <a:ea typeface="SimHei"/>
                <a:cs typeface="SimHei"/>
              </a:rPr>
              <a:t>第四条</a:t>
            </a:r>
            <a:r>
              <a:rPr sz="1300" kern="0" spc="40">
                <a:solidFill>
                  <a:srgbClr val="000000">
                    <a:alpha val="100000"/>
                  </a:srgbClr>
                </a:solidFill>
                <a:latin typeface="SimHei"/>
                <a:ea typeface="SimHei"/>
                <a:cs typeface="SimHei"/>
              </a:rPr>
              <a:t> 共产主义青年团、妇女联合会、工会、残疾人联合会、关心下一代工作委员会、青年联合会、</a:t>
            </a:r>
            <a:endParaRPr lang="SimHei" altLang="SimHei" sz="1300"/>
          </a:p>
          <a:p>
            <a:pPr marL="12700" algn="l" rtl="0" eaLnBrk="0">
              <a:lnSpc>
                <a:spcPct val="163000"/>
              </a:lnSpc>
              <a:spcBef>
                <a:spcPts val="4"/>
              </a:spcBef>
            </a:pPr>
            <a:r>
              <a:rPr sz="1300" kern="0" spc="50">
                <a:solidFill>
                  <a:srgbClr val="000000">
                    <a:alpha val="100000"/>
                  </a:srgbClr>
                </a:solidFill>
                <a:latin typeface="SimHei"/>
                <a:ea typeface="SimHei"/>
                <a:cs typeface="SimHei"/>
              </a:rPr>
              <a:t>学生联合会、少年先锋队以及其他人民团体、有关社会组</a:t>
            </a:r>
            <a:r>
              <a:rPr sz="1300" kern="0" spc="40">
                <a:solidFill>
                  <a:srgbClr val="000000">
                    <a:alpha val="100000"/>
                  </a:srgbClr>
                </a:solidFill>
                <a:latin typeface="SimHei"/>
                <a:ea typeface="SimHei"/>
                <a:cs typeface="SimHei"/>
              </a:rPr>
              <a:t>织、基层群众性自治组织，协助有关部门做  </a:t>
            </a:r>
            <a:r>
              <a:rPr sz="1300" kern="0" spc="30">
                <a:solidFill>
                  <a:srgbClr val="000000">
                    <a:alpha val="100000"/>
                  </a:srgbClr>
                </a:solidFill>
                <a:latin typeface="SimHei"/>
                <a:ea typeface="SimHei"/>
                <a:cs typeface="SimHei"/>
              </a:rPr>
              <a:t>好未成年人网络保护工作，维护未成年人合法权益。</a:t>
            </a:r>
            <a:endParaRPr lang="SimHei" altLang="SimHei" sz="1300"/>
          </a:p>
          <a:p>
            <a:pPr marL="14604" algn="l" rtl="0" eaLnBrk="0">
              <a:lnSpc>
                <a:spcPct val="85000"/>
              </a:lnSpc>
              <a:spcBef>
                <a:spcPts val="860"/>
              </a:spcBef>
            </a:pPr>
            <a:r>
              <a:rPr sz="1300" b="1" kern="0" spc="70">
                <a:solidFill>
                  <a:srgbClr val="000000">
                    <a:alpha val="100000"/>
                  </a:srgbClr>
                </a:solidFill>
                <a:latin typeface="SimHei"/>
                <a:ea typeface="SimHei"/>
                <a:cs typeface="SimHei"/>
              </a:rPr>
              <a:t>第五条</a:t>
            </a:r>
            <a:r>
              <a:rPr sz="1300" kern="0" spc="70">
                <a:solidFill>
                  <a:srgbClr val="000000">
                    <a:alpha val="100000"/>
                  </a:srgbClr>
                </a:solidFill>
                <a:latin typeface="SimHei"/>
                <a:ea typeface="SimHei"/>
                <a:cs typeface="SimHei"/>
              </a:rPr>
              <a:t> 学校、家庭应当教育引导未成年</a:t>
            </a:r>
            <a:r>
              <a:rPr sz="1300" kern="0" spc="60">
                <a:solidFill>
                  <a:srgbClr val="000000">
                    <a:alpha val="100000"/>
                  </a:srgbClr>
                </a:solidFill>
                <a:latin typeface="SimHei"/>
                <a:ea typeface="SimHei"/>
                <a:cs typeface="SimHei"/>
              </a:rPr>
              <a:t>人参加有益身心健康的活动，科学、文明、安全、合理使用</a:t>
            </a:r>
            <a:endParaRPr lang="SimHei" altLang="SimHei" sz="1300"/>
          </a:p>
          <a:p>
            <a:pPr marL="12700" algn="l" rtl="0" eaLnBrk="0">
              <a:lnSpc>
                <a:spcPts val="2500"/>
              </a:lnSpc>
            </a:pPr>
            <a:r>
              <a:rPr sz="1300" kern="0" spc="0">
                <a:solidFill>
                  <a:srgbClr val="000000">
                    <a:alpha val="100000"/>
                  </a:srgbClr>
                </a:solidFill>
                <a:latin typeface="SimHei"/>
                <a:ea typeface="SimHei"/>
                <a:cs typeface="SimHei"/>
              </a:rPr>
              <a:t>网络，预防和干预未成年人沉迷网络</a:t>
            </a:r>
            <a:r>
              <a:rPr sz="1300" kern="0" spc="-10">
                <a:solidFill>
                  <a:srgbClr val="000000">
                    <a:alpha val="100000"/>
                  </a:srgbClr>
                </a:solidFill>
                <a:latin typeface="SimHei"/>
                <a:ea typeface="SimHei"/>
                <a:cs typeface="SimHei"/>
              </a:rPr>
              <a:t>。</a:t>
            </a:r>
            <a:endParaRPr lang="SimHei" altLang="SimHei" sz="1300"/>
          </a:p>
          <a:p>
            <a:pPr marL="14604" algn="l" rtl="0" eaLnBrk="0">
              <a:lnSpc>
                <a:spcPct val="85000"/>
              </a:lnSpc>
              <a:spcBef>
                <a:spcPts val="1117"/>
              </a:spcBef>
            </a:pPr>
            <a:r>
              <a:rPr sz="1300" b="1" kern="0" spc="60">
                <a:solidFill>
                  <a:srgbClr val="000000">
                    <a:alpha val="100000"/>
                  </a:srgbClr>
                </a:solidFill>
                <a:latin typeface="SimHei"/>
                <a:ea typeface="SimHei"/>
                <a:cs typeface="SimHei"/>
              </a:rPr>
              <a:t>第六条</a:t>
            </a:r>
            <a:r>
              <a:rPr sz="1300" kern="0" spc="250">
                <a:solidFill>
                  <a:srgbClr val="000000">
                    <a:alpha val="100000"/>
                  </a:srgbClr>
                </a:solidFill>
                <a:latin typeface="SimHei"/>
                <a:ea typeface="SimHei"/>
                <a:cs typeface="SimHei"/>
              </a:rPr>
              <a:t> </a:t>
            </a:r>
            <a:r>
              <a:rPr sz="1300" kern="0" spc="60">
                <a:solidFill>
                  <a:srgbClr val="000000">
                    <a:alpha val="100000"/>
                  </a:srgbClr>
                </a:solidFill>
                <a:latin typeface="SimHei"/>
                <a:ea typeface="SimHei"/>
                <a:cs typeface="SimHei"/>
              </a:rPr>
              <a:t>网络产品和服务提供者、个人信息处理者、智能终端产品制造者和销售者应当遵守法律、行</a:t>
            </a:r>
            <a:endParaRPr lang="SimHei" altLang="SimHei" sz="1300"/>
          </a:p>
          <a:p>
            <a:pPr marL="12700" algn="l" rtl="0" eaLnBrk="0">
              <a:lnSpc>
                <a:spcPct val="159000"/>
              </a:lnSpc>
              <a:spcBef>
                <a:spcPts val="23"/>
              </a:spcBef>
            </a:pPr>
            <a:r>
              <a:rPr sz="1300" kern="0" spc="50">
                <a:solidFill>
                  <a:srgbClr val="000000">
                    <a:alpha val="100000"/>
                  </a:srgbClr>
                </a:solidFill>
                <a:latin typeface="SimHei"/>
                <a:ea typeface="SimHei"/>
                <a:cs typeface="SimHei"/>
              </a:rPr>
              <a:t>政法规和国家有关规定，尊重社会公德，遵守商业道德，</a:t>
            </a:r>
            <a:r>
              <a:rPr sz="1300" kern="0" spc="40">
                <a:solidFill>
                  <a:srgbClr val="000000">
                    <a:alpha val="100000"/>
                  </a:srgbClr>
                </a:solidFill>
                <a:latin typeface="SimHei"/>
                <a:ea typeface="SimHei"/>
                <a:cs typeface="SimHei"/>
              </a:rPr>
              <a:t>诚实信用，履行未成年人网络保护义务，承  </a:t>
            </a:r>
            <a:r>
              <a:rPr sz="1300" kern="0" spc="20">
                <a:solidFill>
                  <a:srgbClr val="000000">
                    <a:alpha val="100000"/>
                  </a:srgbClr>
                </a:solidFill>
                <a:latin typeface="SimHei"/>
                <a:ea typeface="SimHei"/>
                <a:cs typeface="SimHei"/>
              </a:rPr>
              <a:t>担社会责任。</a:t>
            </a:r>
            <a:endParaRPr lang="SimHei" altLang="SimHei" sz="1300"/>
          </a:p>
          <a:p>
            <a:pPr marL="14604" algn="l" rtl="0" eaLnBrk="0">
              <a:lnSpc>
                <a:spcPct val="85000"/>
              </a:lnSpc>
              <a:spcBef>
                <a:spcPts val="941"/>
              </a:spcBef>
            </a:pPr>
            <a:r>
              <a:rPr sz="1300" b="1" kern="0" spc="60">
                <a:solidFill>
                  <a:srgbClr val="000000">
                    <a:alpha val="100000"/>
                  </a:srgbClr>
                </a:solidFill>
                <a:latin typeface="SimHei"/>
                <a:ea typeface="SimHei"/>
                <a:cs typeface="SimHei"/>
              </a:rPr>
              <a:t>第七条</a:t>
            </a:r>
            <a:r>
              <a:rPr sz="1300" kern="0" spc="220">
                <a:solidFill>
                  <a:srgbClr val="000000">
                    <a:alpha val="100000"/>
                  </a:srgbClr>
                </a:solidFill>
                <a:latin typeface="SimHei"/>
                <a:ea typeface="SimHei"/>
                <a:cs typeface="SimHei"/>
              </a:rPr>
              <a:t> </a:t>
            </a:r>
            <a:r>
              <a:rPr sz="1300" kern="0" spc="60">
                <a:solidFill>
                  <a:srgbClr val="000000">
                    <a:alpha val="100000"/>
                  </a:srgbClr>
                </a:solidFill>
                <a:latin typeface="SimHei"/>
                <a:ea typeface="SimHei"/>
                <a:cs typeface="SimHei"/>
              </a:rPr>
              <a:t>网络产品和服务提供者、个人信息处理者、智能终端产品制造者</a:t>
            </a:r>
            <a:r>
              <a:rPr sz="1300" kern="0" spc="50">
                <a:solidFill>
                  <a:srgbClr val="000000">
                    <a:alpha val="100000"/>
                  </a:srgbClr>
                </a:solidFill>
                <a:latin typeface="SimHei"/>
                <a:ea typeface="SimHei"/>
                <a:cs typeface="SimHei"/>
              </a:rPr>
              <a:t>和销售者应当接受政府和社</a:t>
            </a:r>
            <a:endParaRPr lang="SimHei" altLang="SimHei" sz="1300"/>
          </a:p>
          <a:p>
            <a:pPr marL="12700" algn="l" rtl="0" eaLnBrk="0">
              <a:lnSpc>
                <a:spcPct val="162000"/>
              </a:lnSpc>
              <a:spcBef>
                <a:spcPts val="17"/>
              </a:spcBef>
            </a:pPr>
            <a:r>
              <a:rPr sz="1300" kern="0" spc="50">
                <a:solidFill>
                  <a:srgbClr val="000000">
                    <a:alpha val="100000"/>
                  </a:srgbClr>
                </a:solidFill>
                <a:latin typeface="SimHei"/>
                <a:ea typeface="SimHei"/>
                <a:cs typeface="SimHei"/>
              </a:rPr>
              <a:t>会的监督，配合有关部门依法实施涉及未成年人网络保护</a:t>
            </a:r>
            <a:r>
              <a:rPr sz="1300" kern="0" spc="40">
                <a:solidFill>
                  <a:srgbClr val="000000">
                    <a:alpha val="100000"/>
                  </a:srgbClr>
                </a:solidFill>
                <a:latin typeface="SimHei"/>
                <a:ea typeface="SimHei"/>
                <a:cs typeface="SimHei"/>
              </a:rPr>
              <a:t>工作的监督检查，建立便捷、合理、有效的  投诉、举报渠道，通过显著方式公布投诉、举报途径和方法，及时受理并处理公众投诉、举报。</a:t>
            </a:r>
            <a:endParaRPr lang="SimHei" altLang="SimHei" sz="1300"/>
          </a:p>
        </p:txBody>
      </p:sp>
      <p:grpSp>
        <p:nvGrpSpPr>
          <p:cNvPr id="4" name="group 4"/>
          <p:cNvGrpSpPr/>
          <p:nvPr/>
        </p:nvGrpSpPr>
        <p:grpSpPr>
          <a:xfrm rot="21600000">
            <a:off x="3200433" y="1028713"/>
            <a:ext cx="2476435" cy="400055"/>
            <a:chExt cx="2476435" cy="400055"/>
          </a:xfrm>
        </p:grpSpPr>
        <p:pic>
          <p:nvPicPr>
            <p:cNvPr id="60" name="picture 60"/>
            <p:cNvPicPr>
              <a:picLocks noChangeAspect="1"/>
            </p:cNvPicPr>
            <p:nvPr/>
          </p:nvPicPr>
          <p:blipFill>
            <a:blip r:embed="rId2"/>
            <a:stretch>
              <a:fillRect/>
            </a:stretch>
          </p:blipFill>
          <p:spPr>
            <a:xfrm rot="21600000">
              <a:off x="0" y="0"/>
              <a:ext cx="2476435" cy="400055"/>
            </a:xfrm>
            <a:prstGeom prst="rect">
              <a:avLst/>
            </a:prstGeom>
          </p:spPr>
        </p:pic>
        <p:sp>
          <p:nvSpPr>
            <p:cNvPr id="62" name="textbox 62"/>
            <p:cNvSpPr/>
            <p:nvPr/>
          </p:nvSpPr>
          <p:spPr>
            <a:xfrm>
              <a:off x="-12700" y="-12700"/>
              <a:ext cx="2501900" cy="4565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Arial" altLang="Arial" sz="800"/>
            </a:p>
            <a:p>
              <a:pPr algn="l" rtl="0" eaLnBrk="0">
                <a:lnSpc>
                  <a:spcPct val="7049"/>
                </a:lnSpc>
              </a:pPr>
              <a:endParaRPr lang="Arial" altLang="Arial" sz="100"/>
            </a:p>
            <a:p>
              <a:pPr marL="504825" algn="l" rtl="0" eaLnBrk="0">
                <a:lnSpc>
                  <a:spcPct val="98000"/>
                </a:lnSpc>
              </a:pPr>
              <a:r>
                <a:rPr sz="1800" b="1" kern="0" spc="-50">
                  <a:solidFill>
                    <a:srgbClr val="FFFFFF">
                      <a:alpha val="100000"/>
                    </a:srgbClr>
                  </a:solidFill>
                  <a:latin typeface="SimHei"/>
                  <a:ea typeface="SimHei"/>
                  <a:cs typeface="SimHei"/>
                </a:rPr>
                <a:t>第</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一</a:t>
              </a:r>
              <a:r>
                <a:rPr sz="1800" kern="0" spc="-16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章</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总</a:t>
              </a:r>
              <a:r>
                <a:rPr sz="1800" kern="0" spc="-17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则</a:t>
              </a:r>
              <a:endParaRPr lang="SimHei" altLang="SimHei" sz="1800"/>
            </a:p>
          </p:txBody>
        </p:sp>
      </p:grpSp>
      <p:sp>
        <p:nvSpPr>
          <p:cNvPr id="64" name="textbox 64"/>
          <p:cNvSpPr/>
          <p:nvPr/>
        </p:nvSpPr>
        <p:spPr>
          <a:xfrm>
            <a:off x="2216204" y="391734"/>
            <a:ext cx="365442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《未成年人网络保护条例》内容学</a:t>
            </a:r>
            <a:r>
              <a:rPr sz="1800" b="1" kern="0" spc="-90">
                <a:solidFill>
                  <a:srgbClr val="D20000">
                    <a:alpha val="100000"/>
                  </a:srgbClr>
                </a:solidFill>
                <a:latin typeface="SimHei"/>
                <a:ea typeface="SimHei"/>
                <a:cs typeface="SimHei"/>
              </a:rPr>
              <a:t>习</a:t>
            </a:r>
            <a:endParaRPr lang="SimHei" altLang="SimHei" sz="1800"/>
          </a:p>
        </p:txBody>
      </p:sp>
      <p:pic>
        <p:nvPicPr>
          <p:cNvPr id="66" name="picture 66"/>
          <p:cNvPicPr>
            <a:picLocks noChangeAspect="1"/>
          </p:cNvPicPr>
          <p:nvPr/>
        </p:nvPicPr>
        <p:blipFill>
          <a:blip r:embed="rId3"/>
          <a:stretch>
            <a:fillRect/>
          </a:stretch>
        </p:blipFill>
        <p:spPr>
          <a:xfrm rot="21600000">
            <a:off x="393721" y="400055"/>
            <a:ext cx="971522" cy="501638"/>
          </a:xfrm>
          <a:prstGeom prst="rect">
            <a:avLst/>
          </a:prstGeom>
        </p:spPr>
      </p:pic>
      <p:pic>
        <p:nvPicPr>
          <p:cNvPr id="68" name="picture 68"/>
          <p:cNvPicPr>
            <a:picLocks noChangeAspect="1"/>
          </p:cNvPicPr>
          <p:nvPr/>
        </p:nvPicPr>
        <p:blipFill>
          <a:blip r:embed="rId4"/>
          <a:stretch>
            <a:fillRect/>
          </a:stretch>
        </p:blipFill>
        <p:spPr>
          <a:xfrm rot="21600000">
            <a:off x="7950192" y="469924"/>
            <a:ext cx="1244607" cy="330186"/>
          </a:xfrm>
          <a:prstGeom prst="rect">
            <a:avLst/>
          </a:prstGeom>
        </p:spPr>
      </p:pic>
      <p:sp>
        <p:nvSpPr>
          <p:cNvPr id="70"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textbox 72"/>
          <p:cNvSpPr/>
          <p:nvPr/>
        </p:nvSpPr>
        <p:spPr>
          <a:xfrm>
            <a:off x="857219" y="1706524"/>
            <a:ext cx="7703184" cy="3329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40">
                <a:solidFill>
                  <a:srgbClr val="000000">
                    <a:alpha val="100000"/>
                  </a:srgbClr>
                </a:solidFill>
                <a:latin typeface="SimHei"/>
                <a:ea typeface="SimHei"/>
                <a:cs typeface="SimHei"/>
              </a:rPr>
              <a:t>第八条</a:t>
            </a:r>
            <a:r>
              <a:rPr sz="1300" kern="0" spc="40">
                <a:solidFill>
                  <a:srgbClr val="000000">
                    <a:alpha val="100000"/>
                  </a:srgbClr>
                </a:solidFill>
                <a:latin typeface="SimHei"/>
                <a:ea typeface="SimHei"/>
                <a:cs typeface="SimHei"/>
              </a:rPr>
              <a:t> 任何组织和个人发现违反本条例规定的，可以向网信、新闻出版、电影、教育、电信、公安</a:t>
            </a:r>
            <a:r>
              <a:rPr sz="1300" kern="0" spc="30">
                <a:solidFill>
                  <a:srgbClr val="000000">
                    <a:alpha val="100000"/>
                  </a:srgbClr>
                </a:solidFill>
                <a:latin typeface="SimHei"/>
                <a:ea typeface="SimHei"/>
                <a:cs typeface="SimHei"/>
              </a:rPr>
              <a:t>、</a:t>
            </a:r>
            <a:endParaRPr lang="SimHei" altLang="SimHei" sz="1300"/>
          </a:p>
          <a:p>
            <a:pPr marL="12700" algn="l" rtl="0" eaLnBrk="0">
              <a:lnSpc>
                <a:spcPct val="163000"/>
              </a:lnSpc>
              <a:spcBef>
                <a:spcPts val="29"/>
              </a:spcBef>
            </a:pPr>
            <a:r>
              <a:rPr sz="1300" kern="0" spc="50">
                <a:solidFill>
                  <a:srgbClr val="000000">
                    <a:alpha val="100000"/>
                  </a:srgbClr>
                </a:solidFill>
                <a:latin typeface="SimHei"/>
                <a:ea typeface="SimHei"/>
                <a:cs typeface="SimHei"/>
              </a:rPr>
              <a:t>民政、文化和旅游、卫生健康、市场监督管理、广播电视等有关部门</a:t>
            </a:r>
            <a:r>
              <a:rPr sz="1300" kern="0" spc="40">
                <a:solidFill>
                  <a:srgbClr val="000000">
                    <a:alpha val="100000"/>
                  </a:srgbClr>
                </a:solidFill>
                <a:latin typeface="SimHei"/>
                <a:ea typeface="SimHei"/>
                <a:cs typeface="SimHei"/>
              </a:rPr>
              <a:t>投诉、举报。收到投诉、举报的  </a:t>
            </a:r>
            <a:r>
              <a:rPr sz="1300" kern="0" spc="50">
                <a:solidFill>
                  <a:srgbClr val="000000">
                    <a:alpha val="100000"/>
                  </a:srgbClr>
                </a:solidFill>
                <a:latin typeface="SimHei"/>
                <a:ea typeface="SimHei"/>
                <a:cs typeface="SimHei"/>
              </a:rPr>
              <a:t>部门应当及时依法作出处</a:t>
            </a:r>
            <a:r>
              <a:rPr sz="1300" kern="0" spc="40">
                <a:solidFill>
                  <a:srgbClr val="000000">
                    <a:alpha val="100000"/>
                  </a:srgbClr>
                </a:solidFill>
                <a:latin typeface="SimHei"/>
                <a:ea typeface="SimHei"/>
                <a:cs typeface="SimHei"/>
              </a:rPr>
              <a:t>理；不属于本部门职责的，应当及时移送有权处理的部门。</a:t>
            </a:r>
            <a:endParaRPr lang="SimHei" altLang="SimHei" sz="1300"/>
          </a:p>
          <a:p>
            <a:pPr marL="14604" algn="l" rtl="0" eaLnBrk="0">
              <a:lnSpc>
                <a:spcPct val="85000"/>
              </a:lnSpc>
              <a:spcBef>
                <a:spcPts val="860"/>
              </a:spcBef>
            </a:pPr>
            <a:r>
              <a:rPr sz="1300" b="1" kern="0" spc="60">
                <a:solidFill>
                  <a:srgbClr val="000000">
                    <a:alpha val="100000"/>
                  </a:srgbClr>
                </a:solidFill>
                <a:latin typeface="SimHei"/>
                <a:ea typeface="SimHei"/>
                <a:cs typeface="SimHei"/>
              </a:rPr>
              <a:t>第九条</a:t>
            </a:r>
            <a:r>
              <a:rPr sz="1300" kern="0" spc="60">
                <a:solidFill>
                  <a:srgbClr val="000000">
                    <a:alpha val="100000"/>
                  </a:srgbClr>
                </a:solidFill>
                <a:latin typeface="SimHei"/>
                <a:ea typeface="SimHei"/>
                <a:cs typeface="SimHei"/>
              </a:rPr>
              <a:t> 网络相关行业组织应当加强行业自律，制定未成年人网络保护相关行业规范，指导会员履行</a:t>
            </a:r>
            <a:endParaRPr lang="SimHei" altLang="SimHei" sz="1300"/>
          </a:p>
          <a:p>
            <a:pPr marL="12700" algn="l" rtl="0" eaLnBrk="0">
              <a:lnSpc>
                <a:spcPts val="2599"/>
              </a:lnSpc>
            </a:pPr>
            <a:r>
              <a:rPr sz="1300" kern="0" spc="10">
                <a:solidFill>
                  <a:srgbClr val="000000">
                    <a:alpha val="100000"/>
                  </a:srgbClr>
                </a:solidFill>
                <a:latin typeface="SimHei"/>
                <a:ea typeface="SimHei"/>
                <a:cs typeface="SimHei"/>
              </a:rPr>
              <a:t>未成年人网络保护义务，加强对未成年人</a:t>
            </a:r>
            <a:r>
              <a:rPr sz="1300" kern="0" spc="0">
                <a:solidFill>
                  <a:srgbClr val="000000">
                    <a:alpha val="100000"/>
                  </a:srgbClr>
                </a:solidFill>
                <a:latin typeface="SimHei"/>
                <a:ea typeface="SimHei"/>
                <a:cs typeface="SimHei"/>
              </a:rPr>
              <a:t>的网络保护。</a:t>
            </a:r>
            <a:endParaRPr lang="SimHei" altLang="SimHei" sz="1300"/>
          </a:p>
          <a:p>
            <a:pPr marL="14604" algn="l" rtl="0" eaLnBrk="0">
              <a:lnSpc>
                <a:spcPct val="92000"/>
              </a:lnSpc>
              <a:spcBef>
                <a:spcPts val="1029"/>
              </a:spcBef>
            </a:pPr>
            <a:r>
              <a:rPr sz="1300" b="1" kern="0" spc="90">
                <a:solidFill>
                  <a:srgbClr val="000000">
                    <a:alpha val="100000"/>
                  </a:srgbClr>
                </a:solidFill>
                <a:latin typeface="SimHei"/>
                <a:ea typeface="SimHei"/>
                <a:cs typeface="SimHei"/>
              </a:rPr>
              <a:t>第十条</a:t>
            </a:r>
            <a:r>
              <a:rPr sz="1300" kern="0" spc="90">
                <a:solidFill>
                  <a:srgbClr val="000000">
                    <a:alpha val="100000"/>
                  </a:srgbClr>
                </a:solidFill>
                <a:latin typeface="SimHei"/>
                <a:ea typeface="SimHei"/>
                <a:cs typeface="SimHei"/>
              </a:rPr>
              <a:t> 新闻媒体应当通过新闻报道、专题栏目(节目)、公益广告等方式，开展未成年人网络保护</a:t>
            </a:r>
            <a:endParaRPr lang="SimHei" altLang="SimHei" sz="1300"/>
          </a:p>
          <a:p>
            <a:pPr marL="12700" algn="l" rtl="0" eaLnBrk="0">
              <a:lnSpc>
                <a:spcPct val="85000"/>
              </a:lnSpc>
              <a:spcBef>
                <a:spcPts val="960"/>
              </a:spcBef>
            </a:pPr>
            <a:r>
              <a:rPr sz="1300" kern="0" spc="40">
                <a:solidFill>
                  <a:srgbClr val="000000">
                    <a:alpha val="100000"/>
                  </a:srgbClr>
                </a:solidFill>
                <a:latin typeface="SimHei"/>
                <a:ea typeface="SimHei"/>
                <a:cs typeface="SimHei"/>
              </a:rPr>
              <a:t>法律法规、政策措施、典型案例和有关知识的宣传，对侵犯未</a:t>
            </a:r>
            <a:r>
              <a:rPr sz="1300" kern="0" spc="30">
                <a:solidFill>
                  <a:srgbClr val="000000">
                    <a:alpha val="100000"/>
                  </a:srgbClr>
                </a:solidFill>
                <a:latin typeface="SimHei"/>
                <a:ea typeface="SimHei"/>
                <a:cs typeface="SimHei"/>
              </a:rPr>
              <a:t>成年人合法权益的行为进行舆论监督，</a:t>
            </a:r>
            <a:endParaRPr lang="SimHei" altLang="SimHei" sz="1300"/>
          </a:p>
          <a:p>
            <a:pPr marL="107950" algn="l" rtl="0" eaLnBrk="0">
              <a:lnSpc>
                <a:spcPts val="2455"/>
              </a:lnSpc>
            </a:pPr>
            <a:r>
              <a:rPr sz="1300" kern="0" spc="-30">
                <a:solidFill>
                  <a:srgbClr val="000000">
                    <a:alpha val="100000"/>
                  </a:srgbClr>
                </a:solidFill>
                <a:latin typeface="SimHei"/>
                <a:ea typeface="SimHei"/>
                <a:cs typeface="SimHei"/>
              </a:rPr>
              <a:t>引导全社会共同参与未成年人网</a:t>
            </a:r>
            <a:r>
              <a:rPr sz="1300" kern="0" spc="-40">
                <a:solidFill>
                  <a:srgbClr val="000000">
                    <a:alpha val="100000"/>
                  </a:srgbClr>
                </a:solidFill>
                <a:latin typeface="SimHei"/>
                <a:ea typeface="SimHei"/>
                <a:cs typeface="SimHei"/>
              </a:rPr>
              <a:t>络保护。</a:t>
            </a:r>
            <a:endParaRPr lang="SimHei" altLang="SimHei" sz="1300"/>
          </a:p>
          <a:p>
            <a:pPr marL="14604" algn="l" rtl="0" eaLnBrk="0">
              <a:lnSpc>
                <a:spcPct val="85000"/>
              </a:lnSpc>
              <a:spcBef>
                <a:spcPts val="1118"/>
              </a:spcBef>
            </a:pPr>
            <a:r>
              <a:rPr sz="1300" b="1" kern="0" spc="40">
                <a:solidFill>
                  <a:srgbClr val="000000">
                    <a:alpha val="100000"/>
                  </a:srgbClr>
                </a:solidFill>
                <a:latin typeface="SimHei"/>
                <a:ea typeface="SimHei"/>
                <a:cs typeface="SimHei"/>
              </a:rPr>
              <a:t>第十一条</a:t>
            </a:r>
            <a:r>
              <a:rPr sz="1300" kern="0" spc="40">
                <a:solidFill>
                  <a:srgbClr val="000000">
                    <a:alpha val="100000"/>
                  </a:srgbClr>
                </a:solidFill>
                <a:latin typeface="SimHei"/>
                <a:ea typeface="SimHei"/>
                <a:cs typeface="SimHei"/>
              </a:rPr>
              <a:t> 国家鼓励和支持在未成年人网络保护领域加强科学研究和人才培养，开展国际交流与合作。</a:t>
            </a:r>
            <a:endParaRPr lang="SimHei" altLang="SimHei" sz="1300"/>
          </a:p>
          <a:p>
            <a:pPr marL="12700" indent="1905" algn="l" rtl="0" eaLnBrk="0">
              <a:lnSpc>
                <a:spcPct val="164000"/>
              </a:lnSpc>
              <a:spcBef>
                <a:spcPts val="29"/>
              </a:spcBef>
            </a:pPr>
            <a:r>
              <a:rPr sz="1300" b="1" kern="0" spc="60">
                <a:solidFill>
                  <a:srgbClr val="000000">
                    <a:alpha val="100000"/>
                  </a:srgbClr>
                </a:solidFill>
                <a:latin typeface="SimHei"/>
                <a:ea typeface="SimHei"/>
                <a:cs typeface="SimHei"/>
              </a:rPr>
              <a:t>第十二条</a:t>
            </a:r>
            <a:r>
              <a:rPr sz="1300" kern="0" spc="60">
                <a:solidFill>
                  <a:srgbClr val="000000">
                    <a:alpha val="100000"/>
                  </a:srgbClr>
                </a:solidFill>
                <a:latin typeface="SimHei"/>
                <a:ea typeface="SimHei"/>
                <a:cs typeface="SimHei"/>
              </a:rPr>
              <a:t> 对在未成年人网络保护工作中作出突出贡献的组织和个人，按照国家有关规定给予表彰</a:t>
            </a:r>
            <a:r>
              <a:rPr sz="1300" kern="0" spc="50">
                <a:solidFill>
                  <a:srgbClr val="000000">
                    <a:alpha val="100000"/>
                  </a:srgbClr>
                </a:solidFill>
                <a:latin typeface="SimHei"/>
                <a:ea typeface="SimHei"/>
                <a:cs typeface="SimHei"/>
              </a:rPr>
              <a:t>和  </a:t>
            </a:r>
            <a:r>
              <a:rPr sz="1300" kern="0" spc="-10">
                <a:solidFill>
                  <a:srgbClr val="000000">
                    <a:alpha val="100000"/>
                  </a:srgbClr>
                </a:solidFill>
                <a:latin typeface="SimHei"/>
                <a:ea typeface="SimHei"/>
                <a:cs typeface="SimHei"/>
              </a:rPr>
              <a:t>奖励。</a:t>
            </a:r>
            <a:endParaRPr lang="SimHei" altLang="SimHei" sz="1300"/>
          </a:p>
        </p:txBody>
      </p:sp>
      <p:grpSp>
        <p:nvGrpSpPr>
          <p:cNvPr id="6" name="group 6"/>
          <p:cNvGrpSpPr/>
          <p:nvPr/>
        </p:nvGrpSpPr>
        <p:grpSpPr>
          <a:xfrm rot="21600000">
            <a:off x="3200433" y="1035046"/>
            <a:ext cx="2476435" cy="393722"/>
            <a:chExt cx="2476435" cy="393722"/>
          </a:xfrm>
        </p:grpSpPr>
        <p:pic>
          <p:nvPicPr>
            <p:cNvPr id="74" name="picture 74"/>
            <p:cNvPicPr>
              <a:picLocks noChangeAspect="1"/>
            </p:cNvPicPr>
            <p:nvPr/>
          </p:nvPicPr>
          <p:blipFill>
            <a:blip r:embed="rId2"/>
            <a:stretch>
              <a:fillRect/>
            </a:stretch>
          </p:blipFill>
          <p:spPr>
            <a:xfrm rot="21600000">
              <a:off x="0" y="0"/>
              <a:ext cx="2476435" cy="393722"/>
            </a:xfrm>
            <a:prstGeom prst="rect">
              <a:avLst/>
            </a:prstGeom>
          </p:spPr>
        </p:pic>
        <p:sp>
          <p:nvSpPr>
            <p:cNvPr id="76" name="textbox 76"/>
            <p:cNvSpPr/>
            <p:nvPr/>
          </p:nvSpPr>
          <p:spPr>
            <a:xfrm>
              <a:off x="-12700" y="-12700"/>
              <a:ext cx="2501900" cy="4502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800"/>
            </a:p>
            <a:p>
              <a:pPr marL="504825" algn="l" rtl="0" eaLnBrk="0">
                <a:lnSpc>
                  <a:spcPct val="98000"/>
                </a:lnSpc>
                <a:spcBef>
                  <a:spcPts val="7"/>
                </a:spcBef>
              </a:pPr>
              <a:r>
                <a:rPr sz="1800" b="1" kern="0" spc="-50">
                  <a:solidFill>
                    <a:srgbClr val="FFFFFF">
                      <a:alpha val="100000"/>
                    </a:srgbClr>
                  </a:solidFill>
                  <a:latin typeface="SimHei"/>
                  <a:ea typeface="SimHei"/>
                  <a:cs typeface="SimHei"/>
                </a:rPr>
                <a:t>第</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一</a:t>
              </a:r>
              <a:r>
                <a:rPr sz="1800" kern="0" spc="-16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章</a:t>
              </a:r>
              <a:r>
                <a:rPr sz="1800" kern="0" spc="-13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总</a:t>
              </a:r>
              <a:r>
                <a:rPr sz="1800" kern="0" spc="-170">
                  <a:solidFill>
                    <a:srgbClr val="FFFFFF">
                      <a:alpha val="100000"/>
                    </a:srgbClr>
                  </a:solidFill>
                  <a:latin typeface="SimHei"/>
                  <a:ea typeface="SimHei"/>
                  <a:cs typeface="SimHei"/>
                </a:rPr>
                <a:t> </a:t>
              </a:r>
              <a:r>
                <a:rPr sz="1800" b="1" kern="0" spc="-50">
                  <a:solidFill>
                    <a:srgbClr val="FFFFFF">
                      <a:alpha val="100000"/>
                    </a:srgbClr>
                  </a:solidFill>
                  <a:latin typeface="SimHei"/>
                  <a:ea typeface="SimHei"/>
                  <a:cs typeface="SimHei"/>
                </a:rPr>
                <a:t>则</a:t>
              </a:r>
              <a:endParaRPr lang="SimHei" altLang="SimHei" sz="1800"/>
            </a:p>
          </p:txBody>
        </p:sp>
      </p:grpSp>
      <p:sp>
        <p:nvSpPr>
          <p:cNvPr id="78" name="textbox 78"/>
          <p:cNvSpPr/>
          <p:nvPr/>
        </p:nvSpPr>
        <p:spPr>
          <a:xfrm>
            <a:off x="2216204" y="391734"/>
            <a:ext cx="365442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《未成年人网络保护条例》内容学</a:t>
            </a:r>
            <a:r>
              <a:rPr sz="1800" b="1" kern="0" spc="-90">
                <a:solidFill>
                  <a:srgbClr val="D20000">
                    <a:alpha val="100000"/>
                  </a:srgbClr>
                </a:solidFill>
                <a:latin typeface="SimHei"/>
                <a:ea typeface="SimHei"/>
                <a:cs typeface="SimHei"/>
              </a:rPr>
              <a:t>习</a:t>
            </a:r>
            <a:endParaRPr lang="SimHei" altLang="SimHei" sz="1800"/>
          </a:p>
        </p:txBody>
      </p:sp>
      <p:pic>
        <p:nvPicPr>
          <p:cNvPr id="80" name="picture 80"/>
          <p:cNvPicPr>
            <a:picLocks noChangeAspect="1"/>
          </p:cNvPicPr>
          <p:nvPr/>
        </p:nvPicPr>
        <p:blipFill>
          <a:blip r:embed="rId3"/>
          <a:stretch>
            <a:fillRect/>
          </a:stretch>
        </p:blipFill>
        <p:spPr>
          <a:xfrm rot="21600000">
            <a:off x="393721" y="400055"/>
            <a:ext cx="971522" cy="501638"/>
          </a:xfrm>
          <a:prstGeom prst="rect">
            <a:avLst/>
          </a:prstGeom>
        </p:spPr>
      </p:pic>
      <p:pic>
        <p:nvPicPr>
          <p:cNvPr id="82" name="picture 82"/>
          <p:cNvPicPr>
            <a:picLocks noChangeAspect="1"/>
          </p:cNvPicPr>
          <p:nvPr/>
        </p:nvPicPr>
        <p:blipFill>
          <a:blip r:embed="rId4"/>
          <a:stretch>
            <a:fillRect/>
          </a:stretch>
        </p:blipFill>
        <p:spPr>
          <a:xfrm rot="21600000">
            <a:off x="7950192" y="469924"/>
            <a:ext cx="1244607" cy="330186"/>
          </a:xfrm>
          <a:prstGeom prst="rect">
            <a:avLst/>
          </a:prstGeom>
        </p:spPr>
      </p:pic>
      <p:sp>
        <p:nvSpPr>
          <p:cNvPr id="84"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 name="textbox 86"/>
          <p:cNvSpPr/>
          <p:nvPr/>
        </p:nvSpPr>
        <p:spPr>
          <a:xfrm>
            <a:off x="857219" y="1712856"/>
            <a:ext cx="7576819" cy="26695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60">
                <a:solidFill>
                  <a:srgbClr val="000000">
                    <a:alpha val="100000"/>
                  </a:srgbClr>
                </a:solidFill>
                <a:latin typeface="SimHei"/>
                <a:ea typeface="SimHei"/>
                <a:cs typeface="SimHei"/>
              </a:rPr>
              <a:t>第十三条</a:t>
            </a:r>
            <a:r>
              <a:rPr sz="1300" kern="0" spc="60">
                <a:solidFill>
                  <a:srgbClr val="000000">
                    <a:alpha val="100000"/>
                  </a:srgbClr>
                </a:solidFill>
                <a:latin typeface="SimHei"/>
                <a:ea typeface="SimHei"/>
                <a:cs typeface="SimHei"/>
              </a:rPr>
              <a:t> 国务院教育部门应当将网络素养教育纳入学校素质教育内容，并会同国家网信部门制定未</a:t>
            </a:r>
            <a:endParaRPr lang="SimHei" altLang="SimHei" sz="1300"/>
          </a:p>
          <a:p>
            <a:pPr marL="12700" algn="l" rtl="0" eaLnBrk="0">
              <a:lnSpc>
                <a:spcPts val="2555"/>
              </a:lnSpc>
            </a:pPr>
            <a:r>
              <a:rPr sz="1300" kern="0" spc="-30">
                <a:solidFill>
                  <a:srgbClr val="000000">
                    <a:alpha val="100000"/>
                  </a:srgbClr>
                </a:solidFill>
                <a:latin typeface="SimHei"/>
                <a:ea typeface="SimHei"/>
                <a:cs typeface="SimHei"/>
              </a:rPr>
              <a:t>成年人网络素养测评指标。</a:t>
            </a:r>
            <a:endParaRPr lang="SimHei" altLang="SimHei" sz="1300"/>
          </a:p>
          <a:p>
            <a:pPr marL="12700" algn="l" rtl="0" eaLnBrk="0">
              <a:lnSpc>
                <a:spcPct val="85000"/>
              </a:lnSpc>
              <a:spcBef>
                <a:spcPts val="1018"/>
              </a:spcBef>
            </a:pPr>
            <a:r>
              <a:rPr sz="1300" kern="0" spc="50">
                <a:solidFill>
                  <a:srgbClr val="000000">
                    <a:alpha val="100000"/>
                  </a:srgbClr>
                </a:solidFill>
                <a:latin typeface="SimHei"/>
                <a:ea typeface="SimHei"/>
                <a:cs typeface="SimHei"/>
              </a:rPr>
              <a:t>教育部门应当指导、支持学校开展未成年人网络素养教育，围绕网络道德意识形成、网络法治观念培</a:t>
            </a:r>
            <a:endParaRPr lang="SimHei" altLang="SimHei" sz="1300"/>
          </a:p>
          <a:p>
            <a:pPr marL="12700" algn="l" rtl="0" eaLnBrk="0">
              <a:lnSpc>
                <a:spcPct val="164000"/>
              </a:lnSpc>
              <a:spcBef>
                <a:spcPts val="10"/>
              </a:spcBef>
            </a:pPr>
            <a:r>
              <a:rPr sz="1300" kern="0" spc="50">
                <a:solidFill>
                  <a:srgbClr val="000000">
                    <a:alpha val="100000"/>
                  </a:srgbClr>
                </a:solidFill>
                <a:latin typeface="SimHei"/>
                <a:ea typeface="SimHei"/>
                <a:cs typeface="SimHei"/>
              </a:rPr>
              <a:t>养、网络使用能力建设、人身财产安全保护等，培育未成年人网络安全意识、文明素养</a:t>
            </a:r>
            <a:r>
              <a:rPr sz="1300" kern="0" spc="40">
                <a:solidFill>
                  <a:srgbClr val="000000">
                    <a:alpha val="100000"/>
                  </a:srgbClr>
                </a:solidFill>
                <a:latin typeface="SimHei"/>
                <a:ea typeface="SimHei"/>
                <a:cs typeface="SimHei"/>
              </a:rPr>
              <a:t>、行为习惯和</a:t>
            </a:r>
            <a:r>
              <a:rPr sz="1300" kern="0" spc="0">
                <a:solidFill>
                  <a:srgbClr val="000000">
                    <a:alpha val="100000"/>
                  </a:srgbClr>
                </a:solidFill>
                <a:latin typeface="SimHei"/>
                <a:ea typeface="SimHei"/>
                <a:cs typeface="SimHei"/>
              </a:rPr>
              <a:t> </a:t>
            </a:r>
            <a:r>
              <a:rPr sz="1300" kern="0" spc="10">
                <a:solidFill>
                  <a:srgbClr val="000000">
                    <a:alpha val="100000"/>
                  </a:srgbClr>
                </a:solidFill>
                <a:latin typeface="SimHei"/>
                <a:ea typeface="SimHei"/>
                <a:cs typeface="SimHei"/>
              </a:rPr>
              <a:t>防护技能。</a:t>
            </a:r>
            <a:endParaRPr lang="SimHei" altLang="SimHei" sz="1300"/>
          </a:p>
          <a:p>
            <a:pPr marL="14604" algn="l" rtl="0" eaLnBrk="0">
              <a:lnSpc>
                <a:spcPct val="85000"/>
              </a:lnSpc>
              <a:spcBef>
                <a:spcPts val="848"/>
              </a:spcBef>
            </a:pPr>
            <a:r>
              <a:rPr sz="1300" b="1" kern="0" spc="60">
                <a:solidFill>
                  <a:srgbClr val="000000">
                    <a:alpha val="100000"/>
                  </a:srgbClr>
                </a:solidFill>
                <a:latin typeface="SimHei"/>
                <a:ea typeface="SimHei"/>
                <a:cs typeface="SimHei"/>
              </a:rPr>
              <a:t>第十四条</a:t>
            </a:r>
            <a:r>
              <a:rPr sz="1300" kern="0" spc="60">
                <a:solidFill>
                  <a:srgbClr val="000000">
                    <a:alpha val="100000"/>
                  </a:srgbClr>
                </a:solidFill>
                <a:latin typeface="SimHei"/>
                <a:ea typeface="SimHei"/>
                <a:cs typeface="SimHei"/>
              </a:rPr>
              <a:t> 县级以上人民政府应当科学规划、合理布局，促进公益性上网服务均衡协调发展，加强提</a:t>
            </a:r>
            <a:endParaRPr lang="SimHei" altLang="SimHei" sz="1300"/>
          </a:p>
          <a:p>
            <a:pPr marL="12700" algn="l" rtl="0" eaLnBrk="0">
              <a:lnSpc>
                <a:spcPts val="2449"/>
              </a:lnSpc>
            </a:pPr>
            <a:r>
              <a:rPr sz="1300" kern="0" spc="20">
                <a:solidFill>
                  <a:srgbClr val="000000">
                    <a:alpha val="100000"/>
                  </a:srgbClr>
                </a:solidFill>
                <a:latin typeface="SimHei"/>
                <a:ea typeface="SimHei"/>
                <a:cs typeface="SimHei"/>
              </a:rPr>
              <a:t>供公益性上网服务的公共文化设施建设，改善</a:t>
            </a:r>
            <a:r>
              <a:rPr sz="1300" kern="0" spc="10">
                <a:solidFill>
                  <a:srgbClr val="000000">
                    <a:alpha val="100000"/>
                  </a:srgbClr>
                </a:solidFill>
                <a:latin typeface="SimHei"/>
                <a:ea typeface="SimHei"/>
                <a:cs typeface="SimHei"/>
              </a:rPr>
              <a:t>未成年人上网条件。</a:t>
            </a:r>
            <a:endParaRPr lang="SimHei" altLang="SimHei" sz="1300"/>
          </a:p>
          <a:p>
            <a:pPr marL="12700" algn="l" rtl="0" eaLnBrk="0">
              <a:lnSpc>
                <a:spcPct val="85000"/>
              </a:lnSpc>
              <a:spcBef>
                <a:spcPts val="1080"/>
              </a:spcBef>
            </a:pPr>
            <a:r>
              <a:rPr sz="1300" kern="0" spc="50">
                <a:solidFill>
                  <a:srgbClr val="000000">
                    <a:alpha val="100000"/>
                  </a:srgbClr>
                </a:solidFill>
                <a:latin typeface="SimHei"/>
                <a:ea typeface="SimHei"/>
                <a:cs typeface="SimHei"/>
              </a:rPr>
              <a:t>县级以上地方人民政府应当通过为中小学校配备具有相应专业能力的指导</a:t>
            </a:r>
            <a:r>
              <a:rPr sz="1300" kern="0" spc="40">
                <a:solidFill>
                  <a:srgbClr val="000000">
                    <a:alpha val="100000"/>
                  </a:srgbClr>
                </a:solidFill>
                <a:latin typeface="SimHei"/>
                <a:ea typeface="SimHei"/>
                <a:cs typeface="SimHei"/>
              </a:rPr>
              <a:t>教师、政府购买服务或者鼓</a:t>
            </a:r>
            <a:endParaRPr lang="SimHei" altLang="SimHei" sz="1300"/>
          </a:p>
          <a:p>
            <a:pPr marL="12700" algn="l" rtl="0" eaLnBrk="0">
              <a:lnSpc>
                <a:spcPts val="2443"/>
              </a:lnSpc>
            </a:pPr>
            <a:r>
              <a:rPr sz="1300" kern="0" spc="20">
                <a:solidFill>
                  <a:srgbClr val="000000">
                    <a:alpha val="100000"/>
                  </a:srgbClr>
                </a:solidFill>
                <a:latin typeface="SimHei"/>
                <a:ea typeface="SimHei"/>
                <a:cs typeface="SimHei"/>
              </a:rPr>
              <a:t>励中小学校自行采购相关服务等方式，为学生提供优质的网络素养教育课程。</a:t>
            </a:r>
            <a:endParaRPr lang="SimHei" altLang="SimHei" sz="1300"/>
          </a:p>
        </p:txBody>
      </p:sp>
      <p:grpSp>
        <p:nvGrpSpPr>
          <p:cNvPr id="8" name="group 8"/>
          <p:cNvGrpSpPr/>
          <p:nvPr/>
        </p:nvGrpSpPr>
        <p:grpSpPr>
          <a:xfrm rot="21600000">
            <a:off x="2876593" y="1035046"/>
            <a:ext cx="3117772" cy="457206"/>
            <a:chExt cx="3117772" cy="457206"/>
          </a:xfrm>
        </p:grpSpPr>
        <p:pic>
          <p:nvPicPr>
            <p:cNvPr id="88" name="picture 88"/>
            <p:cNvPicPr>
              <a:picLocks noChangeAspect="1"/>
            </p:cNvPicPr>
            <p:nvPr/>
          </p:nvPicPr>
          <p:blipFill>
            <a:blip r:embed="rId2"/>
            <a:stretch>
              <a:fillRect/>
            </a:stretch>
          </p:blipFill>
          <p:spPr>
            <a:xfrm rot="21600000">
              <a:off x="0" y="0"/>
              <a:ext cx="3117772" cy="457206"/>
            </a:xfrm>
            <a:prstGeom prst="rect">
              <a:avLst/>
            </a:prstGeom>
          </p:spPr>
        </p:pic>
        <p:sp>
          <p:nvSpPr>
            <p:cNvPr id="90" name="textbox 90"/>
            <p:cNvSpPr/>
            <p:nvPr/>
          </p:nvSpPr>
          <p:spPr>
            <a:xfrm>
              <a:off x="-12700" y="-12700"/>
              <a:ext cx="31432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365125" algn="l" rtl="0" eaLnBrk="0">
                <a:lnSpc>
                  <a:spcPct val="98000"/>
                </a:lnSpc>
                <a:spcBef>
                  <a:spcPts val="1"/>
                </a:spcBef>
              </a:pPr>
              <a:r>
                <a:rPr sz="1800" b="1" kern="0" spc="300">
                  <a:solidFill>
                    <a:srgbClr val="FFFFFF">
                      <a:alpha val="100000"/>
                    </a:srgbClr>
                  </a:solidFill>
                  <a:latin typeface="SimHei"/>
                  <a:ea typeface="SimHei"/>
                  <a:cs typeface="SimHei"/>
                </a:rPr>
                <a:t>第二章网络素养促进</a:t>
              </a:r>
              <a:endParaRPr lang="SimHei" altLang="SimHei" sz="1800"/>
            </a:p>
          </p:txBody>
        </p:sp>
      </p:grpSp>
      <p:sp>
        <p:nvSpPr>
          <p:cNvPr id="92" name="textbox 92"/>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94" name="picture 94"/>
          <p:cNvPicPr>
            <a:picLocks noChangeAspect="1"/>
          </p:cNvPicPr>
          <p:nvPr/>
        </p:nvPicPr>
        <p:blipFill>
          <a:blip r:embed="rId3"/>
          <a:stretch>
            <a:fillRect/>
          </a:stretch>
        </p:blipFill>
        <p:spPr>
          <a:xfrm rot="21600000">
            <a:off x="393721" y="400055"/>
            <a:ext cx="971522" cy="501638"/>
          </a:xfrm>
          <a:prstGeom prst="rect">
            <a:avLst/>
          </a:prstGeom>
        </p:spPr>
      </p:pic>
      <p:pic>
        <p:nvPicPr>
          <p:cNvPr id="96" name="picture 96"/>
          <p:cNvPicPr>
            <a:picLocks noChangeAspect="1"/>
          </p:cNvPicPr>
          <p:nvPr/>
        </p:nvPicPr>
        <p:blipFill>
          <a:blip r:embed="rId4"/>
          <a:stretch>
            <a:fillRect/>
          </a:stretch>
        </p:blipFill>
        <p:spPr>
          <a:xfrm rot="21600000">
            <a:off x="7950192" y="469924"/>
            <a:ext cx="1244607" cy="323801"/>
          </a:xfrm>
          <a:prstGeom prst="rect">
            <a:avLst/>
          </a:prstGeom>
        </p:spPr>
      </p:pic>
      <p:sp>
        <p:nvSpPr>
          <p:cNvPr id="98"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textbox 100"/>
          <p:cNvSpPr/>
          <p:nvPr/>
        </p:nvSpPr>
        <p:spPr>
          <a:xfrm>
            <a:off x="857219" y="1706524"/>
            <a:ext cx="7575550" cy="267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50">
                <a:solidFill>
                  <a:srgbClr val="000000">
                    <a:alpha val="100000"/>
                  </a:srgbClr>
                </a:solidFill>
                <a:latin typeface="SimHei"/>
                <a:ea typeface="SimHei"/>
                <a:cs typeface="SimHei"/>
              </a:rPr>
              <a:t>第十五条</a:t>
            </a:r>
            <a:r>
              <a:rPr sz="1300" kern="0" spc="50">
                <a:solidFill>
                  <a:srgbClr val="000000">
                    <a:alpha val="100000"/>
                  </a:srgbClr>
                </a:solidFill>
                <a:latin typeface="SimHei"/>
                <a:ea typeface="SimHei"/>
                <a:cs typeface="SimHei"/>
              </a:rPr>
              <a:t> 学校、社区、图书馆、文化馆、青少年宫等场所为未成年人提供互联网上网服务设施</a:t>
            </a:r>
            <a:r>
              <a:rPr sz="1300" kern="0" spc="40">
                <a:solidFill>
                  <a:srgbClr val="000000">
                    <a:alpha val="100000"/>
                  </a:srgbClr>
                </a:solidFill>
                <a:latin typeface="SimHei"/>
                <a:ea typeface="SimHei"/>
                <a:cs typeface="SimHei"/>
              </a:rPr>
              <a:t>的，</a:t>
            </a:r>
            <a:endParaRPr lang="SimHei" altLang="SimHei" sz="1300"/>
          </a:p>
          <a:p>
            <a:pPr marL="12700" algn="l" rtl="0" eaLnBrk="0">
              <a:lnSpc>
                <a:spcPct val="163000"/>
              </a:lnSpc>
              <a:spcBef>
                <a:spcPts val="29"/>
              </a:spcBef>
            </a:pPr>
            <a:r>
              <a:rPr sz="1300" kern="0" spc="50">
                <a:solidFill>
                  <a:srgbClr val="000000">
                    <a:alpha val="100000"/>
                  </a:srgbClr>
                </a:solidFill>
                <a:latin typeface="SimHei"/>
                <a:ea typeface="SimHei"/>
                <a:cs typeface="SimHei"/>
              </a:rPr>
              <a:t>应当通过安排专业人员、招募志愿者等方式，以及安装未成年人网络保护软件或者采</a:t>
            </a:r>
            <a:r>
              <a:rPr sz="1300" kern="0" spc="40">
                <a:solidFill>
                  <a:srgbClr val="000000">
                    <a:alpha val="100000"/>
                  </a:srgbClr>
                </a:solidFill>
                <a:latin typeface="SimHei"/>
                <a:ea typeface="SimHei"/>
                <a:cs typeface="SimHei"/>
              </a:rPr>
              <a:t>取其他安全保护</a:t>
            </a:r>
            <a:r>
              <a:rPr sz="1300" kern="0" spc="-1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技术措施，为未成年人提供上网指导和安全、健康的上</a:t>
            </a:r>
            <a:r>
              <a:rPr sz="1300" kern="0" spc="30">
                <a:solidFill>
                  <a:srgbClr val="000000">
                    <a:alpha val="100000"/>
                  </a:srgbClr>
                </a:solidFill>
                <a:latin typeface="SimHei"/>
                <a:ea typeface="SimHei"/>
                <a:cs typeface="SimHei"/>
              </a:rPr>
              <a:t>网环境。</a:t>
            </a:r>
            <a:endParaRPr lang="SimHei" altLang="SimHei" sz="1300"/>
          </a:p>
          <a:p>
            <a:pPr marL="14604" algn="l" rtl="0" eaLnBrk="0">
              <a:lnSpc>
                <a:spcPct val="85000"/>
              </a:lnSpc>
              <a:spcBef>
                <a:spcPts val="860"/>
              </a:spcBef>
            </a:pPr>
            <a:r>
              <a:rPr sz="1300" b="1" kern="0" spc="50">
                <a:solidFill>
                  <a:srgbClr val="000000">
                    <a:alpha val="100000"/>
                  </a:srgbClr>
                </a:solidFill>
                <a:latin typeface="SimHei"/>
                <a:ea typeface="SimHei"/>
                <a:cs typeface="SimHei"/>
              </a:rPr>
              <a:t>第十六条</a:t>
            </a:r>
            <a:r>
              <a:rPr sz="1300" kern="0" spc="50">
                <a:solidFill>
                  <a:srgbClr val="000000">
                    <a:alpha val="100000"/>
                  </a:srgbClr>
                </a:solidFill>
                <a:latin typeface="SimHei"/>
                <a:ea typeface="SimHei"/>
                <a:cs typeface="SimHei"/>
              </a:rPr>
              <a:t> 学校应当将提高学生网络素养等内容纳入教育教学活动，并合</a:t>
            </a:r>
            <a:r>
              <a:rPr sz="1300" kern="0" spc="40">
                <a:solidFill>
                  <a:srgbClr val="000000">
                    <a:alpha val="100000"/>
                  </a:srgbClr>
                </a:solidFill>
                <a:latin typeface="SimHei"/>
                <a:ea typeface="SimHei"/>
                <a:cs typeface="SimHei"/>
              </a:rPr>
              <a:t>理使用网络开展教学活动，</a:t>
            </a:r>
            <a:endParaRPr lang="SimHei" altLang="SimHei" sz="1300"/>
          </a:p>
          <a:p>
            <a:pPr marL="12700" algn="l" rtl="0" eaLnBrk="0">
              <a:lnSpc>
                <a:spcPct val="162000"/>
              </a:lnSpc>
              <a:spcBef>
                <a:spcPts val="5"/>
              </a:spcBef>
            </a:pPr>
            <a:r>
              <a:rPr sz="1300" kern="0" spc="50">
                <a:solidFill>
                  <a:srgbClr val="000000">
                    <a:alpha val="100000"/>
                  </a:srgbClr>
                </a:solidFill>
                <a:latin typeface="SimHei"/>
                <a:ea typeface="SimHei"/>
                <a:cs typeface="SimHei"/>
              </a:rPr>
              <a:t>建立健全学生在校期间上网的管理制度，依法规范管理未成年学生带入学校的智能终</a:t>
            </a:r>
            <a:r>
              <a:rPr sz="1300" kern="0" spc="40">
                <a:solidFill>
                  <a:srgbClr val="000000">
                    <a:alpha val="100000"/>
                  </a:srgbClr>
                </a:solidFill>
                <a:latin typeface="SimHei"/>
                <a:ea typeface="SimHei"/>
                <a:cs typeface="SimHei"/>
              </a:rPr>
              <a:t>端产品，帮助学</a:t>
            </a:r>
            <a:r>
              <a:rPr sz="1300" kern="0" spc="0">
                <a:solidFill>
                  <a:srgbClr val="000000">
                    <a:alpha val="100000"/>
                  </a:srgbClr>
                </a:solidFill>
                <a:latin typeface="SimHei"/>
                <a:ea typeface="SimHei"/>
                <a:cs typeface="SimHei"/>
              </a:rPr>
              <a:t> </a:t>
            </a:r>
            <a:r>
              <a:rPr sz="1300" kern="0" spc="50">
                <a:solidFill>
                  <a:srgbClr val="000000">
                    <a:alpha val="100000"/>
                  </a:srgbClr>
                </a:solidFill>
                <a:latin typeface="SimHei"/>
                <a:ea typeface="SimHei"/>
                <a:cs typeface="SimHei"/>
              </a:rPr>
              <a:t>生养成良好上网习惯，培养学生网络安全和网络法治意识，增强学生对网络信息</a:t>
            </a:r>
            <a:r>
              <a:rPr sz="1300" kern="0" spc="40">
                <a:solidFill>
                  <a:srgbClr val="000000">
                    <a:alpha val="100000"/>
                  </a:srgbClr>
                </a:solidFill>
                <a:latin typeface="SimHei"/>
                <a:ea typeface="SimHei"/>
                <a:cs typeface="SimHei"/>
              </a:rPr>
              <a:t>的获取和分析判断能</a:t>
            </a:r>
            <a:r>
              <a:rPr sz="1300" kern="0" spc="-10">
                <a:solidFill>
                  <a:srgbClr val="000000">
                    <a:alpha val="100000"/>
                  </a:srgbClr>
                </a:solidFill>
                <a:latin typeface="SimHei"/>
                <a:ea typeface="SimHei"/>
                <a:cs typeface="SimHei"/>
              </a:rPr>
              <a:t> 力。</a:t>
            </a:r>
            <a:endParaRPr lang="SimHei" altLang="SimHei" sz="1300"/>
          </a:p>
          <a:p>
            <a:pPr marL="14604" algn="l" rtl="0" eaLnBrk="0">
              <a:lnSpc>
                <a:spcPct val="85000"/>
              </a:lnSpc>
              <a:spcBef>
                <a:spcPts val="788"/>
              </a:spcBef>
            </a:pPr>
            <a:r>
              <a:rPr sz="1300" b="1" kern="0" spc="70">
                <a:solidFill>
                  <a:srgbClr val="000000">
                    <a:alpha val="100000"/>
                  </a:srgbClr>
                </a:solidFill>
                <a:latin typeface="SimHei"/>
                <a:ea typeface="SimHei"/>
                <a:cs typeface="SimHei"/>
              </a:rPr>
              <a:t>第十七条</a:t>
            </a:r>
            <a:r>
              <a:rPr sz="1300" kern="0" spc="70">
                <a:solidFill>
                  <a:srgbClr val="000000">
                    <a:alpha val="100000"/>
                  </a:srgbClr>
                </a:solidFill>
                <a:latin typeface="SimHei"/>
                <a:ea typeface="SimHei"/>
                <a:cs typeface="SimHei"/>
              </a:rPr>
              <a:t> 未成年人的</a:t>
            </a:r>
            <a:r>
              <a:rPr sz="1300" kern="0" spc="60">
                <a:solidFill>
                  <a:srgbClr val="000000">
                    <a:alpha val="100000"/>
                  </a:srgbClr>
                </a:solidFill>
                <a:latin typeface="SimHei"/>
                <a:ea typeface="SimHei"/>
                <a:cs typeface="SimHei"/>
              </a:rPr>
              <a:t>监护人应当加强家庭家教家风建设，提高自身网络素养，规范自身使用网络的</a:t>
            </a:r>
            <a:endParaRPr lang="SimHei" altLang="SimHei" sz="1300"/>
          </a:p>
          <a:p>
            <a:pPr marL="12700" algn="l" rtl="0" eaLnBrk="0">
              <a:lnSpc>
                <a:spcPts val="2550"/>
              </a:lnSpc>
            </a:pPr>
            <a:r>
              <a:rPr sz="1300" kern="0" spc="20">
                <a:solidFill>
                  <a:srgbClr val="000000">
                    <a:alpha val="100000"/>
                  </a:srgbClr>
                </a:solidFill>
                <a:latin typeface="SimHei"/>
                <a:ea typeface="SimHei"/>
                <a:cs typeface="SimHei"/>
              </a:rPr>
              <a:t>行为，加强对未成年人使用网络行为的教育、</a:t>
            </a:r>
            <a:r>
              <a:rPr sz="1300" kern="0" spc="10">
                <a:solidFill>
                  <a:srgbClr val="000000">
                    <a:alpha val="100000"/>
                  </a:srgbClr>
                </a:solidFill>
                <a:latin typeface="SimHei"/>
                <a:ea typeface="SimHei"/>
                <a:cs typeface="SimHei"/>
              </a:rPr>
              <a:t>示范、引导和监督。</a:t>
            </a:r>
            <a:endParaRPr lang="SimHei" altLang="SimHei" sz="1300"/>
          </a:p>
        </p:txBody>
      </p:sp>
      <p:grpSp>
        <p:nvGrpSpPr>
          <p:cNvPr id="10" name="group 10"/>
          <p:cNvGrpSpPr/>
          <p:nvPr/>
        </p:nvGrpSpPr>
        <p:grpSpPr>
          <a:xfrm rot="21600000">
            <a:off x="2876593" y="1035046"/>
            <a:ext cx="3117772" cy="457206"/>
            <a:chExt cx="3117772" cy="457206"/>
          </a:xfrm>
        </p:grpSpPr>
        <p:pic>
          <p:nvPicPr>
            <p:cNvPr id="102" name="picture 102"/>
            <p:cNvPicPr>
              <a:picLocks noChangeAspect="1"/>
            </p:cNvPicPr>
            <p:nvPr/>
          </p:nvPicPr>
          <p:blipFill>
            <a:blip r:embed="rId2"/>
            <a:stretch>
              <a:fillRect/>
            </a:stretch>
          </p:blipFill>
          <p:spPr>
            <a:xfrm rot="21600000">
              <a:off x="0" y="0"/>
              <a:ext cx="3117772" cy="457206"/>
            </a:xfrm>
            <a:prstGeom prst="rect">
              <a:avLst/>
            </a:prstGeom>
          </p:spPr>
        </p:pic>
        <p:sp>
          <p:nvSpPr>
            <p:cNvPr id="104" name="textbox 104"/>
            <p:cNvSpPr/>
            <p:nvPr/>
          </p:nvSpPr>
          <p:spPr>
            <a:xfrm>
              <a:off x="-12700" y="-12700"/>
              <a:ext cx="31432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365125" algn="l" rtl="0" eaLnBrk="0">
                <a:lnSpc>
                  <a:spcPct val="98000"/>
                </a:lnSpc>
                <a:spcBef>
                  <a:spcPts val="1"/>
                </a:spcBef>
              </a:pPr>
              <a:r>
                <a:rPr sz="1800" b="1" kern="0" spc="300">
                  <a:solidFill>
                    <a:srgbClr val="FFFFFF">
                      <a:alpha val="100000"/>
                    </a:srgbClr>
                  </a:solidFill>
                  <a:latin typeface="SimHei"/>
                  <a:ea typeface="SimHei"/>
                  <a:cs typeface="SimHei"/>
                </a:rPr>
                <a:t>第二章网络素养促进</a:t>
              </a:r>
              <a:endParaRPr lang="SimHei" altLang="SimHei" sz="1800"/>
            </a:p>
          </p:txBody>
        </p:sp>
      </p:grpSp>
      <p:sp>
        <p:nvSpPr>
          <p:cNvPr id="106" name="textbox 106"/>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08" name="picture 108"/>
          <p:cNvPicPr>
            <a:picLocks noChangeAspect="1"/>
          </p:cNvPicPr>
          <p:nvPr/>
        </p:nvPicPr>
        <p:blipFill>
          <a:blip r:embed="rId3"/>
          <a:stretch>
            <a:fillRect/>
          </a:stretch>
        </p:blipFill>
        <p:spPr>
          <a:xfrm rot="21600000">
            <a:off x="393721" y="400055"/>
            <a:ext cx="971522" cy="501638"/>
          </a:xfrm>
          <a:prstGeom prst="rect">
            <a:avLst/>
          </a:prstGeom>
        </p:spPr>
      </p:pic>
      <p:pic>
        <p:nvPicPr>
          <p:cNvPr id="110" name="picture 110"/>
          <p:cNvPicPr>
            <a:picLocks noChangeAspect="1"/>
          </p:cNvPicPr>
          <p:nvPr/>
        </p:nvPicPr>
        <p:blipFill>
          <a:blip r:embed="rId4"/>
          <a:stretch>
            <a:fillRect/>
          </a:stretch>
        </p:blipFill>
        <p:spPr>
          <a:xfrm rot="21600000">
            <a:off x="7950192" y="469924"/>
            <a:ext cx="1244607" cy="323801"/>
          </a:xfrm>
          <a:prstGeom prst="rect">
            <a:avLst/>
          </a:prstGeom>
        </p:spPr>
      </p:pic>
      <p:sp>
        <p:nvSpPr>
          <p:cNvPr id="112"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 name="textbox 114"/>
          <p:cNvSpPr/>
          <p:nvPr/>
        </p:nvSpPr>
        <p:spPr>
          <a:xfrm>
            <a:off x="869908" y="1718255"/>
            <a:ext cx="7696834" cy="2671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60">
                <a:solidFill>
                  <a:srgbClr val="000000">
                    <a:alpha val="100000"/>
                  </a:srgbClr>
                </a:solidFill>
                <a:latin typeface="SimHei"/>
                <a:ea typeface="SimHei"/>
                <a:cs typeface="SimHei"/>
              </a:rPr>
              <a:t>第十八条</a:t>
            </a:r>
            <a:r>
              <a:rPr sz="1300" kern="0" spc="60">
                <a:solidFill>
                  <a:srgbClr val="000000">
                    <a:alpha val="100000"/>
                  </a:srgbClr>
                </a:solidFill>
                <a:latin typeface="SimHei"/>
                <a:ea typeface="SimHei"/>
                <a:cs typeface="SimHei"/>
              </a:rPr>
              <a:t> 国家鼓励和支持研发、生产和使用专门以未成年人为服务对象、适应未成年人身心健康发</a:t>
            </a:r>
            <a:endParaRPr lang="SimHei" altLang="SimHei" sz="1300"/>
          </a:p>
          <a:p>
            <a:pPr marL="12700" algn="l" rtl="0" eaLnBrk="0">
              <a:lnSpc>
                <a:spcPct val="159000"/>
              </a:lnSpc>
              <a:spcBef>
                <a:spcPts val="11"/>
              </a:spcBef>
            </a:pPr>
            <a:r>
              <a:rPr sz="1300" kern="0" spc="50">
                <a:solidFill>
                  <a:srgbClr val="000000">
                    <a:alpha val="100000"/>
                  </a:srgbClr>
                </a:solidFill>
                <a:latin typeface="SimHei"/>
                <a:ea typeface="SimHei"/>
                <a:cs typeface="SimHei"/>
              </a:rPr>
              <a:t>展规律和特点的网络保护软件、智能终端产品和未成年人</a:t>
            </a:r>
            <a:r>
              <a:rPr sz="1300" kern="0" spc="40">
                <a:solidFill>
                  <a:srgbClr val="000000">
                    <a:alpha val="100000"/>
                  </a:srgbClr>
                </a:solidFill>
                <a:latin typeface="SimHei"/>
                <a:ea typeface="SimHei"/>
                <a:cs typeface="SimHei"/>
              </a:rPr>
              <a:t>模式、未成年人专区等网络技术、产品、服  务，加强网络无障碍环境建设和改造，促进未成年人开阔眼界、陶冶情操、提高素质。</a:t>
            </a:r>
            <a:endParaRPr lang="SimHei" altLang="SimHei" sz="1300"/>
          </a:p>
          <a:p>
            <a:pPr marL="14604" algn="l" rtl="0" eaLnBrk="0">
              <a:lnSpc>
                <a:spcPct val="85000"/>
              </a:lnSpc>
              <a:spcBef>
                <a:spcPts val="1103"/>
              </a:spcBef>
            </a:pPr>
            <a:r>
              <a:rPr sz="1300" b="1" kern="0" spc="60">
                <a:solidFill>
                  <a:srgbClr val="000000">
                    <a:alpha val="100000"/>
                  </a:srgbClr>
                </a:solidFill>
                <a:latin typeface="SimHei"/>
                <a:ea typeface="SimHei"/>
                <a:cs typeface="SimHei"/>
              </a:rPr>
              <a:t>第十九条</a:t>
            </a:r>
            <a:r>
              <a:rPr sz="1300" kern="0" spc="60">
                <a:solidFill>
                  <a:srgbClr val="000000">
                    <a:alpha val="100000"/>
                  </a:srgbClr>
                </a:solidFill>
                <a:latin typeface="SimHei"/>
                <a:ea typeface="SimHei"/>
                <a:cs typeface="SimHei"/>
              </a:rPr>
              <a:t> 未成年人网络保护软件、专门供未成年人使用的智能终端产品应当具有有效识别违法信息</a:t>
            </a:r>
            <a:endParaRPr lang="SimHei" altLang="SimHei" sz="1300"/>
          </a:p>
          <a:p>
            <a:pPr marL="12700" algn="l" rtl="0" eaLnBrk="0">
              <a:lnSpc>
                <a:spcPct val="161000"/>
              </a:lnSpc>
              <a:spcBef>
                <a:spcPts val="10"/>
              </a:spcBef>
            </a:pPr>
            <a:r>
              <a:rPr sz="1300" kern="0" spc="50">
                <a:solidFill>
                  <a:srgbClr val="000000">
                    <a:alpha val="100000"/>
                  </a:srgbClr>
                </a:solidFill>
                <a:latin typeface="SimHei"/>
                <a:ea typeface="SimHei"/>
                <a:cs typeface="SimHei"/>
              </a:rPr>
              <a:t>和可能影响未成年人身心健康的信息、保护未成年人个人</a:t>
            </a:r>
            <a:r>
              <a:rPr sz="1300" kern="0" spc="40">
                <a:solidFill>
                  <a:srgbClr val="000000">
                    <a:alpha val="100000"/>
                  </a:srgbClr>
                </a:solidFill>
                <a:latin typeface="SimHei"/>
                <a:ea typeface="SimHei"/>
                <a:cs typeface="SimHei"/>
              </a:rPr>
              <a:t>信息权益、预防未成年人沉迷网络、便于监  </a:t>
            </a:r>
            <a:r>
              <a:rPr sz="1300" kern="0" spc="30">
                <a:solidFill>
                  <a:srgbClr val="000000">
                    <a:alpha val="100000"/>
                  </a:srgbClr>
                </a:solidFill>
                <a:latin typeface="SimHei"/>
                <a:ea typeface="SimHei"/>
                <a:cs typeface="SimHei"/>
              </a:rPr>
              <a:t>护人履行监护职责等功</a:t>
            </a:r>
            <a:r>
              <a:rPr sz="1300" kern="0" spc="20">
                <a:solidFill>
                  <a:srgbClr val="000000">
                    <a:alpha val="100000"/>
                  </a:srgbClr>
                </a:solidFill>
                <a:latin typeface="SimHei"/>
                <a:ea typeface="SimHei"/>
                <a:cs typeface="SimHei"/>
              </a:rPr>
              <a:t>能。</a:t>
            </a:r>
            <a:endParaRPr lang="SimHei" altLang="SimHei" sz="1300"/>
          </a:p>
          <a:p>
            <a:pPr marL="12700" algn="l" rtl="0" eaLnBrk="0">
              <a:lnSpc>
                <a:spcPct val="92000"/>
              </a:lnSpc>
              <a:spcBef>
                <a:spcPts val="803"/>
              </a:spcBef>
            </a:pPr>
            <a:r>
              <a:rPr sz="1300" kern="0" spc="30">
                <a:solidFill>
                  <a:srgbClr val="000000">
                    <a:alpha val="100000"/>
                  </a:srgbClr>
                </a:solidFill>
                <a:latin typeface="SimHei"/>
                <a:ea typeface="SimHei"/>
                <a:cs typeface="SimHei"/>
              </a:rPr>
              <a:t>国家网信部门会同国务院有关部门根据未成年人网络保护工作的需要，明确未成年人网络保护</a:t>
            </a:r>
            <a:r>
              <a:rPr sz="1300" kern="0" spc="20">
                <a:solidFill>
                  <a:srgbClr val="000000">
                    <a:alpha val="100000"/>
                  </a:srgbClr>
                </a:solidFill>
                <a:latin typeface="SimHei"/>
                <a:ea typeface="SimHei"/>
                <a:cs typeface="SimHei"/>
              </a:rPr>
              <a:t>软件、</a:t>
            </a:r>
            <a:endParaRPr lang="SimHei" altLang="SimHei" sz="1300"/>
          </a:p>
          <a:p>
            <a:pPr marL="12700" algn="l" rtl="0" eaLnBrk="0">
              <a:lnSpc>
                <a:spcPct val="85000"/>
              </a:lnSpc>
              <a:spcBef>
                <a:spcPts val="1010"/>
              </a:spcBef>
            </a:pPr>
            <a:r>
              <a:rPr sz="1300" kern="0" spc="50">
                <a:solidFill>
                  <a:srgbClr val="000000">
                    <a:alpha val="100000"/>
                  </a:srgbClr>
                </a:solidFill>
                <a:latin typeface="SimHei"/>
                <a:ea typeface="SimHei"/>
                <a:cs typeface="SimHei"/>
              </a:rPr>
              <a:t>专门供未成年人使用的智能终端产品的相关技术标准或者要求，指导监督网络相</a:t>
            </a:r>
            <a:r>
              <a:rPr sz="1300" kern="0" spc="40">
                <a:solidFill>
                  <a:srgbClr val="000000">
                    <a:alpha val="100000"/>
                  </a:srgbClr>
                </a:solidFill>
                <a:latin typeface="SimHei"/>
                <a:ea typeface="SimHei"/>
                <a:cs typeface="SimHei"/>
              </a:rPr>
              <a:t>关行业组织按照有关</a:t>
            </a:r>
            <a:endParaRPr lang="SimHei" altLang="SimHei" sz="1300"/>
          </a:p>
          <a:p>
            <a:pPr marL="12700" algn="l" rtl="0" eaLnBrk="0">
              <a:lnSpc>
                <a:spcPts val="2505"/>
              </a:lnSpc>
            </a:pPr>
            <a:r>
              <a:rPr sz="1300" kern="0" spc="30">
                <a:solidFill>
                  <a:srgbClr val="000000">
                    <a:alpha val="100000"/>
                  </a:srgbClr>
                </a:solidFill>
                <a:latin typeface="SimHei"/>
                <a:ea typeface="SimHei"/>
                <a:cs typeface="SimHei"/>
              </a:rPr>
              <a:t>技术标准和要求对未成年人网络保护软件、专门供未成年人使用的智能终端产</a:t>
            </a:r>
            <a:r>
              <a:rPr sz="1300" kern="0" spc="20">
                <a:solidFill>
                  <a:srgbClr val="000000">
                    <a:alpha val="100000"/>
                  </a:srgbClr>
                </a:solidFill>
                <a:latin typeface="SimHei"/>
                <a:ea typeface="SimHei"/>
                <a:cs typeface="SimHei"/>
              </a:rPr>
              <a:t>品的使用效果进行评估。</a:t>
            </a:r>
            <a:endParaRPr lang="SimHei" altLang="SimHei" sz="1300"/>
          </a:p>
        </p:txBody>
      </p:sp>
      <p:grpSp>
        <p:nvGrpSpPr>
          <p:cNvPr id="12" name="group 12"/>
          <p:cNvGrpSpPr/>
          <p:nvPr/>
        </p:nvGrpSpPr>
        <p:grpSpPr>
          <a:xfrm rot="21600000">
            <a:off x="2876593" y="1035046"/>
            <a:ext cx="3117772" cy="457206"/>
            <a:chExt cx="3117772" cy="457206"/>
          </a:xfrm>
        </p:grpSpPr>
        <p:pic>
          <p:nvPicPr>
            <p:cNvPr id="116" name="picture 116"/>
            <p:cNvPicPr>
              <a:picLocks noChangeAspect="1"/>
            </p:cNvPicPr>
            <p:nvPr/>
          </p:nvPicPr>
          <p:blipFill>
            <a:blip r:embed="rId2"/>
            <a:stretch>
              <a:fillRect/>
            </a:stretch>
          </p:blipFill>
          <p:spPr>
            <a:xfrm rot="21600000">
              <a:off x="0" y="0"/>
              <a:ext cx="3117772" cy="457206"/>
            </a:xfrm>
            <a:prstGeom prst="rect">
              <a:avLst/>
            </a:prstGeom>
          </p:spPr>
        </p:pic>
        <p:sp>
          <p:nvSpPr>
            <p:cNvPr id="118" name="textbox 118"/>
            <p:cNvSpPr/>
            <p:nvPr/>
          </p:nvSpPr>
          <p:spPr>
            <a:xfrm>
              <a:off x="-12700" y="-12700"/>
              <a:ext cx="31432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365125" algn="l" rtl="0" eaLnBrk="0">
                <a:lnSpc>
                  <a:spcPct val="98000"/>
                </a:lnSpc>
                <a:spcBef>
                  <a:spcPts val="1"/>
                </a:spcBef>
              </a:pPr>
              <a:r>
                <a:rPr sz="1800" b="1" kern="0" spc="300">
                  <a:solidFill>
                    <a:srgbClr val="FFFFFF">
                      <a:alpha val="100000"/>
                    </a:srgbClr>
                  </a:solidFill>
                  <a:latin typeface="SimHei"/>
                  <a:ea typeface="SimHei"/>
                  <a:cs typeface="SimHei"/>
                </a:rPr>
                <a:t>第二章网络素养促进</a:t>
              </a:r>
              <a:endParaRPr lang="SimHei" altLang="SimHei" sz="1800"/>
            </a:p>
          </p:txBody>
        </p:sp>
      </p:grpSp>
      <p:sp>
        <p:nvSpPr>
          <p:cNvPr id="120" name="textbox 120"/>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22" name="picture 122"/>
          <p:cNvPicPr>
            <a:picLocks noChangeAspect="1"/>
          </p:cNvPicPr>
          <p:nvPr/>
        </p:nvPicPr>
        <p:blipFill>
          <a:blip r:embed="rId3"/>
          <a:stretch>
            <a:fillRect/>
          </a:stretch>
        </p:blipFill>
        <p:spPr>
          <a:xfrm rot="21600000">
            <a:off x="393721" y="400055"/>
            <a:ext cx="971522" cy="501638"/>
          </a:xfrm>
          <a:prstGeom prst="rect">
            <a:avLst/>
          </a:prstGeom>
        </p:spPr>
      </p:pic>
      <p:pic>
        <p:nvPicPr>
          <p:cNvPr id="124" name="picture 124"/>
          <p:cNvPicPr>
            <a:picLocks noChangeAspect="1"/>
          </p:cNvPicPr>
          <p:nvPr/>
        </p:nvPicPr>
        <p:blipFill>
          <a:blip r:embed="rId4"/>
          <a:stretch>
            <a:fillRect/>
          </a:stretch>
        </p:blipFill>
        <p:spPr>
          <a:xfrm rot="21600000">
            <a:off x="7950192" y="469924"/>
            <a:ext cx="1244607" cy="323801"/>
          </a:xfrm>
          <a:prstGeom prst="rect">
            <a:avLst/>
          </a:prstGeom>
        </p:spPr>
      </p:pic>
      <p:sp>
        <p:nvSpPr>
          <p:cNvPr id="126"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8" name="textbox 128"/>
          <p:cNvSpPr/>
          <p:nvPr/>
        </p:nvSpPr>
        <p:spPr>
          <a:xfrm>
            <a:off x="863564" y="1706443"/>
            <a:ext cx="7579994" cy="3298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23"/>
              </a:lnSpc>
            </a:pPr>
            <a:endParaRPr lang="Arial" altLang="Arial" sz="100"/>
          </a:p>
          <a:p>
            <a:pPr marL="12700" algn="l" rtl="0" eaLnBrk="0">
              <a:lnSpc>
                <a:spcPct val="88000"/>
              </a:lnSpc>
            </a:pPr>
            <a:r>
              <a:rPr sz="1300" kern="0" spc="50">
                <a:solidFill>
                  <a:srgbClr val="000000">
                    <a:alpha val="100000"/>
                  </a:srgbClr>
                </a:solidFill>
                <a:latin typeface="SimHei"/>
                <a:ea typeface="SimHei"/>
                <a:cs typeface="SimHei"/>
              </a:rPr>
              <a:t>智能终端产品制造者应当在产品出厂前安装未成年人网络保护软件，或者</a:t>
            </a:r>
            <a:r>
              <a:rPr sz="1300" kern="0" spc="40">
                <a:solidFill>
                  <a:srgbClr val="000000">
                    <a:alpha val="100000"/>
                  </a:srgbClr>
                </a:solidFill>
                <a:latin typeface="SimHei"/>
                <a:ea typeface="SimHei"/>
                <a:cs typeface="SimHei"/>
              </a:rPr>
              <a:t>采用显著方式告知用户安装</a:t>
            </a:r>
            <a:endParaRPr lang="SimHei" altLang="SimHei" sz="1300"/>
          </a:p>
          <a:p>
            <a:pPr marL="12700" algn="l" rtl="0" eaLnBrk="0">
              <a:lnSpc>
                <a:spcPct val="164000"/>
              </a:lnSpc>
              <a:spcBef>
                <a:spcPts val="11"/>
              </a:spcBef>
            </a:pPr>
            <a:r>
              <a:rPr sz="1300" kern="0" spc="50">
                <a:solidFill>
                  <a:srgbClr val="000000">
                    <a:alpha val="100000"/>
                  </a:srgbClr>
                </a:solidFill>
                <a:latin typeface="SimHei"/>
                <a:ea typeface="SimHei"/>
                <a:cs typeface="SimHei"/>
              </a:rPr>
              <a:t>渠道和方法。智能终端产品销售者在产品销售前应当采用显著</a:t>
            </a:r>
            <a:r>
              <a:rPr sz="1300" kern="0" spc="40">
                <a:solidFill>
                  <a:srgbClr val="000000">
                    <a:alpha val="100000"/>
                  </a:srgbClr>
                </a:solidFill>
                <a:latin typeface="SimHei"/>
                <a:ea typeface="SimHei"/>
                <a:cs typeface="SimHei"/>
              </a:rPr>
              <a:t>方式告知用户安装未成年人网络保护软</a:t>
            </a:r>
            <a:r>
              <a:rPr sz="1300" kern="0" spc="-10">
                <a:solidFill>
                  <a:srgbClr val="000000">
                    <a:alpha val="100000"/>
                  </a:srgbClr>
                </a:solidFill>
                <a:latin typeface="SimHei"/>
                <a:ea typeface="SimHei"/>
                <a:cs typeface="SimHei"/>
              </a:rPr>
              <a:t> </a:t>
            </a:r>
            <a:r>
              <a:rPr sz="1300" kern="0" spc="30">
                <a:solidFill>
                  <a:srgbClr val="000000">
                    <a:alpha val="100000"/>
                  </a:srgbClr>
                </a:solidFill>
                <a:latin typeface="SimHei"/>
                <a:ea typeface="SimHei"/>
                <a:cs typeface="SimHei"/>
              </a:rPr>
              <a:t>件的情况以及安装渠道和方法。</a:t>
            </a:r>
            <a:endParaRPr lang="SimHei" altLang="SimHei" sz="1300"/>
          </a:p>
          <a:p>
            <a:pPr marL="12700" algn="l" rtl="0" eaLnBrk="0">
              <a:lnSpc>
                <a:spcPct val="88000"/>
              </a:lnSpc>
              <a:spcBef>
                <a:spcPts val="800"/>
              </a:spcBef>
            </a:pPr>
            <a:r>
              <a:rPr sz="1300" kern="0" spc="50">
                <a:solidFill>
                  <a:srgbClr val="000000">
                    <a:alpha val="100000"/>
                  </a:srgbClr>
                </a:solidFill>
                <a:latin typeface="SimHei"/>
                <a:ea typeface="SimHei"/>
                <a:cs typeface="SimHei"/>
              </a:rPr>
              <a:t>未成年人的监护人应当合理使用并指导未成年人使用网络保护软件、智能终端产品等，</a:t>
            </a:r>
            <a:r>
              <a:rPr sz="1300" kern="0" spc="40">
                <a:solidFill>
                  <a:srgbClr val="000000">
                    <a:alpha val="100000"/>
                  </a:srgbClr>
                </a:solidFill>
                <a:latin typeface="SimHei"/>
                <a:ea typeface="SimHei"/>
                <a:cs typeface="SimHei"/>
              </a:rPr>
              <a:t>创造良好的网</a:t>
            </a:r>
            <a:endParaRPr lang="SimHei" altLang="SimHei" sz="1300"/>
          </a:p>
          <a:p>
            <a:pPr marL="12700" algn="l" rtl="0" eaLnBrk="0">
              <a:lnSpc>
                <a:spcPts val="2608"/>
              </a:lnSpc>
            </a:pPr>
            <a:r>
              <a:rPr sz="1300" kern="0" spc="-60">
                <a:solidFill>
                  <a:srgbClr val="000000">
                    <a:alpha val="100000"/>
                  </a:srgbClr>
                </a:solidFill>
                <a:latin typeface="SimHei"/>
                <a:ea typeface="SimHei"/>
                <a:cs typeface="SimHei"/>
              </a:rPr>
              <a:t>络使用家庭环境。</a:t>
            </a:r>
            <a:endParaRPr lang="SimHei" altLang="SimHei" sz="1300"/>
          </a:p>
          <a:p>
            <a:pPr marL="14604" algn="l" rtl="0" eaLnBrk="0">
              <a:lnSpc>
                <a:spcPct val="88000"/>
              </a:lnSpc>
              <a:spcBef>
                <a:spcPts val="969"/>
              </a:spcBef>
            </a:pPr>
            <a:r>
              <a:rPr sz="1300" b="1" kern="0" spc="70">
                <a:solidFill>
                  <a:srgbClr val="000000">
                    <a:alpha val="100000"/>
                  </a:srgbClr>
                </a:solidFill>
                <a:latin typeface="SimHei"/>
                <a:ea typeface="SimHei"/>
                <a:cs typeface="SimHei"/>
              </a:rPr>
              <a:t>第二十条</a:t>
            </a:r>
            <a:r>
              <a:rPr sz="1300" kern="0" spc="70">
                <a:solidFill>
                  <a:srgbClr val="000000">
                    <a:alpha val="100000"/>
                  </a:srgbClr>
                </a:solidFill>
                <a:latin typeface="SimHei"/>
                <a:ea typeface="SimHei"/>
                <a:cs typeface="SimHei"/>
              </a:rPr>
              <a:t> 未成年人用户数量巨大或者对未</a:t>
            </a:r>
            <a:r>
              <a:rPr sz="1300" kern="0" spc="60">
                <a:solidFill>
                  <a:srgbClr val="000000">
                    <a:alpha val="100000"/>
                  </a:srgbClr>
                </a:solidFill>
                <a:latin typeface="SimHei"/>
                <a:ea typeface="SimHei"/>
                <a:cs typeface="SimHei"/>
              </a:rPr>
              <a:t>成年人群体具有显著影响的网络平台服务提供者，应当履</a:t>
            </a:r>
            <a:endParaRPr lang="SimHei" altLang="SimHei" sz="1300"/>
          </a:p>
          <a:p>
            <a:pPr marL="12700" algn="l" rtl="0" eaLnBrk="0">
              <a:lnSpc>
                <a:spcPts val="2507"/>
              </a:lnSpc>
            </a:pPr>
            <a:r>
              <a:rPr sz="1300" kern="0" spc="-40">
                <a:solidFill>
                  <a:srgbClr val="000000">
                    <a:alpha val="100000"/>
                  </a:srgbClr>
                </a:solidFill>
                <a:latin typeface="SimHei"/>
                <a:ea typeface="SimHei"/>
                <a:cs typeface="SimHei"/>
              </a:rPr>
              <a:t>行下列义务：</a:t>
            </a:r>
            <a:endParaRPr lang="SimHei" altLang="SimHei" sz="1300"/>
          </a:p>
          <a:p>
            <a:pPr algn="r" rtl="0" eaLnBrk="0">
              <a:lnSpc>
                <a:spcPct val="88000"/>
              </a:lnSpc>
              <a:spcBef>
                <a:spcPts val="969"/>
              </a:spcBef>
            </a:pPr>
            <a:r>
              <a:rPr sz="1300" kern="0" spc="70">
                <a:solidFill>
                  <a:srgbClr val="000000">
                    <a:alpha val="100000"/>
                  </a:srgbClr>
                </a:solidFill>
                <a:latin typeface="SimHei"/>
                <a:ea typeface="SimHei"/>
                <a:cs typeface="SimHei"/>
              </a:rPr>
              <a:t>(一)在网络平台服务的设计、研发、运营等阶段，充分考虑未成年人身心健康发展特点，定期开</a:t>
            </a:r>
            <a:r>
              <a:rPr sz="1300" kern="0" spc="60">
                <a:solidFill>
                  <a:srgbClr val="000000">
                    <a:alpha val="100000"/>
                  </a:srgbClr>
                </a:solidFill>
                <a:latin typeface="SimHei"/>
                <a:ea typeface="SimHei"/>
                <a:cs typeface="SimHei"/>
              </a:rPr>
              <a:t>展</a:t>
            </a:r>
            <a:endParaRPr lang="SimHei" altLang="SimHei" sz="1300"/>
          </a:p>
          <a:p>
            <a:pPr marL="12700" algn="l" rtl="0" eaLnBrk="0">
              <a:lnSpc>
                <a:spcPts val="2500"/>
              </a:lnSpc>
            </a:pPr>
            <a:r>
              <a:rPr sz="1300" kern="0" spc="-10">
                <a:solidFill>
                  <a:srgbClr val="000000">
                    <a:alpha val="100000"/>
                  </a:srgbClr>
                </a:solidFill>
                <a:latin typeface="SimHei"/>
                <a:ea typeface="SimHei"/>
                <a:cs typeface="SimHei"/>
              </a:rPr>
              <a:t>未成年人网络保护影响评估；</a:t>
            </a:r>
            <a:endParaRPr lang="SimHei" altLang="SimHei" sz="1300"/>
          </a:p>
          <a:p>
            <a:pPr marL="82550" algn="l" rtl="0" eaLnBrk="0">
              <a:lnSpc>
                <a:spcPct val="88000"/>
              </a:lnSpc>
              <a:spcBef>
                <a:spcPts val="877"/>
              </a:spcBef>
            </a:pPr>
            <a:r>
              <a:rPr sz="1300" kern="0" spc="70">
                <a:solidFill>
                  <a:srgbClr val="000000">
                    <a:alpha val="100000"/>
                  </a:srgbClr>
                </a:solidFill>
                <a:latin typeface="SimHei"/>
                <a:ea typeface="SimHei"/>
                <a:cs typeface="SimHei"/>
              </a:rPr>
              <a:t>(二)提供未成年人模式或者未成年人专区等，便利未成年人获取有益身心健康的</a:t>
            </a:r>
            <a:r>
              <a:rPr sz="1300" kern="0" spc="60">
                <a:solidFill>
                  <a:srgbClr val="000000">
                    <a:alpha val="100000"/>
                  </a:srgbClr>
                </a:solidFill>
                <a:latin typeface="SimHei"/>
                <a:ea typeface="SimHei"/>
                <a:cs typeface="SimHei"/>
              </a:rPr>
              <a:t>平台内产品或者服</a:t>
            </a:r>
            <a:endParaRPr lang="SimHei" altLang="SimHei" sz="1300"/>
          </a:p>
          <a:p>
            <a:pPr marL="12700" algn="l" rtl="0" eaLnBrk="0">
              <a:lnSpc>
                <a:spcPts val="2550"/>
              </a:lnSpc>
            </a:pPr>
            <a:r>
              <a:rPr sz="1300" kern="0" spc="-20">
                <a:solidFill>
                  <a:srgbClr val="000000">
                    <a:alpha val="100000"/>
                  </a:srgbClr>
                </a:solidFill>
                <a:latin typeface="SimHei"/>
                <a:ea typeface="SimHei"/>
                <a:cs typeface="SimHei"/>
              </a:rPr>
              <a:t>务</a:t>
            </a:r>
            <a:r>
              <a:rPr sz="1300" kern="0" spc="-50">
                <a:solidFill>
                  <a:srgbClr val="000000">
                    <a:alpha val="100000"/>
                  </a:srgbClr>
                </a:solidFill>
                <a:latin typeface="SimHei"/>
                <a:ea typeface="SimHei"/>
                <a:cs typeface="SimHei"/>
              </a:rPr>
              <a:t> </a:t>
            </a:r>
            <a:r>
              <a:rPr sz="1300" kern="0" spc="-20">
                <a:solidFill>
                  <a:srgbClr val="000000">
                    <a:alpha val="100000"/>
                  </a:srgbClr>
                </a:solidFill>
                <a:latin typeface="SimHei"/>
                <a:ea typeface="SimHei"/>
                <a:cs typeface="SimHei"/>
              </a:rPr>
              <a:t>；</a:t>
            </a:r>
            <a:endParaRPr lang="SimHei" altLang="SimHei" sz="1300"/>
          </a:p>
        </p:txBody>
      </p:sp>
      <p:grpSp>
        <p:nvGrpSpPr>
          <p:cNvPr id="14" name="group 14"/>
          <p:cNvGrpSpPr/>
          <p:nvPr/>
        </p:nvGrpSpPr>
        <p:grpSpPr>
          <a:xfrm rot="21600000">
            <a:off x="2876593" y="1035046"/>
            <a:ext cx="3117772" cy="457206"/>
            <a:chExt cx="3117772" cy="457206"/>
          </a:xfrm>
        </p:grpSpPr>
        <p:pic>
          <p:nvPicPr>
            <p:cNvPr id="130" name="picture 130"/>
            <p:cNvPicPr>
              <a:picLocks noChangeAspect="1"/>
            </p:cNvPicPr>
            <p:nvPr/>
          </p:nvPicPr>
          <p:blipFill>
            <a:blip r:embed="rId2"/>
            <a:stretch>
              <a:fillRect/>
            </a:stretch>
          </p:blipFill>
          <p:spPr>
            <a:xfrm rot="21600000">
              <a:off x="0" y="0"/>
              <a:ext cx="3117772" cy="457206"/>
            </a:xfrm>
            <a:prstGeom prst="rect">
              <a:avLst/>
            </a:prstGeom>
          </p:spPr>
        </p:pic>
        <p:sp>
          <p:nvSpPr>
            <p:cNvPr id="132" name="textbox 132"/>
            <p:cNvSpPr/>
            <p:nvPr/>
          </p:nvSpPr>
          <p:spPr>
            <a:xfrm>
              <a:off x="-12700" y="-12700"/>
              <a:ext cx="31432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365125" algn="l" rtl="0" eaLnBrk="0">
                <a:lnSpc>
                  <a:spcPct val="98000"/>
                </a:lnSpc>
                <a:spcBef>
                  <a:spcPts val="1"/>
                </a:spcBef>
              </a:pPr>
              <a:r>
                <a:rPr sz="1800" b="1" kern="0" spc="300">
                  <a:solidFill>
                    <a:srgbClr val="FFFFFF">
                      <a:alpha val="100000"/>
                    </a:srgbClr>
                  </a:solidFill>
                  <a:latin typeface="SimHei"/>
                  <a:ea typeface="SimHei"/>
                  <a:cs typeface="SimHei"/>
                </a:rPr>
                <a:t>第二章网络素养促进</a:t>
              </a:r>
              <a:endParaRPr lang="SimHei" altLang="SimHei" sz="1800"/>
            </a:p>
          </p:txBody>
        </p:sp>
      </p:grpSp>
      <p:sp>
        <p:nvSpPr>
          <p:cNvPr id="134" name="textbox 134"/>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36" name="picture 136"/>
          <p:cNvPicPr>
            <a:picLocks noChangeAspect="1"/>
          </p:cNvPicPr>
          <p:nvPr/>
        </p:nvPicPr>
        <p:blipFill>
          <a:blip r:embed="rId3"/>
          <a:stretch>
            <a:fillRect/>
          </a:stretch>
        </p:blipFill>
        <p:spPr>
          <a:xfrm rot="21600000">
            <a:off x="393721" y="400055"/>
            <a:ext cx="971522" cy="501638"/>
          </a:xfrm>
          <a:prstGeom prst="rect">
            <a:avLst/>
          </a:prstGeom>
        </p:spPr>
      </p:pic>
      <p:pic>
        <p:nvPicPr>
          <p:cNvPr id="138" name="picture 138"/>
          <p:cNvPicPr>
            <a:picLocks noChangeAspect="1"/>
          </p:cNvPicPr>
          <p:nvPr/>
        </p:nvPicPr>
        <p:blipFill>
          <a:blip r:embed="rId4"/>
          <a:stretch>
            <a:fillRect/>
          </a:stretch>
        </p:blipFill>
        <p:spPr>
          <a:xfrm rot="21600000">
            <a:off x="7950192" y="469924"/>
            <a:ext cx="1244607" cy="323801"/>
          </a:xfrm>
          <a:prstGeom prst="rect">
            <a:avLst/>
          </a:prstGeom>
        </p:spPr>
      </p:pic>
      <p:sp>
        <p:nvSpPr>
          <p:cNvPr id="140"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2" name="textbox 142"/>
          <p:cNvSpPr/>
          <p:nvPr/>
        </p:nvSpPr>
        <p:spPr>
          <a:xfrm>
            <a:off x="857219" y="1706443"/>
            <a:ext cx="7744459" cy="2994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23"/>
              </a:lnSpc>
            </a:pPr>
            <a:endParaRPr lang="Arial" altLang="Arial" sz="100"/>
          </a:p>
          <a:p>
            <a:pPr marL="76200" algn="l" rtl="0" eaLnBrk="0">
              <a:lnSpc>
                <a:spcPct val="88000"/>
              </a:lnSpc>
            </a:pPr>
            <a:r>
              <a:rPr sz="1300" kern="0" spc="60">
                <a:solidFill>
                  <a:srgbClr val="000000">
                    <a:alpha val="100000"/>
                  </a:srgbClr>
                </a:solidFill>
                <a:latin typeface="SimHei"/>
                <a:ea typeface="SimHei"/>
                <a:cs typeface="SimHei"/>
              </a:rPr>
              <a:t>(三)按照国家规定建立健全未</a:t>
            </a:r>
            <a:r>
              <a:rPr sz="1300" kern="0" spc="50">
                <a:solidFill>
                  <a:srgbClr val="000000">
                    <a:alpha val="100000"/>
                  </a:srgbClr>
                </a:solidFill>
                <a:latin typeface="SimHei"/>
                <a:ea typeface="SimHei"/>
                <a:cs typeface="SimHei"/>
              </a:rPr>
              <a:t>成年人网络保护合规制度体系，成立主要由外部成员组成的独立机构，</a:t>
            </a:r>
            <a:endParaRPr lang="SimHei" altLang="SimHei" sz="1300"/>
          </a:p>
          <a:p>
            <a:pPr marL="12700" algn="l" rtl="0" eaLnBrk="0">
              <a:lnSpc>
                <a:spcPts val="2499"/>
              </a:lnSpc>
            </a:pPr>
            <a:r>
              <a:rPr sz="1300" kern="0" spc="20">
                <a:solidFill>
                  <a:srgbClr val="000000">
                    <a:alpha val="100000"/>
                  </a:srgbClr>
                </a:solidFill>
                <a:latin typeface="SimHei"/>
                <a:ea typeface="SimHei"/>
                <a:cs typeface="SimHei"/>
              </a:rPr>
              <a:t>对未成年人网络保护情况进</a:t>
            </a:r>
            <a:r>
              <a:rPr sz="1300" kern="0" spc="10">
                <a:solidFill>
                  <a:srgbClr val="000000">
                    <a:alpha val="100000"/>
                  </a:srgbClr>
                </a:solidFill>
                <a:latin typeface="SimHei"/>
                <a:ea typeface="SimHei"/>
                <a:cs typeface="SimHei"/>
              </a:rPr>
              <a:t>行监督；</a:t>
            </a:r>
            <a:endParaRPr lang="SimHei" altLang="SimHei" sz="1300"/>
          </a:p>
          <a:p>
            <a:pPr marL="76200" algn="l" rtl="0" eaLnBrk="0">
              <a:lnSpc>
                <a:spcPct val="88000"/>
              </a:lnSpc>
              <a:spcBef>
                <a:spcPts val="978"/>
              </a:spcBef>
            </a:pPr>
            <a:r>
              <a:rPr sz="1300" kern="0" spc="70">
                <a:solidFill>
                  <a:srgbClr val="000000">
                    <a:alpha val="100000"/>
                  </a:srgbClr>
                </a:solidFill>
                <a:latin typeface="SimHei"/>
                <a:ea typeface="SimHei"/>
                <a:cs typeface="SimHei"/>
              </a:rPr>
              <a:t>(四)遵循公开、公平、公正的原则，制定专门的平台规则，明确平台内产品或者服务提供</a:t>
            </a:r>
            <a:r>
              <a:rPr sz="1300" kern="0" spc="60">
                <a:solidFill>
                  <a:srgbClr val="000000">
                    <a:alpha val="100000"/>
                  </a:srgbClr>
                </a:solidFill>
                <a:latin typeface="SimHei"/>
                <a:ea typeface="SimHei"/>
                <a:cs typeface="SimHei"/>
              </a:rPr>
              <a:t>者的未成</a:t>
            </a:r>
            <a:endParaRPr lang="SimHei" altLang="SimHei" sz="1300"/>
          </a:p>
          <a:p>
            <a:pPr marL="12700" algn="l" rtl="0" eaLnBrk="0">
              <a:lnSpc>
                <a:spcPct val="160000"/>
              </a:lnSpc>
              <a:spcBef>
                <a:spcPts val="23"/>
              </a:spcBef>
            </a:pPr>
            <a:r>
              <a:rPr sz="1300" kern="0" spc="50">
                <a:solidFill>
                  <a:srgbClr val="000000">
                    <a:alpha val="100000"/>
                  </a:srgbClr>
                </a:solidFill>
                <a:latin typeface="SimHei"/>
                <a:ea typeface="SimHei"/>
                <a:cs typeface="SimHei"/>
              </a:rPr>
              <a:t>年人网络保护义务，并以显著方式提示未成年人用户依法享有的网络保护权利和遭受</a:t>
            </a:r>
            <a:r>
              <a:rPr sz="1300" kern="0" spc="40">
                <a:solidFill>
                  <a:srgbClr val="000000">
                    <a:alpha val="100000"/>
                  </a:srgbClr>
                </a:solidFill>
                <a:latin typeface="SimHei"/>
                <a:ea typeface="SimHei"/>
                <a:cs typeface="SimHei"/>
              </a:rPr>
              <a:t>网络侵害的救济</a:t>
            </a:r>
            <a:r>
              <a:rPr sz="1300" kern="0" spc="-10">
                <a:solidFill>
                  <a:srgbClr val="000000">
                    <a:alpha val="100000"/>
                  </a:srgbClr>
                </a:solidFill>
                <a:latin typeface="SimHei"/>
                <a:ea typeface="SimHei"/>
                <a:cs typeface="SimHei"/>
              </a:rPr>
              <a:t>   </a:t>
            </a:r>
            <a:r>
              <a:rPr sz="1300" kern="0" spc="110">
                <a:solidFill>
                  <a:srgbClr val="000000">
                    <a:alpha val="100000"/>
                  </a:srgbClr>
                </a:solidFill>
                <a:latin typeface="SimHei"/>
                <a:ea typeface="SimHei"/>
                <a:cs typeface="SimHei"/>
              </a:rPr>
              <a:t>途径</a:t>
            </a:r>
            <a:r>
              <a:rPr sz="1300" kern="0" spc="-320">
                <a:solidFill>
                  <a:srgbClr val="000000">
                    <a:alpha val="100000"/>
                  </a:srgbClr>
                </a:solidFill>
                <a:latin typeface="SimHei"/>
                <a:ea typeface="SimHei"/>
                <a:cs typeface="SimHei"/>
              </a:rPr>
              <a:t> </a:t>
            </a:r>
            <a:r>
              <a:rPr sz="1300" kern="0" spc="110">
                <a:solidFill>
                  <a:srgbClr val="000000">
                    <a:alpha val="100000"/>
                  </a:srgbClr>
                </a:solidFill>
                <a:latin typeface="SimHei"/>
                <a:ea typeface="SimHei"/>
                <a:cs typeface="SimHei"/>
              </a:rPr>
              <a:t>；</a:t>
            </a:r>
            <a:endParaRPr lang="SimHei" altLang="SimHei" sz="1300"/>
          </a:p>
          <a:p>
            <a:pPr marL="76200" algn="l" rtl="0" eaLnBrk="0">
              <a:lnSpc>
                <a:spcPct val="88000"/>
              </a:lnSpc>
              <a:spcBef>
                <a:spcPts val="971"/>
              </a:spcBef>
            </a:pPr>
            <a:r>
              <a:rPr sz="1300" kern="0" spc="70">
                <a:solidFill>
                  <a:srgbClr val="000000">
                    <a:alpha val="100000"/>
                  </a:srgbClr>
                </a:solidFill>
                <a:latin typeface="SimHei"/>
                <a:ea typeface="SimHei"/>
                <a:cs typeface="SimHei"/>
              </a:rPr>
              <a:t>(五)对违反法律、行政法规严重侵害未成年人身心健康或者侵犯未成年人其他合法权益的平台内产</a:t>
            </a:r>
            <a:endParaRPr lang="SimHei" altLang="SimHei" sz="1300"/>
          </a:p>
          <a:p>
            <a:pPr marL="12700" algn="l" rtl="0" eaLnBrk="0">
              <a:lnSpc>
                <a:spcPts val="2442"/>
              </a:lnSpc>
            </a:pPr>
            <a:r>
              <a:rPr sz="1300" kern="0" spc="10">
                <a:solidFill>
                  <a:srgbClr val="000000">
                    <a:alpha val="100000"/>
                  </a:srgbClr>
                </a:solidFill>
                <a:latin typeface="SimHei"/>
                <a:ea typeface="SimHei"/>
                <a:cs typeface="SimHei"/>
              </a:rPr>
              <a:t>品或者服务提供者，停止提供服务；</a:t>
            </a:r>
            <a:endParaRPr lang="SimHei" altLang="SimHei" sz="1300"/>
          </a:p>
          <a:p>
            <a:pPr marL="76200" algn="l" rtl="0" eaLnBrk="0">
              <a:lnSpc>
                <a:spcPct val="95000"/>
              </a:lnSpc>
              <a:spcBef>
                <a:spcPts val="1182"/>
              </a:spcBef>
            </a:pPr>
            <a:r>
              <a:rPr sz="1300" kern="0" spc="50">
                <a:solidFill>
                  <a:srgbClr val="000000">
                    <a:alpha val="100000"/>
                  </a:srgbClr>
                </a:solidFill>
                <a:latin typeface="SimHei"/>
                <a:ea typeface="SimHei"/>
                <a:cs typeface="SimHei"/>
              </a:rPr>
              <a:t>(六)每年发布专门的未成年人网络保</a:t>
            </a:r>
            <a:r>
              <a:rPr sz="1300" kern="0" spc="40">
                <a:solidFill>
                  <a:srgbClr val="000000">
                    <a:alpha val="100000"/>
                  </a:srgbClr>
                </a:solidFill>
                <a:latin typeface="SimHei"/>
                <a:ea typeface="SimHei"/>
                <a:cs typeface="SimHei"/>
              </a:rPr>
              <a:t>护社会责任报告，并接受社会监督。</a:t>
            </a:r>
            <a:endParaRPr lang="SimHei" altLang="SimHei" sz="1300"/>
          </a:p>
          <a:p>
            <a:pPr marL="12700" algn="l" rtl="0" eaLnBrk="0">
              <a:lnSpc>
                <a:spcPct val="88000"/>
              </a:lnSpc>
              <a:spcBef>
                <a:spcPts val="871"/>
              </a:spcBef>
            </a:pPr>
            <a:r>
              <a:rPr sz="1300" kern="0" spc="50">
                <a:solidFill>
                  <a:srgbClr val="000000">
                    <a:alpha val="100000"/>
                  </a:srgbClr>
                </a:solidFill>
                <a:latin typeface="SimHei"/>
                <a:ea typeface="SimHei"/>
                <a:cs typeface="SimHei"/>
              </a:rPr>
              <a:t>前款所称的未成年人用户数量巨大或者对未成年人群体具有显著影响的网络平台服务</a:t>
            </a:r>
            <a:r>
              <a:rPr sz="1300" kern="0" spc="40">
                <a:solidFill>
                  <a:srgbClr val="000000">
                    <a:alpha val="100000"/>
                  </a:srgbClr>
                </a:solidFill>
                <a:latin typeface="SimHei"/>
                <a:ea typeface="SimHei"/>
                <a:cs typeface="SimHei"/>
              </a:rPr>
              <a:t>提供者的具体认</a:t>
            </a:r>
            <a:endParaRPr lang="SimHei" altLang="SimHei" sz="1300"/>
          </a:p>
          <a:p>
            <a:pPr marL="12700" algn="l" rtl="0" eaLnBrk="0">
              <a:lnSpc>
                <a:spcPts val="2442"/>
              </a:lnSpc>
            </a:pPr>
            <a:r>
              <a:rPr sz="1300" kern="0" spc="10">
                <a:solidFill>
                  <a:srgbClr val="000000">
                    <a:alpha val="100000"/>
                  </a:srgbClr>
                </a:solidFill>
                <a:latin typeface="SimHei"/>
                <a:ea typeface="SimHei"/>
                <a:cs typeface="SimHei"/>
              </a:rPr>
              <a:t>定办法，由国家网信</a:t>
            </a:r>
            <a:r>
              <a:rPr sz="1300" kern="0" spc="0">
                <a:solidFill>
                  <a:srgbClr val="000000">
                    <a:alpha val="100000"/>
                  </a:srgbClr>
                </a:solidFill>
                <a:latin typeface="SimHei"/>
                <a:ea typeface="SimHei"/>
                <a:cs typeface="SimHei"/>
              </a:rPr>
              <a:t>部门会同有关部门另行制定。</a:t>
            </a:r>
            <a:endParaRPr lang="SimHei" altLang="SimHei" sz="1300"/>
          </a:p>
        </p:txBody>
      </p:sp>
      <p:grpSp>
        <p:nvGrpSpPr>
          <p:cNvPr id="16" name="group 16"/>
          <p:cNvGrpSpPr/>
          <p:nvPr/>
        </p:nvGrpSpPr>
        <p:grpSpPr>
          <a:xfrm rot="21600000">
            <a:off x="2876593" y="1035046"/>
            <a:ext cx="3117772" cy="457206"/>
            <a:chExt cx="3117772" cy="457206"/>
          </a:xfrm>
        </p:grpSpPr>
        <p:pic>
          <p:nvPicPr>
            <p:cNvPr id="144" name="picture 144"/>
            <p:cNvPicPr>
              <a:picLocks noChangeAspect="1"/>
            </p:cNvPicPr>
            <p:nvPr/>
          </p:nvPicPr>
          <p:blipFill>
            <a:blip r:embed="rId2"/>
            <a:stretch>
              <a:fillRect/>
            </a:stretch>
          </p:blipFill>
          <p:spPr>
            <a:xfrm rot="21600000">
              <a:off x="0" y="0"/>
              <a:ext cx="3117772" cy="457206"/>
            </a:xfrm>
            <a:prstGeom prst="rect">
              <a:avLst/>
            </a:prstGeom>
          </p:spPr>
        </p:pic>
        <p:sp>
          <p:nvSpPr>
            <p:cNvPr id="146" name="textbox 146"/>
            <p:cNvSpPr/>
            <p:nvPr/>
          </p:nvSpPr>
          <p:spPr>
            <a:xfrm>
              <a:off x="-12700" y="-12700"/>
              <a:ext cx="31432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365125" algn="l" rtl="0" eaLnBrk="0">
                <a:lnSpc>
                  <a:spcPct val="98000"/>
                </a:lnSpc>
                <a:spcBef>
                  <a:spcPts val="1"/>
                </a:spcBef>
              </a:pPr>
              <a:r>
                <a:rPr sz="1800" b="1" kern="0" spc="300">
                  <a:solidFill>
                    <a:srgbClr val="FFFFFF">
                      <a:alpha val="100000"/>
                    </a:srgbClr>
                  </a:solidFill>
                  <a:latin typeface="SimHei"/>
                  <a:ea typeface="SimHei"/>
                  <a:cs typeface="SimHei"/>
                </a:rPr>
                <a:t>第二章网络素养促进</a:t>
              </a:r>
              <a:endParaRPr lang="SimHei" altLang="SimHei" sz="1800"/>
            </a:p>
          </p:txBody>
        </p:sp>
      </p:grpSp>
      <p:sp>
        <p:nvSpPr>
          <p:cNvPr id="148" name="textbox 148"/>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50" name="picture 150"/>
          <p:cNvPicPr>
            <a:picLocks noChangeAspect="1"/>
          </p:cNvPicPr>
          <p:nvPr/>
        </p:nvPicPr>
        <p:blipFill>
          <a:blip r:embed="rId3"/>
          <a:stretch>
            <a:fillRect/>
          </a:stretch>
        </p:blipFill>
        <p:spPr>
          <a:xfrm rot="21600000">
            <a:off x="393721" y="400055"/>
            <a:ext cx="971522" cy="501638"/>
          </a:xfrm>
          <a:prstGeom prst="rect">
            <a:avLst/>
          </a:prstGeom>
        </p:spPr>
      </p:pic>
      <p:pic>
        <p:nvPicPr>
          <p:cNvPr id="152" name="picture 152"/>
          <p:cNvPicPr>
            <a:picLocks noChangeAspect="1"/>
          </p:cNvPicPr>
          <p:nvPr/>
        </p:nvPicPr>
        <p:blipFill>
          <a:blip r:embed="rId4"/>
          <a:stretch>
            <a:fillRect/>
          </a:stretch>
        </p:blipFill>
        <p:spPr>
          <a:xfrm rot="21600000">
            <a:off x="7950192" y="469924"/>
            <a:ext cx="1244607" cy="323801"/>
          </a:xfrm>
          <a:prstGeom prst="rect">
            <a:avLst/>
          </a:prstGeom>
        </p:spPr>
      </p:pic>
      <p:sp>
        <p:nvSpPr>
          <p:cNvPr id="154"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 name="textbox 156"/>
          <p:cNvSpPr/>
          <p:nvPr/>
        </p:nvSpPr>
        <p:spPr>
          <a:xfrm>
            <a:off x="863564" y="1711923"/>
            <a:ext cx="7690484" cy="30105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40">
                <a:solidFill>
                  <a:srgbClr val="000000">
                    <a:alpha val="100000"/>
                  </a:srgbClr>
                </a:solidFill>
                <a:latin typeface="SimHei"/>
                <a:ea typeface="SimHei"/>
                <a:cs typeface="SimHei"/>
              </a:rPr>
              <a:t>第二十一条</a:t>
            </a:r>
            <a:r>
              <a:rPr sz="1300" kern="0" spc="40">
                <a:solidFill>
                  <a:srgbClr val="000000">
                    <a:alpha val="100000"/>
                  </a:srgbClr>
                </a:solidFill>
                <a:latin typeface="SimHei"/>
                <a:ea typeface="SimHei"/>
                <a:cs typeface="SimHei"/>
              </a:rPr>
              <a:t> 国家鼓励和支持制作、复制、发布、传播弘扬社会主义核心价值观和社会主义先进</a:t>
            </a:r>
            <a:r>
              <a:rPr sz="1300" kern="0" spc="30">
                <a:solidFill>
                  <a:srgbClr val="000000">
                    <a:alpha val="100000"/>
                  </a:srgbClr>
                </a:solidFill>
                <a:latin typeface="SimHei"/>
                <a:ea typeface="SimHei"/>
                <a:cs typeface="SimHei"/>
              </a:rPr>
              <a:t>文化、</a:t>
            </a:r>
            <a:endParaRPr lang="SimHei" altLang="SimHei" sz="1300"/>
          </a:p>
          <a:p>
            <a:pPr marL="12700" algn="l" rtl="0" eaLnBrk="0">
              <a:lnSpc>
                <a:spcPct val="160000"/>
              </a:lnSpc>
              <a:spcBef>
                <a:spcPts val="46"/>
              </a:spcBef>
            </a:pPr>
            <a:r>
              <a:rPr sz="1300" kern="0" spc="50">
                <a:solidFill>
                  <a:srgbClr val="000000">
                    <a:alpha val="100000"/>
                  </a:srgbClr>
                </a:solidFill>
                <a:latin typeface="SimHei"/>
                <a:ea typeface="SimHei"/>
                <a:cs typeface="SimHei"/>
              </a:rPr>
              <a:t>革命文化、中华优秀传统文化，铸牢中华民族</a:t>
            </a:r>
            <a:r>
              <a:rPr sz="1300" kern="0" spc="40">
                <a:solidFill>
                  <a:srgbClr val="000000">
                    <a:alpha val="100000"/>
                  </a:srgbClr>
                </a:solidFill>
                <a:latin typeface="SimHei"/>
                <a:ea typeface="SimHei"/>
                <a:cs typeface="SimHei"/>
              </a:rPr>
              <a:t>共同体意识，培养未成年人家国情怀和良好品德，引导  </a:t>
            </a:r>
            <a:r>
              <a:rPr sz="1300" kern="0" spc="50">
                <a:solidFill>
                  <a:srgbClr val="000000">
                    <a:alpha val="100000"/>
                  </a:srgbClr>
                </a:solidFill>
                <a:latin typeface="SimHei"/>
                <a:ea typeface="SimHei"/>
                <a:cs typeface="SimHei"/>
              </a:rPr>
              <a:t>未成年人养成良好生活习惯和行为习惯等的网</a:t>
            </a:r>
            <a:r>
              <a:rPr sz="1300" kern="0" spc="40">
                <a:solidFill>
                  <a:srgbClr val="000000">
                    <a:alpha val="100000"/>
                  </a:srgbClr>
                </a:solidFill>
                <a:latin typeface="SimHei"/>
                <a:ea typeface="SimHei"/>
                <a:cs typeface="SimHei"/>
              </a:rPr>
              <a:t>络信息，营造有利于未成年人健康成长的清朗网络空间  </a:t>
            </a:r>
            <a:r>
              <a:rPr sz="1300" kern="0" spc="10">
                <a:solidFill>
                  <a:srgbClr val="000000">
                    <a:alpha val="100000"/>
                  </a:srgbClr>
                </a:solidFill>
                <a:latin typeface="SimHei"/>
                <a:ea typeface="SimHei"/>
                <a:cs typeface="SimHei"/>
              </a:rPr>
              <a:t>和良好网络生态。</a:t>
            </a:r>
            <a:endParaRPr lang="SimHei" altLang="SimHei" sz="1300"/>
          </a:p>
          <a:p>
            <a:pPr marL="14604" algn="l" rtl="0" eaLnBrk="0">
              <a:lnSpc>
                <a:spcPct val="85000"/>
              </a:lnSpc>
              <a:spcBef>
                <a:spcPts val="891"/>
              </a:spcBef>
            </a:pPr>
            <a:r>
              <a:rPr sz="1300" b="1" kern="0" spc="40">
                <a:solidFill>
                  <a:srgbClr val="000000">
                    <a:alpha val="100000"/>
                  </a:srgbClr>
                </a:solidFill>
                <a:latin typeface="SimHei"/>
                <a:ea typeface="SimHei"/>
                <a:cs typeface="SimHei"/>
              </a:rPr>
              <a:t>第二十二条</a:t>
            </a:r>
            <a:r>
              <a:rPr sz="1300" kern="0" spc="40">
                <a:solidFill>
                  <a:srgbClr val="000000">
                    <a:alpha val="100000"/>
                  </a:srgbClr>
                </a:solidFill>
                <a:latin typeface="SimHei"/>
                <a:ea typeface="SimHei"/>
                <a:cs typeface="SimHei"/>
              </a:rPr>
              <a:t> 任何组织和个人不得制作、复制、发布、传播含有宣扬淫秽、色情、暴力、邪教、</a:t>
            </a:r>
            <a:r>
              <a:rPr sz="1300" kern="0" spc="30">
                <a:solidFill>
                  <a:srgbClr val="000000">
                    <a:alpha val="100000"/>
                  </a:srgbClr>
                </a:solidFill>
                <a:latin typeface="SimHei"/>
                <a:ea typeface="SimHei"/>
                <a:cs typeface="SimHei"/>
              </a:rPr>
              <a:t>迷信、</a:t>
            </a:r>
            <a:endParaRPr lang="SimHei" altLang="SimHei" sz="1300"/>
          </a:p>
          <a:p>
            <a:pPr marL="12700" algn="l" rtl="0" eaLnBrk="0">
              <a:lnSpc>
                <a:spcPts val="2432"/>
              </a:lnSpc>
            </a:pPr>
            <a:r>
              <a:rPr sz="1300" kern="0" spc="30">
                <a:solidFill>
                  <a:srgbClr val="000000">
                    <a:alpha val="100000"/>
                  </a:srgbClr>
                </a:solidFill>
                <a:latin typeface="SimHei"/>
                <a:ea typeface="SimHei"/>
                <a:cs typeface="SimHei"/>
              </a:rPr>
              <a:t>赌博、引诱自残自杀、恐怖主义、分裂主义、极端主义等危害未成年人身心</a:t>
            </a:r>
            <a:r>
              <a:rPr sz="1300" kern="0" spc="20">
                <a:solidFill>
                  <a:srgbClr val="000000">
                    <a:alpha val="100000"/>
                  </a:srgbClr>
                </a:solidFill>
                <a:latin typeface="SimHei"/>
                <a:ea typeface="SimHei"/>
                <a:cs typeface="SimHei"/>
              </a:rPr>
              <a:t>健康内容的网络信息。</a:t>
            </a:r>
            <a:endParaRPr lang="SimHei" altLang="SimHei" sz="1300"/>
          </a:p>
          <a:p>
            <a:pPr marL="12700" algn="l" rtl="0" eaLnBrk="0">
              <a:lnSpc>
                <a:spcPct val="95000"/>
              </a:lnSpc>
              <a:spcBef>
                <a:spcPts val="1169"/>
              </a:spcBef>
            </a:pPr>
            <a:r>
              <a:rPr sz="1300" kern="0" spc="30">
                <a:solidFill>
                  <a:srgbClr val="000000">
                    <a:alpha val="100000"/>
                  </a:srgbClr>
                </a:solidFill>
                <a:latin typeface="SimHei"/>
                <a:ea typeface="SimHei"/>
                <a:cs typeface="SimHei"/>
              </a:rPr>
              <a:t>任何组织和个人不得制作、复制、发布、传播或者持有</a:t>
            </a:r>
            <a:r>
              <a:rPr sz="1300" kern="0" spc="20">
                <a:solidFill>
                  <a:srgbClr val="000000">
                    <a:alpha val="100000"/>
                  </a:srgbClr>
                </a:solidFill>
                <a:latin typeface="SimHei"/>
                <a:ea typeface="SimHei"/>
                <a:cs typeface="SimHei"/>
              </a:rPr>
              <a:t>有关未成年人的淫秽色情网络信息。</a:t>
            </a:r>
            <a:endParaRPr lang="SimHei" altLang="SimHei" sz="1300"/>
          </a:p>
          <a:p>
            <a:pPr marL="14604" algn="l" rtl="0" eaLnBrk="0">
              <a:lnSpc>
                <a:spcPct val="85000"/>
              </a:lnSpc>
              <a:spcBef>
                <a:spcPts val="841"/>
              </a:spcBef>
            </a:pPr>
            <a:r>
              <a:rPr sz="1300" b="1" kern="0" spc="60">
                <a:solidFill>
                  <a:srgbClr val="000000">
                    <a:alpha val="100000"/>
                  </a:srgbClr>
                </a:solidFill>
                <a:latin typeface="SimHei"/>
                <a:ea typeface="SimHei"/>
                <a:cs typeface="SimHei"/>
              </a:rPr>
              <a:t>第二十三条</a:t>
            </a:r>
            <a:r>
              <a:rPr sz="1300" kern="0" spc="60">
                <a:solidFill>
                  <a:srgbClr val="000000">
                    <a:alpha val="100000"/>
                  </a:srgbClr>
                </a:solidFill>
                <a:latin typeface="SimHei"/>
                <a:ea typeface="SimHei"/>
                <a:cs typeface="SimHei"/>
              </a:rPr>
              <a:t> 网络产品和服务中含有可能引发或者诱导未成年人模仿不安全行为、实施违反社会公德</a:t>
            </a:r>
            <a:endParaRPr lang="SimHei" altLang="SimHei" sz="1300"/>
          </a:p>
          <a:p>
            <a:pPr marL="12700" algn="l" rtl="0" eaLnBrk="0">
              <a:lnSpc>
                <a:spcPct val="166000"/>
              </a:lnSpc>
              <a:spcBef>
                <a:spcPts val="4"/>
              </a:spcBef>
            </a:pPr>
            <a:r>
              <a:rPr sz="1300" kern="0" spc="50">
                <a:solidFill>
                  <a:srgbClr val="000000">
                    <a:alpha val="100000"/>
                  </a:srgbClr>
                </a:solidFill>
                <a:latin typeface="SimHei"/>
                <a:ea typeface="SimHei"/>
                <a:cs typeface="SimHei"/>
              </a:rPr>
              <a:t>行为、产生极端情绪、养成不良嗜好等可能影</a:t>
            </a:r>
            <a:r>
              <a:rPr sz="1300" kern="0" spc="40">
                <a:solidFill>
                  <a:srgbClr val="000000">
                    <a:alpha val="100000"/>
                  </a:srgbClr>
                </a:solidFill>
                <a:latin typeface="SimHei"/>
                <a:ea typeface="SimHei"/>
                <a:cs typeface="SimHei"/>
              </a:rPr>
              <a:t>响未成年人身心健康的信息的，制作、复制、发布、传  播该信息的组织和个人应当在信</a:t>
            </a:r>
            <a:r>
              <a:rPr sz="1300" kern="0" spc="30">
                <a:solidFill>
                  <a:srgbClr val="000000">
                    <a:alpha val="100000"/>
                  </a:srgbClr>
                </a:solidFill>
                <a:latin typeface="SimHei"/>
                <a:ea typeface="SimHei"/>
                <a:cs typeface="SimHei"/>
              </a:rPr>
              <a:t>息展示前予以显著提示。</a:t>
            </a:r>
            <a:endParaRPr lang="SimHei" altLang="SimHei" sz="1300"/>
          </a:p>
        </p:txBody>
      </p:sp>
      <p:grpSp>
        <p:nvGrpSpPr>
          <p:cNvPr id="18" name="group 18"/>
          <p:cNvGrpSpPr/>
          <p:nvPr/>
        </p:nvGrpSpPr>
        <p:grpSpPr>
          <a:xfrm rot="21600000">
            <a:off x="2806712" y="1035046"/>
            <a:ext cx="3365480" cy="457206"/>
            <a:chExt cx="3365480" cy="457206"/>
          </a:xfrm>
        </p:grpSpPr>
        <p:pic>
          <p:nvPicPr>
            <p:cNvPr id="158" name="picture 158"/>
            <p:cNvPicPr>
              <a:picLocks noChangeAspect="1"/>
            </p:cNvPicPr>
            <p:nvPr/>
          </p:nvPicPr>
          <p:blipFill>
            <a:blip r:embed="rId2"/>
            <a:stretch>
              <a:fillRect/>
            </a:stretch>
          </p:blipFill>
          <p:spPr>
            <a:xfrm rot="21600000">
              <a:off x="0" y="0"/>
              <a:ext cx="3365480" cy="457206"/>
            </a:xfrm>
            <a:prstGeom prst="rect">
              <a:avLst/>
            </a:prstGeom>
          </p:spPr>
        </p:pic>
        <p:sp>
          <p:nvSpPr>
            <p:cNvPr id="160" name="textbox 160"/>
            <p:cNvSpPr/>
            <p:nvPr/>
          </p:nvSpPr>
          <p:spPr>
            <a:xfrm>
              <a:off x="-12700" y="-12700"/>
              <a:ext cx="339090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1000"/>
            </a:p>
            <a:p>
              <a:pPr marL="225425" algn="l" rtl="0" eaLnBrk="0">
                <a:lnSpc>
                  <a:spcPct val="98000"/>
                </a:lnSpc>
                <a:spcBef>
                  <a:spcPts val="7"/>
                </a:spcBef>
              </a:pPr>
              <a:r>
                <a:rPr sz="1800" b="1" kern="0" spc="310">
                  <a:solidFill>
                    <a:srgbClr val="FFFFFF">
                      <a:alpha val="100000"/>
                    </a:srgbClr>
                  </a:solidFill>
                  <a:latin typeface="SimHei"/>
                  <a:ea typeface="SimHei"/>
                  <a:cs typeface="SimHei"/>
                </a:rPr>
                <a:t>第三章网络信息内容</a:t>
              </a:r>
              <a:r>
                <a:rPr sz="1800" b="1" kern="0" spc="300">
                  <a:solidFill>
                    <a:srgbClr val="FFFFFF">
                      <a:alpha val="100000"/>
                    </a:srgbClr>
                  </a:solidFill>
                  <a:latin typeface="SimHei"/>
                  <a:ea typeface="SimHei"/>
                  <a:cs typeface="SimHei"/>
                </a:rPr>
                <a:t>规范</a:t>
              </a:r>
              <a:endParaRPr lang="SimHei" altLang="SimHei" sz="1800"/>
            </a:p>
          </p:txBody>
        </p:sp>
      </p:grpSp>
      <p:sp>
        <p:nvSpPr>
          <p:cNvPr id="162" name="textbox 162"/>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64" name="picture 164"/>
          <p:cNvPicPr>
            <a:picLocks noChangeAspect="1"/>
          </p:cNvPicPr>
          <p:nvPr/>
        </p:nvPicPr>
        <p:blipFill>
          <a:blip r:embed="rId3"/>
          <a:stretch>
            <a:fillRect/>
          </a:stretch>
        </p:blipFill>
        <p:spPr>
          <a:xfrm rot="21600000">
            <a:off x="393721" y="400055"/>
            <a:ext cx="971522" cy="501638"/>
          </a:xfrm>
          <a:prstGeom prst="rect">
            <a:avLst/>
          </a:prstGeom>
        </p:spPr>
      </p:pic>
      <p:pic>
        <p:nvPicPr>
          <p:cNvPr id="166" name="picture 166"/>
          <p:cNvPicPr>
            <a:picLocks noChangeAspect="1"/>
          </p:cNvPicPr>
          <p:nvPr/>
        </p:nvPicPr>
        <p:blipFill>
          <a:blip r:embed="rId4"/>
          <a:stretch>
            <a:fillRect/>
          </a:stretch>
        </p:blipFill>
        <p:spPr>
          <a:xfrm rot="21600000">
            <a:off x="7950192" y="469924"/>
            <a:ext cx="1244607" cy="323801"/>
          </a:xfrm>
          <a:prstGeom prst="rect">
            <a:avLst/>
          </a:prstGeom>
        </p:spPr>
      </p:pic>
      <p:sp>
        <p:nvSpPr>
          <p:cNvPr id="168"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0" name="textbox 170"/>
          <p:cNvSpPr/>
          <p:nvPr/>
        </p:nvSpPr>
        <p:spPr>
          <a:xfrm>
            <a:off x="857219" y="1707482"/>
            <a:ext cx="7562215" cy="3000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23"/>
              </a:lnSpc>
            </a:pPr>
            <a:endParaRPr lang="Arial" altLang="Arial" sz="100"/>
          </a:p>
          <a:p>
            <a:pPr marL="12700" algn="l" rtl="0" eaLnBrk="0">
              <a:lnSpc>
                <a:spcPct val="88000"/>
              </a:lnSpc>
            </a:pPr>
            <a:r>
              <a:rPr sz="1300" kern="0" spc="50">
                <a:solidFill>
                  <a:srgbClr val="000000">
                    <a:alpha val="100000"/>
                  </a:srgbClr>
                </a:solidFill>
                <a:latin typeface="SimHei"/>
                <a:ea typeface="SimHei"/>
                <a:cs typeface="SimHei"/>
              </a:rPr>
              <a:t>国家网信部门会同国家新闻出版、电影部门和国务院教育、电信、</a:t>
            </a:r>
            <a:r>
              <a:rPr sz="1300" kern="0" spc="40">
                <a:solidFill>
                  <a:srgbClr val="000000">
                    <a:alpha val="100000"/>
                  </a:srgbClr>
                </a:solidFill>
                <a:latin typeface="SimHei"/>
                <a:ea typeface="SimHei"/>
                <a:cs typeface="SimHei"/>
              </a:rPr>
              <a:t>公安、文化和旅游、广播电视等部</a:t>
            </a:r>
            <a:endParaRPr lang="SimHei" altLang="SimHei" sz="1300"/>
          </a:p>
          <a:p>
            <a:pPr marL="12700" algn="l" rtl="0" eaLnBrk="0">
              <a:lnSpc>
                <a:spcPct val="163000"/>
              </a:lnSpc>
              <a:spcBef>
                <a:spcPts val="15"/>
              </a:spcBef>
            </a:pPr>
            <a:r>
              <a:rPr sz="1300" kern="0" spc="50">
                <a:solidFill>
                  <a:srgbClr val="000000">
                    <a:alpha val="100000"/>
                  </a:srgbClr>
                </a:solidFill>
                <a:latin typeface="SimHei"/>
                <a:ea typeface="SimHei"/>
                <a:cs typeface="SimHei"/>
              </a:rPr>
              <a:t>门，在前款规定基础上确定可能影响未成年人身心健康的信息的具体</a:t>
            </a:r>
            <a:r>
              <a:rPr sz="1300" kern="0" spc="40">
                <a:solidFill>
                  <a:srgbClr val="000000">
                    <a:alpha val="100000"/>
                  </a:srgbClr>
                </a:solidFill>
                <a:latin typeface="SimHei"/>
                <a:ea typeface="SimHei"/>
                <a:cs typeface="SimHei"/>
              </a:rPr>
              <a:t>种类、范围、判断标准和提示办</a:t>
            </a:r>
            <a:r>
              <a:rPr sz="1300" kern="0" spc="-10">
                <a:solidFill>
                  <a:srgbClr val="000000">
                    <a:alpha val="100000"/>
                  </a:srgbClr>
                </a:solidFill>
                <a:latin typeface="SimHei"/>
                <a:ea typeface="SimHei"/>
                <a:cs typeface="SimHei"/>
              </a:rPr>
              <a:t> </a:t>
            </a:r>
            <a:r>
              <a:rPr sz="1300" kern="0" spc="20">
                <a:solidFill>
                  <a:srgbClr val="000000">
                    <a:alpha val="100000"/>
                  </a:srgbClr>
                </a:solidFill>
                <a:latin typeface="SimHei"/>
                <a:ea typeface="SimHei"/>
                <a:cs typeface="SimHei"/>
              </a:rPr>
              <a:t>法。</a:t>
            </a:r>
            <a:endParaRPr lang="SimHei" altLang="SimHei" sz="1300"/>
          </a:p>
          <a:p>
            <a:pPr marL="14604" algn="l" rtl="0" eaLnBrk="0">
              <a:lnSpc>
                <a:spcPct val="88000"/>
              </a:lnSpc>
              <a:spcBef>
                <a:spcPts val="964"/>
              </a:spcBef>
            </a:pPr>
            <a:r>
              <a:rPr sz="1300" b="1" kern="0" spc="60">
                <a:solidFill>
                  <a:srgbClr val="000000">
                    <a:alpha val="100000"/>
                  </a:srgbClr>
                </a:solidFill>
                <a:latin typeface="SimHei"/>
                <a:ea typeface="SimHei"/>
                <a:cs typeface="SimHei"/>
              </a:rPr>
              <a:t>第二十四条</a:t>
            </a:r>
            <a:r>
              <a:rPr sz="1300" kern="0" spc="60">
                <a:solidFill>
                  <a:srgbClr val="000000">
                    <a:alpha val="100000"/>
                  </a:srgbClr>
                </a:solidFill>
                <a:latin typeface="SimHei"/>
                <a:ea typeface="SimHei"/>
                <a:cs typeface="SimHei"/>
              </a:rPr>
              <a:t> 任何组织和个人不得在专门以未成年人为服务对象的网络产品和服务中制作、复制、发</a:t>
            </a:r>
            <a:endParaRPr lang="SimHei" altLang="SimHei" sz="1300"/>
          </a:p>
          <a:p>
            <a:pPr marL="12700" algn="l" rtl="0" eaLnBrk="0">
              <a:lnSpc>
                <a:spcPts val="2463"/>
              </a:lnSpc>
            </a:pPr>
            <a:r>
              <a:rPr sz="1300" kern="0" spc="20">
                <a:solidFill>
                  <a:srgbClr val="000000">
                    <a:alpha val="100000"/>
                  </a:srgbClr>
                </a:solidFill>
                <a:latin typeface="SimHei"/>
                <a:ea typeface="SimHei"/>
                <a:cs typeface="SimHei"/>
              </a:rPr>
              <a:t>布、传播本条例第二十三条第一款规定的可能影响未成年人身心健康的信息。</a:t>
            </a:r>
            <a:endParaRPr lang="SimHei" altLang="SimHei" sz="1300"/>
          </a:p>
          <a:p>
            <a:pPr marL="12700" algn="l" rtl="0" eaLnBrk="0">
              <a:lnSpc>
                <a:spcPct val="99000"/>
              </a:lnSpc>
              <a:spcBef>
                <a:spcPts val="925"/>
              </a:spcBef>
            </a:pPr>
            <a:r>
              <a:rPr sz="1300" kern="0" spc="50">
                <a:solidFill>
                  <a:srgbClr val="000000">
                    <a:alpha val="100000"/>
                  </a:srgbClr>
                </a:solidFill>
                <a:latin typeface="SimHei"/>
                <a:ea typeface="SimHei"/>
                <a:cs typeface="SimHei"/>
              </a:rPr>
              <a:t>网络产品和服务提供者不得在首页首屏、弹窗、热搜等处于产品或者服</a:t>
            </a:r>
            <a:r>
              <a:rPr sz="1300" kern="0" spc="40">
                <a:solidFill>
                  <a:srgbClr val="000000">
                    <a:alpha val="100000"/>
                  </a:srgbClr>
                </a:solidFill>
                <a:latin typeface="SimHei"/>
                <a:ea typeface="SimHei"/>
                <a:cs typeface="SimHei"/>
              </a:rPr>
              <a:t>务醒目位置、易引起用户关注</a:t>
            </a:r>
            <a:endParaRPr lang="SimHei" altLang="SimHei" sz="1300"/>
          </a:p>
          <a:p>
            <a:pPr marL="12700" algn="l" rtl="0" eaLnBrk="0">
              <a:lnSpc>
                <a:spcPct val="88000"/>
              </a:lnSpc>
              <a:spcBef>
                <a:spcPts val="908"/>
              </a:spcBef>
            </a:pPr>
            <a:r>
              <a:rPr sz="1300" kern="0" spc="30">
                <a:solidFill>
                  <a:srgbClr val="000000">
                    <a:alpha val="100000"/>
                  </a:srgbClr>
                </a:solidFill>
                <a:latin typeface="SimHei"/>
                <a:ea typeface="SimHei"/>
                <a:cs typeface="SimHei"/>
              </a:rPr>
              <a:t>的重点环节呈现本条例第二</a:t>
            </a:r>
            <a:r>
              <a:rPr sz="1300" kern="0" spc="20">
                <a:solidFill>
                  <a:srgbClr val="000000">
                    <a:alpha val="100000"/>
                  </a:srgbClr>
                </a:solidFill>
                <a:latin typeface="SimHei"/>
                <a:ea typeface="SimHei"/>
                <a:cs typeface="SimHei"/>
              </a:rPr>
              <a:t>十三条第一款规定的可能影响未成年人身心健康的信息。</a:t>
            </a:r>
            <a:endParaRPr lang="SimHei" altLang="SimHei" sz="1300"/>
          </a:p>
          <a:p>
            <a:pPr marL="12700" algn="l" rtl="0" eaLnBrk="0">
              <a:lnSpc>
                <a:spcPts val="2449"/>
              </a:lnSpc>
            </a:pPr>
            <a:r>
              <a:rPr sz="1300" kern="0" spc="20">
                <a:solidFill>
                  <a:srgbClr val="000000">
                    <a:alpha val="100000"/>
                  </a:srgbClr>
                </a:solidFill>
                <a:latin typeface="SimHei"/>
                <a:ea typeface="SimHei"/>
                <a:cs typeface="SimHei"/>
              </a:rPr>
              <a:t>网络产品和服务提供者不得通过自动化决策方式向未成年人进行商业营销。</a:t>
            </a:r>
            <a:endParaRPr lang="SimHei" altLang="SimHei" sz="1300"/>
          </a:p>
          <a:p>
            <a:pPr marL="14604" algn="l" rtl="0" eaLnBrk="0">
              <a:lnSpc>
                <a:spcPct val="88000"/>
              </a:lnSpc>
              <a:spcBef>
                <a:spcPts val="964"/>
              </a:spcBef>
            </a:pPr>
            <a:r>
              <a:rPr sz="1300" b="1" kern="0" spc="60">
                <a:solidFill>
                  <a:srgbClr val="000000">
                    <a:alpha val="100000"/>
                  </a:srgbClr>
                </a:solidFill>
                <a:latin typeface="SimHei"/>
                <a:ea typeface="SimHei"/>
                <a:cs typeface="SimHei"/>
              </a:rPr>
              <a:t>第二十五条</a:t>
            </a:r>
            <a:r>
              <a:rPr sz="1300" kern="0" spc="60">
                <a:solidFill>
                  <a:srgbClr val="000000">
                    <a:alpha val="100000"/>
                  </a:srgbClr>
                </a:solidFill>
                <a:latin typeface="SimHei"/>
                <a:ea typeface="SimHei"/>
                <a:cs typeface="SimHei"/>
              </a:rPr>
              <a:t> 任何组织和个人不得向未成年人发送、推送或者诱骗、强迫未成年人接触含有危害或者</a:t>
            </a:r>
            <a:endParaRPr lang="SimHei" altLang="SimHei" sz="1300"/>
          </a:p>
          <a:p>
            <a:pPr marL="12700" algn="l" rtl="0" eaLnBrk="0">
              <a:lnSpc>
                <a:spcPts val="2613"/>
              </a:lnSpc>
            </a:pPr>
            <a:r>
              <a:rPr sz="1300" kern="0" spc="0">
                <a:solidFill>
                  <a:srgbClr val="000000">
                    <a:alpha val="100000"/>
                  </a:srgbClr>
                </a:solidFill>
                <a:latin typeface="SimHei"/>
                <a:ea typeface="SimHei"/>
                <a:cs typeface="SimHei"/>
              </a:rPr>
              <a:t>可能影响未成年人身心健康内容的网络信息。</a:t>
            </a:r>
            <a:endParaRPr lang="SimHei" altLang="SimHei" sz="1300"/>
          </a:p>
        </p:txBody>
      </p:sp>
      <p:grpSp>
        <p:nvGrpSpPr>
          <p:cNvPr id="20" name="group 20"/>
          <p:cNvGrpSpPr/>
          <p:nvPr/>
        </p:nvGrpSpPr>
        <p:grpSpPr>
          <a:xfrm rot="21600000">
            <a:off x="2813057" y="1041378"/>
            <a:ext cx="3359136" cy="450874"/>
            <a:chExt cx="3359136" cy="450874"/>
          </a:xfrm>
        </p:grpSpPr>
        <p:pic>
          <p:nvPicPr>
            <p:cNvPr id="172" name="picture 172"/>
            <p:cNvPicPr>
              <a:picLocks noChangeAspect="1"/>
            </p:cNvPicPr>
            <p:nvPr/>
          </p:nvPicPr>
          <p:blipFill>
            <a:blip r:embed="rId2"/>
            <a:stretch>
              <a:fillRect/>
            </a:stretch>
          </p:blipFill>
          <p:spPr>
            <a:xfrm rot="21600000">
              <a:off x="0" y="0"/>
              <a:ext cx="3359136" cy="450874"/>
            </a:xfrm>
            <a:prstGeom prst="rect">
              <a:avLst/>
            </a:prstGeom>
          </p:spPr>
        </p:pic>
        <p:sp>
          <p:nvSpPr>
            <p:cNvPr id="174" name="textbox 174"/>
            <p:cNvSpPr/>
            <p:nvPr/>
          </p:nvSpPr>
          <p:spPr>
            <a:xfrm>
              <a:off x="-12700" y="-12700"/>
              <a:ext cx="3384550" cy="5067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Arial" altLang="Arial" sz="900"/>
            </a:p>
            <a:p>
              <a:pPr marL="219075" algn="l" rtl="0" eaLnBrk="0">
                <a:lnSpc>
                  <a:spcPct val="98000"/>
                </a:lnSpc>
                <a:spcBef>
                  <a:spcPts val="4"/>
                </a:spcBef>
              </a:pPr>
              <a:r>
                <a:rPr sz="1800" b="1" kern="0" spc="310">
                  <a:solidFill>
                    <a:srgbClr val="FFFFFF">
                      <a:alpha val="100000"/>
                    </a:srgbClr>
                  </a:solidFill>
                  <a:latin typeface="SimHei"/>
                  <a:ea typeface="SimHei"/>
                  <a:cs typeface="SimHei"/>
                </a:rPr>
                <a:t>第三章网络信息内容</a:t>
              </a:r>
              <a:r>
                <a:rPr sz="1800" b="1" kern="0" spc="300">
                  <a:solidFill>
                    <a:srgbClr val="FFFFFF">
                      <a:alpha val="100000"/>
                    </a:srgbClr>
                  </a:solidFill>
                  <a:latin typeface="SimHei"/>
                  <a:ea typeface="SimHei"/>
                  <a:cs typeface="SimHei"/>
                </a:rPr>
                <a:t>规范</a:t>
              </a:r>
              <a:endParaRPr lang="SimHei" altLang="SimHei" sz="1800"/>
            </a:p>
          </p:txBody>
        </p:sp>
      </p:grpSp>
      <p:sp>
        <p:nvSpPr>
          <p:cNvPr id="176" name="textbox 176"/>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78" name="picture 178"/>
          <p:cNvPicPr>
            <a:picLocks noChangeAspect="1"/>
          </p:cNvPicPr>
          <p:nvPr/>
        </p:nvPicPr>
        <p:blipFill>
          <a:blip r:embed="rId3"/>
          <a:stretch>
            <a:fillRect/>
          </a:stretch>
        </p:blipFill>
        <p:spPr>
          <a:xfrm rot="21600000">
            <a:off x="393721" y="400055"/>
            <a:ext cx="971522" cy="501638"/>
          </a:xfrm>
          <a:prstGeom prst="rect">
            <a:avLst/>
          </a:prstGeom>
        </p:spPr>
      </p:pic>
      <p:pic>
        <p:nvPicPr>
          <p:cNvPr id="180" name="picture 180"/>
          <p:cNvPicPr>
            <a:picLocks noChangeAspect="1"/>
          </p:cNvPicPr>
          <p:nvPr/>
        </p:nvPicPr>
        <p:blipFill>
          <a:blip r:embed="rId4"/>
          <a:stretch>
            <a:fillRect/>
          </a:stretch>
        </p:blipFill>
        <p:spPr>
          <a:xfrm rot="21600000">
            <a:off x="7950192" y="469924"/>
            <a:ext cx="1244607" cy="323801"/>
          </a:xfrm>
          <a:prstGeom prst="rect">
            <a:avLst/>
          </a:prstGeom>
        </p:spPr>
      </p:pic>
      <p:sp>
        <p:nvSpPr>
          <p:cNvPr id="182"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textbox 184"/>
          <p:cNvSpPr/>
          <p:nvPr/>
        </p:nvSpPr>
        <p:spPr>
          <a:xfrm>
            <a:off x="869908" y="1712856"/>
            <a:ext cx="7696834" cy="2994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70">
                <a:solidFill>
                  <a:srgbClr val="000000">
                    <a:alpha val="100000"/>
                  </a:srgbClr>
                </a:solidFill>
                <a:latin typeface="SimHei"/>
                <a:ea typeface="SimHei"/>
                <a:cs typeface="SimHei"/>
              </a:rPr>
              <a:t>第二十六条</a:t>
            </a:r>
            <a:r>
              <a:rPr sz="1300" kern="0" spc="70">
                <a:solidFill>
                  <a:srgbClr val="000000">
                    <a:alpha val="100000"/>
                  </a:srgbClr>
                </a:solidFill>
                <a:latin typeface="SimHei"/>
                <a:ea typeface="SimHei"/>
                <a:cs typeface="SimHei"/>
              </a:rPr>
              <a:t> 任何组织和个人不得通过</a:t>
            </a:r>
            <a:r>
              <a:rPr sz="1300" kern="0" spc="60">
                <a:solidFill>
                  <a:srgbClr val="000000">
                    <a:alpha val="100000"/>
                  </a:srgbClr>
                </a:solidFill>
                <a:latin typeface="SimHei"/>
                <a:ea typeface="SimHei"/>
                <a:cs typeface="SimHei"/>
              </a:rPr>
              <a:t>网络以文字、图片、音视频等形式，对未成年人实施侮辱、诽</a:t>
            </a:r>
            <a:endParaRPr lang="SimHei" altLang="SimHei" sz="1300"/>
          </a:p>
          <a:p>
            <a:pPr marL="12700" algn="l" rtl="0" eaLnBrk="0">
              <a:lnSpc>
                <a:spcPts val="2555"/>
              </a:lnSpc>
            </a:pPr>
            <a:r>
              <a:rPr sz="1300" kern="0" spc="0">
                <a:solidFill>
                  <a:srgbClr val="000000">
                    <a:alpha val="100000"/>
                  </a:srgbClr>
                </a:solidFill>
                <a:latin typeface="SimHei"/>
                <a:ea typeface="SimHei"/>
                <a:cs typeface="SimHei"/>
              </a:rPr>
              <a:t>谤、威胁或者恶意损害形象等网</a:t>
            </a:r>
            <a:r>
              <a:rPr sz="1300" kern="0" spc="-10">
                <a:solidFill>
                  <a:srgbClr val="000000">
                    <a:alpha val="100000"/>
                  </a:srgbClr>
                </a:solidFill>
                <a:latin typeface="SimHei"/>
                <a:ea typeface="SimHei"/>
                <a:cs typeface="SimHei"/>
              </a:rPr>
              <a:t>络欺凌行为。</a:t>
            </a:r>
            <a:endParaRPr lang="SimHei" altLang="SimHei" sz="1300"/>
          </a:p>
          <a:p>
            <a:pPr marL="12700" algn="l" rtl="0" eaLnBrk="0">
              <a:lnSpc>
                <a:spcPct val="85000"/>
              </a:lnSpc>
              <a:spcBef>
                <a:spcPts val="968"/>
              </a:spcBef>
            </a:pPr>
            <a:r>
              <a:rPr sz="1300" kern="0" spc="50">
                <a:solidFill>
                  <a:srgbClr val="000000">
                    <a:alpha val="100000"/>
                  </a:srgbClr>
                </a:solidFill>
                <a:latin typeface="SimHei"/>
                <a:ea typeface="SimHei"/>
                <a:cs typeface="SimHei"/>
              </a:rPr>
              <a:t>网络产品和服务提供者应当建立健全网络欺凌行为的预警预防、识别监测和</a:t>
            </a:r>
            <a:r>
              <a:rPr sz="1300" kern="0" spc="40">
                <a:solidFill>
                  <a:srgbClr val="000000">
                    <a:alpha val="100000"/>
                  </a:srgbClr>
                </a:solidFill>
                <a:latin typeface="SimHei"/>
                <a:ea typeface="SimHei"/>
                <a:cs typeface="SimHei"/>
              </a:rPr>
              <a:t>处置机制，设置便利未成</a:t>
            </a:r>
            <a:endParaRPr lang="SimHei" altLang="SimHei" sz="1300"/>
          </a:p>
          <a:p>
            <a:pPr marL="12700" algn="l" rtl="0" eaLnBrk="0">
              <a:lnSpc>
                <a:spcPct val="161000"/>
              </a:lnSpc>
              <a:spcBef>
                <a:spcPts val="42"/>
              </a:spcBef>
            </a:pPr>
            <a:r>
              <a:rPr sz="1300" kern="0" spc="50">
                <a:solidFill>
                  <a:srgbClr val="000000">
                    <a:alpha val="100000"/>
                  </a:srgbClr>
                </a:solidFill>
                <a:latin typeface="SimHei"/>
                <a:ea typeface="SimHei"/>
                <a:cs typeface="SimHei"/>
              </a:rPr>
              <a:t>年人及其监护人保存遭受网络欺凌记录、行使通知权利的</a:t>
            </a:r>
            <a:r>
              <a:rPr sz="1300" kern="0" spc="40">
                <a:solidFill>
                  <a:srgbClr val="000000">
                    <a:alpha val="100000"/>
                  </a:srgbClr>
                </a:solidFill>
                <a:latin typeface="SimHei"/>
                <a:ea typeface="SimHei"/>
                <a:cs typeface="SimHei"/>
              </a:rPr>
              <a:t>功能、渠道，提供便利未成年人设置屏蔽陌  </a:t>
            </a:r>
            <a:r>
              <a:rPr sz="1300" kern="0" spc="50">
                <a:solidFill>
                  <a:srgbClr val="000000">
                    <a:alpha val="100000"/>
                  </a:srgbClr>
                </a:solidFill>
                <a:latin typeface="SimHei"/>
                <a:ea typeface="SimHei"/>
                <a:cs typeface="SimHei"/>
              </a:rPr>
              <a:t>生用户、本人发布信息可见范围、禁止转载或者评论本人</a:t>
            </a:r>
            <a:r>
              <a:rPr sz="1300" kern="0" spc="40">
                <a:solidFill>
                  <a:srgbClr val="000000">
                    <a:alpha val="100000"/>
                  </a:srgbClr>
                </a:solidFill>
                <a:latin typeface="SimHei"/>
                <a:ea typeface="SimHei"/>
                <a:cs typeface="SimHei"/>
              </a:rPr>
              <a:t>发布信息、禁止向本人发送信息等网络欺凌  </a:t>
            </a:r>
            <a:r>
              <a:rPr sz="1300" kern="0" spc="20">
                <a:solidFill>
                  <a:srgbClr val="000000">
                    <a:alpha val="100000"/>
                  </a:srgbClr>
                </a:solidFill>
                <a:latin typeface="SimHei"/>
                <a:ea typeface="SimHei"/>
                <a:cs typeface="SimHei"/>
              </a:rPr>
              <a:t>信息防护选项。</a:t>
            </a:r>
            <a:endParaRPr lang="SimHei" altLang="SimHei" sz="1300"/>
          </a:p>
          <a:p>
            <a:pPr marL="12700" algn="l" rtl="0" eaLnBrk="0">
              <a:lnSpc>
                <a:spcPct val="92000"/>
              </a:lnSpc>
              <a:spcBef>
                <a:spcPts val="853"/>
              </a:spcBef>
            </a:pPr>
            <a:r>
              <a:rPr sz="1300" kern="0" spc="50">
                <a:solidFill>
                  <a:srgbClr val="000000">
                    <a:alpha val="100000"/>
                  </a:srgbClr>
                </a:solidFill>
                <a:latin typeface="SimHei"/>
                <a:ea typeface="SimHei"/>
                <a:cs typeface="SimHei"/>
              </a:rPr>
              <a:t>网络产品和服务提供者应当建立健全网络欺凌信息特征库，优化相关算法模型，</a:t>
            </a:r>
            <a:r>
              <a:rPr sz="1300" kern="0" spc="40">
                <a:solidFill>
                  <a:srgbClr val="000000">
                    <a:alpha val="100000"/>
                  </a:srgbClr>
                </a:solidFill>
                <a:latin typeface="SimHei"/>
                <a:ea typeface="SimHei"/>
                <a:cs typeface="SimHei"/>
              </a:rPr>
              <a:t>采用人工智能、大数</a:t>
            </a:r>
            <a:endParaRPr lang="SimHei" altLang="SimHei" sz="1300"/>
          </a:p>
          <a:p>
            <a:pPr marL="12700" algn="l" rtl="0" eaLnBrk="0">
              <a:lnSpc>
                <a:spcPct val="95000"/>
              </a:lnSpc>
              <a:spcBef>
                <a:spcPts val="1180"/>
              </a:spcBef>
            </a:pPr>
            <a:r>
              <a:rPr sz="1300" kern="0" spc="20">
                <a:solidFill>
                  <a:srgbClr val="000000">
                    <a:alpha val="100000"/>
                  </a:srgbClr>
                </a:solidFill>
                <a:latin typeface="SimHei"/>
                <a:ea typeface="SimHei"/>
                <a:cs typeface="SimHei"/>
              </a:rPr>
              <a:t>据等技术手段和人工审核相结合的方式加强对网络欺凌信息的</a:t>
            </a:r>
            <a:r>
              <a:rPr sz="1300" kern="0" spc="10">
                <a:solidFill>
                  <a:srgbClr val="000000">
                    <a:alpha val="100000"/>
                  </a:srgbClr>
                </a:solidFill>
                <a:latin typeface="SimHei"/>
                <a:ea typeface="SimHei"/>
                <a:cs typeface="SimHei"/>
              </a:rPr>
              <a:t>识别监测。</a:t>
            </a:r>
            <a:endParaRPr lang="SimHei" altLang="SimHei" sz="1300"/>
          </a:p>
          <a:p>
            <a:pPr marL="14604" algn="l" rtl="0" eaLnBrk="0">
              <a:lnSpc>
                <a:spcPct val="85000"/>
              </a:lnSpc>
              <a:spcBef>
                <a:spcPts val="748"/>
              </a:spcBef>
            </a:pPr>
            <a:r>
              <a:rPr sz="1300" b="1" kern="0" spc="40">
                <a:solidFill>
                  <a:srgbClr val="000000">
                    <a:alpha val="100000"/>
                  </a:srgbClr>
                </a:solidFill>
                <a:latin typeface="SimHei"/>
                <a:ea typeface="SimHei"/>
                <a:cs typeface="SimHei"/>
              </a:rPr>
              <a:t>第二十七条</a:t>
            </a:r>
            <a:r>
              <a:rPr sz="1300" kern="0" spc="40">
                <a:solidFill>
                  <a:srgbClr val="000000">
                    <a:alpha val="100000"/>
                  </a:srgbClr>
                </a:solidFill>
                <a:latin typeface="SimHei"/>
                <a:ea typeface="SimHei"/>
                <a:cs typeface="SimHei"/>
              </a:rPr>
              <a:t> 任何组织和个人不得通过网络以文字、图片、音视频等形式，组织、教唆、胁迫、引诱、</a:t>
            </a:r>
            <a:endParaRPr lang="SimHei" altLang="SimHei" sz="1300"/>
          </a:p>
          <a:p>
            <a:pPr marL="12700" algn="l" rtl="0" eaLnBrk="0">
              <a:lnSpc>
                <a:spcPts val="2605"/>
              </a:lnSpc>
            </a:pPr>
            <a:r>
              <a:rPr sz="1300" kern="0" spc="-10">
                <a:solidFill>
                  <a:srgbClr val="000000">
                    <a:alpha val="100000"/>
                  </a:srgbClr>
                </a:solidFill>
                <a:latin typeface="SimHei"/>
                <a:ea typeface="SimHei"/>
                <a:cs typeface="SimHei"/>
              </a:rPr>
              <a:t>欺骗、帮助未成年人实施违法犯罪行为。</a:t>
            </a:r>
            <a:endParaRPr lang="SimHei" altLang="SimHei" sz="1300"/>
          </a:p>
        </p:txBody>
      </p:sp>
      <p:grpSp>
        <p:nvGrpSpPr>
          <p:cNvPr id="22" name="group 22"/>
          <p:cNvGrpSpPr/>
          <p:nvPr/>
        </p:nvGrpSpPr>
        <p:grpSpPr>
          <a:xfrm rot="21600000">
            <a:off x="2806712" y="1035046"/>
            <a:ext cx="3365480" cy="457206"/>
            <a:chExt cx="3365480" cy="457206"/>
          </a:xfrm>
        </p:grpSpPr>
        <p:pic>
          <p:nvPicPr>
            <p:cNvPr id="186" name="picture 186"/>
            <p:cNvPicPr>
              <a:picLocks noChangeAspect="1"/>
            </p:cNvPicPr>
            <p:nvPr/>
          </p:nvPicPr>
          <p:blipFill>
            <a:blip r:embed="rId2"/>
            <a:stretch>
              <a:fillRect/>
            </a:stretch>
          </p:blipFill>
          <p:spPr>
            <a:xfrm rot="21600000">
              <a:off x="0" y="0"/>
              <a:ext cx="3365480" cy="457206"/>
            </a:xfrm>
            <a:prstGeom prst="rect">
              <a:avLst/>
            </a:prstGeom>
          </p:spPr>
        </p:pic>
        <p:sp>
          <p:nvSpPr>
            <p:cNvPr id="188" name="textbox 188"/>
            <p:cNvSpPr/>
            <p:nvPr/>
          </p:nvSpPr>
          <p:spPr>
            <a:xfrm>
              <a:off x="-12700" y="-12700"/>
              <a:ext cx="339090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1000"/>
            </a:p>
            <a:p>
              <a:pPr marL="225425" algn="l" rtl="0" eaLnBrk="0">
                <a:lnSpc>
                  <a:spcPct val="98000"/>
                </a:lnSpc>
                <a:spcBef>
                  <a:spcPts val="7"/>
                </a:spcBef>
              </a:pPr>
              <a:r>
                <a:rPr sz="1800" b="1" kern="0" spc="310">
                  <a:solidFill>
                    <a:srgbClr val="FFFFFF">
                      <a:alpha val="100000"/>
                    </a:srgbClr>
                  </a:solidFill>
                  <a:latin typeface="SimHei"/>
                  <a:ea typeface="SimHei"/>
                  <a:cs typeface="SimHei"/>
                </a:rPr>
                <a:t>第三章网络信息内容</a:t>
              </a:r>
              <a:r>
                <a:rPr sz="1800" b="1" kern="0" spc="300">
                  <a:solidFill>
                    <a:srgbClr val="FFFFFF">
                      <a:alpha val="100000"/>
                    </a:srgbClr>
                  </a:solidFill>
                  <a:latin typeface="SimHei"/>
                  <a:ea typeface="SimHei"/>
                  <a:cs typeface="SimHei"/>
                </a:rPr>
                <a:t>规范</a:t>
              </a:r>
              <a:endParaRPr lang="SimHei" altLang="SimHei" sz="1800"/>
            </a:p>
          </p:txBody>
        </p:sp>
      </p:grpSp>
      <p:sp>
        <p:nvSpPr>
          <p:cNvPr id="190" name="textbox 190"/>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192" name="picture 192"/>
          <p:cNvPicPr>
            <a:picLocks noChangeAspect="1"/>
          </p:cNvPicPr>
          <p:nvPr/>
        </p:nvPicPr>
        <p:blipFill>
          <a:blip r:embed="rId3"/>
          <a:stretch>
            <a:fillRect/>
          </a:stretch>
        </p:blipFill>
        <p:spPr>
          <a:xfrm rot="21600000">
            <a:off x="393721" y="400055"/>
            <a:ext cx="971522" cy="501638"/>
          </a:xfrm>
          <a:prstGeom prst="rect">
            <a:avLst/>
          </a:prstGeom>
        </p:spPr>
      </p:pic>
      <p:pic>
        <p:nvPicPr>
          <p:cNvPr id="194" name="picture 194"/>
          <p:cNvPicPr>
            <a:picLocks noChangeAspect="1"/>
          </p:cNvPicPr>
          <p:nvPr/>
        </p:nvPicPr>
        <p:blipFill>
          <a:blip r:embed="rId4"/>
          <a:stretch>
            <a:fillRect/>
          </a:stretch>
        </p:blipFill>
        <p:spPr>
          <a:xfrm rot="21600000">
            <a:off x="7950192" y="469924"/>
            <a:ext cx="1244607" cy="323801"/>
          </a:xfrm>
          <a:prstGeom prst="rect">
            <a:avLst/>
          </a:prstGeom>
        </p:spPr>
      </p:pic>
      <p:sp>
        <p:nvSpPr>
          <p:cNvPr id="196"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 name="textbox 198"/>
          <p:cNvSpPr/>
          <p:nvPr/>
        </p:nvSpPr>
        <p:spPr>
          <a:xfrm>
            <a:off x="869908" y="1706524"/>
            <a:ext cx="7696834" cy="2082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70">
                <a:solidFill>
                  <a:srgbClr val="000000">
                    <a:alpha val="100000"/>
                  </a:srgbClr>
                </a:solidFill>
                <a:latin typeface="SimHei"/>
                <a:ea typeface="SimHei"/>
                <a:cs typeface="SimHei"/>
              </a:rPr>
              <a:t>第二十八条</a:t>
            </a:r>
            <a:r>
              <a:rPr sz="1300" kern="0" spc="70">
                <a:solidFill>
                  <a:srgbClr val="000000">
                    <a:alpha val="100000"/>
                  </a:srgbClr>
                </a:solidFill>
                <a:latin typeface="SimHei"/>
                <a:ea typeface="SimHei"/>
                <a:cs typeface="SimHei"/>
              </a:rPr>
              <a:t> 以未成年人为服务对象的在</a:t>
            </a:r>
            <a:r>
              <a:rPr sz="1300" kern="0" spc="60">
                <a:solidFill>
                  <a:srgbClr val="000000">
                    <a:alpha val="100000"/>
                  </a:srgbClr>
                </a:solidFill>
                <a:latin typeface="SimHei"/>
                <a:ea typeface="SimHei"/>
                <a:cs typeface="SimHei"/>
              </a:rPr>
              <a:t>线教育网络产品和服务提供者，应当按照法律、行政法规和</a:t>
            </a:r>
            <a:endParaRPr lang="SimHei" altLang="SimHei" sz="1300"/>
          </a:p>
          <a:p>
            <a:pPr marL="12700" algn="l" rtl="0" eaLnBrk="0">
              <a:lnSpc>
                <a:spcPts val="2549"/>
              </a:lnSpc>
            </a:pPr>
            <a:r>
              <a:rPr sz="1300" kern="0" spc="30">
                <a:solidFill>
                  <a:srgbClr val="000000">
                    <a:alpha val="100000"/>
                  </a:srgbClr>
                </a:solidFill>
                <a:latin typeface="SimHei"/>
                <a:ea typeface="SimHei"/>
                <a:cs typeface="SimHei"/>
              </a:rPr>
              <a:t>国家有关规定，根据不同年龄阶段未成年人身心发展特点和</a:t>
            </a:r>
            <a:r>
              <a:rPr sz="1300" kern="0" spc="20">
                <a:solidFill>
                  <a:srgbClr val="000000">
                    <a:alpha val="100000"/>
                  </a:srgbClr>
                </a:solidFill>
                <a:latin typeface="SimHei"/>
                <a:ea typeface="SimHei"/>
                <a:cs typeface="SimHei"/>
              </a:rPr>
              <a:t>认知能力提供相应的产品和服务。</a:t>
            </a:r>
            <a:endParaRPr lang="SimHei" altLang="SimHei" sz="1300"/>
          </a:p>
          <a:p>
            <a:pPr marL="14604" algn="l" rtl="0" eaLnBrk="0">
              <a:lnSpc>
                <a:spcPct val="85000"/>
              </a:lnSpc>
              <a:spcBef>
                <a:spcPts val="974"/>
              </a:spcBef>
            </a:pPr>
            <a:r>
              <a:rPr sz="1300" b="1" kern="0" spc="40">
                <a:solidFill>
                  <a:srgbClr val="000000">
                    <a:alpha val="100000"/>
                  </a:srgbClr>
                </a:solidFill>
                <a:latin typeface="SimHei"/>
                <a:ea typeface="SimHei"/>
                <a:cs typeface="SimHei"/>
              </a:rPr>
              <a:t>第二十九条</a:t>
            </a:r>
            <a:r>
              <a:rPr sz="1300" kern="0" spc="40">
                <a:solidFill>
                  <a:srgbClr val="000000">
                    <a:alpha val="100000"/>
                  </a:srgbClr>
                </a:solidFill>
                <a:latin typeface="SimHei"/>
                <a:ea typeface="SimHei"/>
                <a:cs typeface="SimHei"/>
              </a:rPr>
              <a:t> 网络产品和服务提供者应当加强对用户发布信息的管理，采取有效措施防止制作、复制、</a:t>
            </a:r>
            <a:endParaRPr lang="SimHei" altLang="SimHei" sz="1300"/>
          </a:p>
          <a:p>
            <a:pPr marL="12700" algn="l" rtl="0" eaLnBrk="0">
              <a:lnSpc>
                <a:spcPct val="160000"/>
              </a:lnSpc>
              <a:spcBef>
                <a:spcPts val="43"/>
              </a:spcBef>
            </a:pPr>
            <a:r>
              <a:rPr sz="1300" kern="0" spc="50">
                <a:solidFill>
                  <a:srgbClr val="000000">
                    <a:alpha val="100000"/>
                  </a:srgbClr>
                </a:solidFill>
                <a:latin typeface="SimHei"/>
                <a:ea typeface="SimHei"/>
                <a:cs typeface="SimHei"/>
              </a:rPr>
              <a:t>发布、传播违反本条例第二十二条、第二十四条、第二十</a:t>
            </a:r>
            <a:r>
              <a:rPr sz="1300" kern="0" spc="40">
                <a:solidFill>
                  <a:srgbClr val="000000">
                    <a:alpha val="100000"/>
                  </a:srgbClr>
                </a:solidFill>
                <a:latin typeface="SimHei"/>
                <a:ea typeface="SimHei"/>
                <a:cs typeface="SimHei"/>
              </a:rPr>
              <a:t>五条、第二十六条第一款、第二十七条规定  </a:t>
            </a:r>
            <a:r>
              <a:rPr sz="1300" kern="0" spc="50">
                <a:solidFill>
                  <a:srgbClr val="000000">
                    <a:alpha val="100000"/>
                  </a:srgbClr>
                </a:solidFill>
                <a:latin typeface="SimHei"/>
                <a:ea typeface="SimHei"/>
                <a:cs typeface="SimHei"/>
              </a:rPr>
              <a:t>的信息，发现违反上述条款规定的信息的，应当立即停止传输</a:t>
            </a:r>
            <a:r>
              <a:rPr sz="1300" kern="0" spc="40">
                <a:solidFill>
                  <a:srgbClr val="000000">
                    <a:alpha val="100000"/>
                  </a:srgbClr>
                </a:solidFill>
                <a:latin typeface="SimHei"/>
                <a:ea typeface="SimHei"/>
                <a:cs typeface="SimHei"/>
              </a:rPr>
              <a:t>相关信息，采取删除、屏蔽、断开链接</a:t>
            </a:r>
            <a:r>
              <a:rPr sz="1300" kern="0" spc="0">
                <a:solidFill>
                  <a:srgbClr val="000000">
                    <a:alpha val="100000"/>
                  </a:srgbClr>
                </a:solidFill>
                <a:latin typeface="SimHei"/>
                <a:ea typeface="SimHei"/>
                <a:cs typeface="SimHei"/>
              </a:rPr>
              <a:t>   </a:t>
            </a:r>
            <a:r>
              <a:rPr sz="1300" kern="0" spc="50">
                <a:solidFill>
                  <a:srgbClr val="000000">
                    <a:alpha val="100000"/>
                  </a:srgbClr>
                </a:solidFill>
                <a:latin typeface="SimHei"/>
                <a:ea typeface="SimHei"/>
                <a:cs typeface="SimHei"/>
              </a:rPr>
              <a:t>等处置措施，防止信息扩散，保存有关记录，向网信、公</a:t>
            </a:r>
            <a:r>
              <a:rPr sz="1300" kern="0" spc="40">
                <a:solidFill>
                  <a:srgbClr val="000000">
                    <a:alpha val="100000"/>
                  </a:srgbClr>
                </a:solidFill>
                <a:latin typeface="SimHei"/>
                <a:ea typeface="SimHei"/>
                <a:cs typeface="SimHei"/>
              </a:rPr>
              <a:t>安等部门报告，并对制作、复制、发布、传  播上述信息的用户采取警示、限制功能、暂停服务、关闭账号等处置</a:t>
            </a:r>
            <a:r>
              <a:rPr sz="1300" kern="0" spc="30">
                <a:solidFill>
                  <a:srgbClr val="000000">
                    <a:alpha val="100000"/>
                  </a:srgbClr>
                </a:solidFill>
                <a:latin typeface="SimHei"/>
                <a:ea typeface="SimHei"/>
                <a:cs typeface="SimHei"/>
              </a:rPr>
              <a:t>措施。</a:t>
            </a:r>
            <a:endParaRPr lang="SimHei" altLang="SimHei" sz="1300"/>
          </a:p>
        </p:txBody>
      </p:sp>
      <p:grpSp>
        <p:nvGrpSpPr>
          <p:cNvPr id="24" name="group 24"/>
          <p:cNvGrpSpPr/>
          <p:nvPr/>
        </p:nvGrpSpPr>
        <p:grpSpPr>
          <a:xfrm rot="21600000">
            <a:off x="2813057" y="1041378"/>
            <a:ext cx="3359136" cy="450874"/>
            <a:chExt cx="3359136" cy="450874"/>
          </a:xfrm>
        </p:grpSpPr>
        <p:pic>
          <p:nvPicPr>
            <p:cNvPr id="200" name="picture 200"/>
            <p:cNvPicPr>
              <a:picLocks noChangeAspect="1"/>
            </p:cNvPicPr>
            <p:nvPr/>
          </p:nvPicPr>
          <p:blipFill>
            <a:blip r:embed="rId2"/>
            <a:stretch>
              <a:fillRect/>
            </a:stretch>
          </p:blipFill>
          <p:spPr>
            <a:xfrm rot="21600000">
              <a:off x="0" y="0"/>
              <a:ext cx="3359136" cy="450874"/>
            </a:xfrm>
            <a:prstGeom prst="rect">
              <a:avLst/>
            </a:prstGeom>
          </p:spPr>
        </p:pic>
        <p:sp>
          <p:nvSpPr>
            <p:cNvPr id="202" name="textbox 202"/>
            <p:cNvSpPr/>
            <p:nvPr/>
          </p:nvSpPr>
          <p:spPr>
            <a:xfrm>
              <a:off x="-12700" y="-12700"/>
              <a:ext cx="3384550" cy="5067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Arial" altLang="Arial" sz="900"/>
            </a:p>
            <a:p>
              <a:pPr marL="219075" algn="l" rtl="0" eaLnBrk="0">
                <a:lnSpc>
                  <a:spcPct val="98000"/>
                </a:lnSpc>
                <a:spcBef>
                  <a:spcPts val="4"/>
                </a:spcBef>
              </a:pPr>
              <a:r>
                <a:rPr sz="1800" b="1" kern="0" spc="310">
                  <a:solidFill>
                    <a:srgbClr val="FFFFFF">
                      <a:alpha val="100000"/>
                    </a:srgbClr>
                  </a:solidFill>
                  <a:latin typeface="SimHei"/>
                  <a:ea typeface="SimHei"/>
                  <a:cs typeface="SimHei"/>
                </a:rPr>
                <a:t>第三章网络信息内容</a:t>
              </a:r>
              <a:r>
                <a:rPr sz="1800" b="1" kern="0" spc="300">
                  <a:solidFill>
                    <a:srgbClr val="FFFFFF">
                      <a:alpha val="100000"/>
                    </a:srgbClr>
                  </a:solidFill>
                  <a:latin typeface="SimHei"/>
                  <a:ea typeface="SimHei"/>
                  <a:cs typeface="SimHei"/>
                </a:rPr>
                <a:t>规范</a:t>
              </a:r>
              <a:endParaRPr lang="SimHei" altLang="SimHei" sz="1800"/>
            </a:p>
          </p:txBody>
        </p:sp>
      </p:grpSp>
      <p:sp>
        <p:nvSpPr>
          <p:cNvPr id="204" name="textbox 204"/>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06" name="picture 206"/>
          <p:cNvPicPr>
            <a:picLocks noChangeAspect="1"/>
          </p:cNvPicPr>
          <p:nvPr/>
        </p:nvPicPr>
        <p:blipFill>
          <a:blip r:embed="rId3"/>
          <a:stretch>
            <a:fillRect/>
          </a:stretch>
        </p:blipFill>
        <p:spPr>
          <a:xfrm rot="21600000">
            <a:off x="393721" y="400055"/>
            <a:ext cx="971522" cy="501638"/>
          </a:xfrm>
          <a:prstGeom prst="rect">
            <a:avLst/>
          </a:prstGeom>
        </p:spPr>
      </p:pic>
      <p:pic>
        <p:nvPicPr>
          <p:cNvPr id="208" name="picture 208"/>
          <p:cNvPicPr>
            <a:picLocks noChangeAspect="1"/>
          </p:cNvPicPr>
          <p:nvPr/>
        </p:nvPicPr>
        <p:blipFill>
          <a:blip r:embed="rId4"/>
          <a:stretch>
            <a:fillRect/>
          </a:stretch>
        </p:blipFill>
        <p:spPr>
          <a:xfrm rot="21600000">
            <a:off x="7950192" y="469924"/>
            <a:ext cx="1244607" cy="323801"/>
          </a:xfrm>
          <a:prstGeom prst="rect">
            <a:avLst/>
          </a:prstGeom>
        </p:spPr>
      </p:pic>
      <p:sp>
        <p:nvSpPr>
          <p:cNvPr id="210"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 name="textbox 212"/>
          <p:cNvSpPr/>
          <p:nvPr/>
        </p:nvSpPr>
        <p:spPr>
          <a:xfrm>
            <a:off x="869908" y="1706524"/>
            <a:ext cx="7568565" cy="20904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2700" algn="l" rtl="0" eaLnBrk="0">
              <a:lnSpc>
                <a:spcPct val="85000"/>
              </a:lnSpc>
            </a:pPr>
            <a:r>
              <a:rPr sz="1300" kern="0" spc="50">
                <a:solidFill>
                  <a:srgbClr val="000000">
                    <a:alpha val="100000"/>
                  </a:srgbClr>
                </a:solidFill>
                <a:latin typeface="SimHei"/>
                <a:ea typeface="SimHei"/>
                <a:cs typeface="SimHei"/>
              </a:rPr>
              <a:t>网络产品和服务提供者发现用户发布、传播本条例第二十三条第一款规定的信息未予</a:t>
            </a:r>
            <a:r>
              <a:rPr sz="1300" kern="0" spc="40">
                <a:solidFill>
                  <a:srgbClr val="000000">
                    <a:alpha val="100000"/>
                  </a:srgbClr>
                </a:solidFill>
                <a:latin typeface="SimHei"/>
                <a:ea typeface="SimHei"/>
                <a:cs typeface="SimHei"/>
              </a:rPr>
              <a:t>显著提示的，应</a:t>
            </a:r>
            <a:endParaRPr lang="SimHei" altLang="SimHei" sz="1300"/>
          </a:p>
          <a:p>
            <a:pPr marL="12700" algn="l" rtl="0" eaLnBrk="0">
              <a:lnSpc>
                <a:spcPts val="2549"/>
              </a:lnSpc>
            </a:pPr>
            <a:r>
              <a:rPr sz="1300" kern="0" spc="20">
                <a:solidFill>
                  <a:srgbClr val="000000">
                    <a:alpha val="100000"/>
                  </a:srgbClr>
                </a:solidFill>
                <a:latin typeface="SimHei"/>
                <a:ea typeface="SimHei"/>
                <a:cs typeface="SimHei"/>
              </a:rPr>
              <a:t>当作出提示或者通知用户予以提示；未作出提示的，不得传输该信息。</a:t>
            </a:r>
            <a:endParaRPr lang="SimHei" altLang="SimHei" sz="1300"/>
          </a:p>
          <a:p>
            <a:pPr marL="14604" algn="l" rtl="0" eaLnBrk="0">
              <a:lnSpc>
                <a:spcPct val="85000"/>
              </a:lnSpc>
              <a:spcBef>
                <a:spcPts val="1117"/>
              </a:spcBef>
            </a:pPr>
            <a:r>
              <a:rPr sz="1300" b="1" kern="0" spc="70">
                <a:solidFill>
                  <a:srgbClr val="000000">
                    <a:alpha val="100000"/>
                  </a:srgbClr>
                </a:solidFill>
                <a:latin typeface="SimHei"/>
                <a:ea typeface="SimHei"/>
                <a:cs typeface="SimHei"/>
              </a:rPr>
              <a:t>第三十条</a:t>
            </a:r>
            <a:r>
              <a:rPr sz="1300" kern="0" spc="70">
                <a:solidFill>
                  <a:srgbClr val="000000">
                    <a:alpha val="100000"/>
                  </a:srgbClr>
                </a:solidFill>
                <a:latin typeface="SimHei"/>
                <a:ea typeface="SimHei"/>
                <a:cs typeface="SimHei"/>
              </a:rPr>
              <a:t> 国家网信、新闻出</a:t>
            </a:r>
            <a:r>
              <a:rPr sz="1300" kern="0" spc="60">
                <a:solidFill>
                  <a:srgbClr val="000000">
                    <a:alpha val="100000"/>
                  </a:srgbClr>
                </a:solidFill>
                <a:latin typeface="SimHei"/>
                <a:ea typeface="SimHei"/>
                <a:cs typeface="SimHei"/>
              </a:rPr>
              <a:t>版、电影部门和国务院教育、电信、公安、文化和旅游、广播电视等部</a:t>
            </a:r>
            <a:endParaRPr lang="SimHei" altLang="SimHei" sz="1300"/>
          </a:p>
          <a:p>
            <a:pPr marL="12700" algn="l" rtl="0" eaLnBrk="0">
              <a:lnSpc>
                <a:spcPct val="159000"/>
              </a:lnSpc>
              <a:spcBef>
                <a:spcPts val="23"/>
              </a:spcBef>
            </a:pPr>
            <a:r>
              <a:rPr sz="1300" kern="0" spc="50">
                <a:solidFill>
                  <a:srgbClr val="000000">
                    <a:alpha val="100000"/>
                  </a:srgbClr>
                </a:solidFill>
                <a:latin typeface="SimHei"/>
                <a:ea typeface="SimHei"/>
                <a:cs typeface="SimHei"/>
              </a:rPr>
              <a:t>门发现违反本条例第二十二条、第二十四条、第二十五条、第二十六条第一款</a:t>
            </a:r>
            <a:r>
              <a:rPr sz="1300" kern="0" spc="40">
                <a:solidFill>
                  <a:srgbClr val="000000">
                    <a:alpha val="100000"/>
                  </a:srgbClr>
                </a:solidFill>
                <a:latin typeface="SimHei"/>
                <a:ea typeface="SimHei"/>
                <a:cs typeface="SimHei"/>
              </a:rPr>
              <a:t>、第二十七条规定的信</a:t>
            </a:r>
            <a:r>
              <a:rPr sz="1300" kern="0" spc="0">
                <a:solidFill>
                  <a:srgbClr val="000000">
                    <a:alpha val="100000"/>
                  </a:srgbClr>
                </a:solidFill>
                <a:latin typeface="SimHei"/>
                <a:ea typeface="SimHei"/>
                <a:cs typeface="SimHei"/>
              </a:rPr>
              <a:t> </a:t>
            </a:r>
            <a:r>
              <a:rPr sz="1300" kern="0" spc="50">
                <a:solidFill>
                  <a:srgbClr val="000000">
                    <a:alpha val="100000"/>
                  </a:srgbClr>
                </a:solidFill>
                <a:latin typeface="SimHei"/>
                <a:ea typeface="SimHei"/>
                <a:cs typeface="SimHei"/>
              </a:rPr>
              <a:t>息的，或者发现本条例第二十三条第一款规定的信息未予显著提示的，应当要求网</a:t>
            </a:r>
            <a:r>
              <a:rPr sz="1300" kern="0" spc="40">
                <a:solidFill>
                  <a:srgbClr val="000000">
                    <a:alpha val="100000"/>
                  </a:srgbClr>
                </a:solidFill>
                <a:latin typeface="SimHei"/>
                <a:ea typeface="SimHei"/>
                <a:cs typeface="SimHei"/>
              </a:rPr>
              <a:t>络产品和服务提供</a:t>
            </a:r>
            <a:r>
              <a:rPr sz="1300" kern="0" spc="-10">
                <a:solidFill>
                  <a:srgbClr val="000000">
                    <a:alpha val="100000"/>
                  </a:srgbClr>
                </a:solidFill>
                <a:latin typeface="SimHei"/>
                <a:ea typeface="SimHei"/>
                <a:cs typeface="SimHei"/>
              </a:rPr>
              <a:t> </a:t>
            </a:r>
            <a:r>
              <a:rPr sz="1300" kern="0" spc="50">
                <a:solidFill>
                  <a:srgbClr val="000000">
                    <a:alpha val="100000"/>
                  </a:srgbClr>
                </a:solidFill>
                <a:latin typeface="SimHei"/>
                <a:ea typeface="SimHei"/>
                <a:cs typeface="SimHei"/>
              </a:rPr>
              <a:t>者按照本条例第二十九条的规定予以处理；对来源于境外的上述信息，应</a:t>
            </a:r>
            <a:r>
              <a:rPr sz="1300" kern="0" spc="40">
                <a:solidFill>
                  <a:srgbClr val="000000">
                    <a:alpha val="100000"/>
                  </a:srgbClr>
                </a:solidFill>
                <a:latin typeface="SimHei"/>
                <a:ea typeface="SimHei"/>
                <a:cs typeface="SimHei"/>
              </a:rPr>
              <a:t>当依法通知有关机构采取技</a:t>
            </a:r>
            <a:r>
              <a:rPr sz="1300" kern="0" spc="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术措施和其他必要措施阻断传播</a:t>
            </a:r>
            <a:r>
              <a:rPr sz="1300" kern="0" spc="30">
                <a:solidFill>
                  <a:srgbClr val="000000">
                    <a:alpha val="100000"/>
                  </a:srgbClr>
                </a:solidFill>
                <a:latin typeface="SimHei"/>
                <a:ea typeface="SimHei"/>
                <a:cs typeface="SimHei"/>
              </a:rPr>
              <a:t>。</a:t>
            </a:r>
            <a:endParaRPr lang="SimHei" altLang="SimHei" sz="1300"/>
          </a:p>
        </p:txBody>
      </p:sp>
      <p:grpSp>
        <p:nvGrpSpPr>
          <p:cNvPr id="26" name="group 26"/>
          <p:cNvGrpSpPr/>
          <p:nvPr/>
        </p:nvGrpSpPr>
        <p:grpSpPr>
          <a:xfrm rot="21600000">
            <a:off x="2813057" y="1035046"/>
            <a:ext cx="3365480" cy="457206"/>
            <a:chExt cx="3365480" cy="457206"/>
          </a:xfrm>
        </p:grpSpPr>
        <p:pic>
          <p:nvPicPr>
            <p:cNvPr id="214" name="picture 214"/>
            <p:cNvPicPr>
              <a:picLocks noChangeAspect="1"/>
            </p:cNvPicPr>
            <p:nvPr/>
          </p:nvPicPr>
          <p:blipFill>
            <a:blip r:embed="rId2"/>
            <a:stretch>
              <a:fillRect/>
            </a:stretch>
          </p:blipFill>
          <p:spPr>
            <a:xfrm rot="21600000">
              <a:off x="0" y="0"/>
              <a:ext cx="3365480" cy="457206"/>
            </a:xfrm>
            <a:prstGeom prst="rect">
              <a:avLst/>
            </a:prstGeom>
          </p:spPr>
        </p:pic>
        <p:sp>
          <p:nvSpPr>
            <p:cNvPr id="216" name="textbox 216"/>
            <p:cNvSpPr/>
            <p:nvPr/>
          </p:nvSpPr>
          <p:spPr>
            <a:xfrm>
              <a:off x="-12700" y="-12700"/>
              <a:ext cx="339090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1000"/>
            </a:p>
            <a:p>
              <a:pPr marL="219075" algn="l" rtl="0" eaLnBrk="0">
                <a:lnSpc>
                  <a:spcPct val="98000"/>
                </a:lnSpc>
                <a:spcBef>
                  <a:spcPts val="7"/>
                </a:spcBef>
              </a:pPr>
              <a:r>
                <a:rPr sz="1800" b="1" kern="0" spc="310">
                  <a:solidFill>
                    <a:srgbClr val="FFFFFF">
                      <a:alpha val="100000"/>
                    </a:srgbClr>
                  </a:solidFill>
                  <a:latin typeface="SimHei"/>
                  <a:ea typeface="SimHei"/>
                  <a:cs typeface="SimHei"/>
                </a:rPr>
                <a:t>第三章网络信息内容</a:t>
              </a:r>
              <a:r>
                <a:rPr sz="1800" b="1" kern="0" spc="300">
                  <a:solidFill>
                    <a:srgbClr val="FFFFFF">
                      <a:alpha val="100000"/>
                    </a:srgbClr>
                  </a:solidFill>
                  <a:latin typeface="SimHei"/>
                  <a:ea typeface="SimHei"/>
                  <a:cs typeface="SimHei"/>
                </a:rPr>
                <a:t>规范</a:t>
              </a:r>
              <a:endParaRPr lang="SimHei" altLang="SimHei" sz="1800"/>
            </a:p>
          </p:txBody>
        </p:sp>
      </p:grpSp>
      <p:sp>
        <p:nvSpPr>
          <p:cNvPr id="218" name="textbox 218"/>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20" name="picture 220"/>
          <p:cNvPicPr>
            <a:picLocks noChangeAspect="1"/>
          </p:cNvPicPr>
          <p:nvPr/>
        </p:nvPicPr>
        <p:blipFill>
          <a:blip r:embed="rId3"/>
          <a:stretch>
            <a:fillRect/>
          </a:stretch>
        </p:blipFill>
        <p:spPr>
          <a:xfrm rot="21600000">
            <a:off x="393721" y="400055"/>
            <a:ext cx="971522" cy="501638"/>
          </a:xfrm>
          <a:prstGeom prst="rect">
            <a:avLst/>
          </a:prstGeom>
        </p:spPr>
      </p:pic>
      <p:pic>
        <p:nvPicPr>
          <p:cNvPr id="222" name="picture 222"/>
          <p:cNvPicPr>
            <a:picLocks noChangeAspect="1"/>
          </p:cNvPicPr>
          <p:nvPr/>
        </p:nvPicPr>
        <p:blipFill>
          <a:blip r:embed="rId4"/>
          <a:stretch>
            <a:fillRect/>
          </a:stretch>
        </p:blipFill>
        <p:spPr>
          <a:xfrm rot="21600000">
            <a:off x="7950192" y="469924"/>
            <a:ext cx="1244607" cy="323801"/>
          </a:xfrm>
          <a:prstGeom prst="rect">
            <a:avLst/>
          </a:prstGeom>
        </p:spPr>
      </p:pic>
      <p:sp>
        <p:nvSpPr>
          <p:cNvPr id="224"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6" name="textbox 226"/>
          <p:cNvSpPr/>
          <p:nvPr/>
        </p:nvSpPr>
        <p:spPr>
          <a:xfrm>
            <a:off x="850875" y="1706443"/>
            <a:ext cx="7591425" cy="2692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23"/>
              </a:lnSpc>
            </a:pPr>
            <a:endParaRPr lang="Arial" altLang="Arial" sz="100"/>
          </a:p>
          <a:p>
            <a:pPr marL="33655" algn="l" rtl="0" eaLnBrk="0">
              <a:lnSpc>
                <a:spcPct val="88000"/>
              </a:lnSpc>
            </a:pPr>
            <a:r>
              <a:rPr sz="1300" b="1" kern="0" spc="60">
                <a:solidFill>
                  <a:srgbClr val="000000">
                    <a:alpha val="100000"/>
                  </a:srgbClr>
                </a:solidFill>
                <a:latin typeface="SimHei"/>
                <a:ea typeface="SimHei"/>
                <a:cs typeface="SimHei"/>
              </a:rPr>
              <a:t>第三十一条</a:t>
            </a:r>
            <a:r>
              <a:rPr sz="1300" kern="0" spc="60">
                <a:solidFill>
                  <a:srgbClr val="000000">
                    <a:alpha val="100000"/>
                  </a:srgbClr>
                </a:solidFill>
                <a:latin typeface="SimHei"/>
                <a:ea typeface="SimHei"/>
                <a:cs typeface="SimHei"/>
              </a:rPr>
              <a:t> 网络服务提供者为未成年人提供信息发布、即时通讯等服务的，应当依法要求未成年人</a:t>
            </a:r>
            <a:endParaRPr lang="SimHei" altLang="SimHei" sz="1300"/>
          </a:p>
          <a:p>
            <a:pPr marL="31115" algn="l" rtl="0" eaLnBrk="0">
              <a:lnSpc>
                <a:spcPct val="164000"/>
              </a:lnSpc>
              <a:spcBef>
                <a:spcPts val="11"/>
              </a:spcBef>
            </a:pPr>
            <a:r>
              <a:rPr sz="1300" kern="0" spc="40">
                <a:solidFill>
                  <a:srgbClr val="000000">
                    <a:alpha val="100000"/>
                  </a:srgbClr>
                </a:solidFill>
                <a:latin typeface="SimHei"/>
                <a:ea typeface="SimHei"/>
                <a:cs typeface="SimHei"/>
              </a:rPr>
              <a:t>或者其监护人提供未成年人真实身份信息。未成</a:t>
            </a:r>
            <a:r>
              <a:rPr sz="1300" kern="0" spc="30">
                <a:solidFill>
                  <a:srgbClr val="000000">
                    <a:alpha val="100000"/>
                  </a:srgbClr>
                </a:solidFill>
                <a:latin typeface="SimHei"/>
                <a:ea typeface="SimHei"/>
                <a:cs typeface="SimHei"/>
              </a:rPr>
              <a:t>年人或者其监护人不提供未成年人真实身份信息的，</a:t>
            </a:r>
            <a:r>
              <a:rPr sz="1300" kern="0" spc="0">
                <a:solidFill>
                  <a:srgbClr val="000000">
                    <a:alpha val="100000"/>
                  </a:srgbClr>
                </a:solidFill>
                <a:latin typeface="SimHei"/>
                <a:ea typeface="SimHei"/>
                <a:cs typeface="SimHei"/>
              </a:rPr>
              <a:t>  </a:t>
            </a:r>
            <a:r>
              <a:rPr sz="1300" kern="0" spc="30">
                <a:solidFill>
                  <a:srgbClr val="000000">
                    <a:alpha val="100000"/>
                  </a:srgbClr>
                </a:solidFill>
                <a:latin typeface="SimHei"/>
                <a:ea typeface="SimHei"/>
                <a:cs typeface="SimHei"/>
              </a:rPr>
              <a:t>网络服务提供者不得为未成年人提供相</a:t>
            </a:r>
            <a:r>
              <a:rPr sz="1300" kern="0" spc="20">
                <a:solidFill>
                  <a:srgbClr val="000000">
                    <a:alpha val="100000"/>
                  </a:srgbClr>
                </a:solidFill>
                <a:latin typeface="SimHei"/>
                <a:ea typeface="SimHei"/>
                <a:cs typeface="SimHei"/>
              </a:rPr>
              <a:t>关服务。</a:t>
            </a:r>
            <a:endParaRPr lang="SimHei" altLang="SimHei" sz="1300"/>
          </a:p>
          <a:p>
            <a:pPr marL="31115" algn="l" rtl="0" eaLnBrk="0">
              <a:lnSpc>
                <a:spcPct val="88000"/>
              </a:lnSpc>
              <a:spcBef>
                <a:spcPts val="800"/>
              </a:spcBef>
            </a:pPr>
            <a:r>
              <a:rPr sz="1300" kern="0" spc="50">
                <a:solidFill>
                  <a:srgbClr val="000000">
                    <a:alpha val="100000"/>
                  </a:srgbClr>
                </a:solidFill>
                <a:latin typeface="SimHei"/>
                <a:ea typeface="SimHei"/>
                <a:cs typeface="SimHei"/>
              </a:rPr>
              <a:t>网络直播服务提供者应当建立网络直播发布者真实身份信息动态核验机</a:t>
            </a:r>
            <a:r>
              <a:rPr sz="1300" kern="0" spc="40">
                <a:solidFill>
                  <a:srgbClr val="000000">
                    <a:alpha val="100000"/>
                  </a:srgbClr>
                </a:solidFill>
                <a:latin typeface="SimHei"/>
                <a:ea typeface="SimHei"/>
                <a:cs typeface="SimHei"/>
              </a:rPr>
              <a:t>制，不得向不符合法律规定情</a:t>
            </a:r>
            <a:endParaRPr lang="SimHei" altLang="SimHei" sz="1300"/>
          </a:p>
          <a:p>
            <a:pPr marL="31115" algn="l" rtl="0" eaLnBrk="0">
              <a:lnSpc>
                <a:spcPts val="2608"/>
              </a:lnSpc>
            </a:pPr>
            <a:r>
              <a:rPr sz="1300" kern="0" spc="10">
                <a:solidFill>
                  <a:srgbClr val="000000">
                    <a:alpha val="100000"/>
                  </a:srgbClr>
                </a:solidFill>
                <a:latin typeface="SimHei"/>
                <a:ea typeface="SimHei"/>
                <a:cs typeface="SimHei"/>
              </a:rPr>
              <a:t>形的未成年人用户提供网络直播</a:t>
            </a:r>
            <a:r>
              <a:rPr sz="1300" kern="0" spc="0">
                <a:solidFill>
                  <a:srgbClr val="000000">
                    <a:alpha val="100000"/>
                  </a:srgbClr>
                </a:solidFill>
                <a:latin typeface="SimHei"/>
                <a:ea typeface="SimHei"/>
                <a:cs typeface="SimHei"/>
              </a:rPr>
              <a:t>发布服务。</a:t>
            </a:r>
            <a:endParaRPr lang="SimHei" altLang="SimHei" sz="1300"/>
          </a:p>
          <a:p>
            <a:pPr marL="33655" algn="l" rtl="0" eaLnBrk="0">
              <a:lnSpc>
                <a:spcPct val="88000"/>
              </a:lnSpc>
              <a:spcBef>
                <a:spcPts val="964"/>
              </a:spcBef>
            </a:pPr>
            <a:r>
              <a:rPr sz="1300" b="1" kern="0" spc="70">
                <a:solidFill>
                  <a:srgbClr val="000000">
                    <a:alpha val="100000"/>
                  </a:srgbClr>
                </a:solidFill>
                <a:latin typeface="SimHei"/>
                <a:ea typeface="SimHei"/>
                <a:cs typeface="SimHei"/>
              </a:rPr>
              <a:t>第三十二条</a:t>
            </a:r>
            <a:r>
              <a:rPr sz="1300" kern="0" spc="70">
                <a:solidFill>
                  <a:srgbClr val="000000">
                    <a:alpha val="100000"/>
                  </a:srgbClr>
                </a:solidFill>
                <a:latin typeface="SimHei"/>
                <a:ea typeface="SimHei"/>
                <a:cs typeface="SimHei"/>
              </a:rPr>
              <a:t> 个人信息处理者应当</a:t>
            </a:r>
            <a:r>
              <a:rPr sz="1300" kern="0" spc="60">
                <a:solidFill>
                  <a:srgbClr val="000000">
                    <a:alpha val="100000"/>
                  </a:srgbClr>
                </a:solidFill>
                <a:latin typeface="SimHei"/>
                <a:ea typeface="SimHei"/>
                <a:cs typeface="SimHei"/>
              </a:rPr>
              <a:t>严格遵守国家网信部门和有关部门关于网络产品和服务必要个人信</a:t>
            </a:r>
            <a:endParaRPr lang="SimHei" altLang="SimHei" sz="1300"/>
          </a:p>
          <a:p>
            <a:pPr marL="12700" indent="18415" algn="l" rtl="0" eaLnBrk="0">
              <a:lnSpc>
                <a:spcPct val="157000"/>
              </a:lnSpc>
              <a:spcBef>
                <a:spcPts val="37"/>
              </a:spcBef>
            </a:pPr>
            <a:r>
              <a:rPr sz="1300" kern="0" spc="50">
                <a:solidFill>
                  <a:srgbClr val="000000">
                    <a:alpha val="100000"/>
                  </a:srgbClr>
                </a:solidFill>
                <a:latin typeface="SimHei"/>
                <a:ea typeface="SimHei"/>
                <a:cs typeface="SimHei"/>
              </a:rPr>
              <a:t>息范围的规定，不得强制要求未成年人或者其监护人同意非必要的个人信息处理行</a:t>
            </a:r>
            <a:r>
              <a:rPr sz="1300" kern="0" spc="40">
                <a:solidFill>
                  <a:srgbClr val="000000">
                    <a:alpha val="100000"/>
                  </a:srgbClr>
                </a:solidFill>
                <a:latin typeface="SimHei"/>
                <a:ea typeface="SimHei"/>
                <a:cs typeface="SimHei"/>
              </a:rPr>
              <a:t>为，不得因为未成</a:t>
            </a:r>
            <a:r>
              <a:rPr sz="1300" kern="0" spc="0">
                <a:solidFill>
                  <a:srgbClr val="000000">
                    <a:alpha val="100000"/>
                  </a:srgbClr>
                </a:solidFill>
                <a:latin typeface="SimHei"/>
                <a:ea typeface="SimHei"/>
                <a:cs typeface="SimHei"/>
              </a:rPr>
              <a:t> </a:t>
            </a:r>
            <a:r>
              <a:rPr sz="1300" kern="0" spc="50">
                <a:solidFill>
                  <a:srgbClr val="000000">
                    <a:alpha val="100000"/>
                  </a:srgbClr>
                </a:solidFill>
                <a:latin typeface="SimHei"/>
                <a:ea typeface="SimHei"/>
                <a:cs typeface="SimHei"/>
              </a:rPr>
              <a:t>年人或者其监护人不同意处理未成年人非必要个人信息或者撤回同意，拒绝未成年人使用其基本功能</a:t>
            </a:r>
            <a:r>
              <a:rPr sz="1300" kern="0" spc="70">
                <a:solidFill>
                  <a:srgbClr val="000000">
                    <a:alpha val="100000"/>
                  </a:srgbClr>
                </a:solidFill>
                <a:latin typeface="SimHei"/>
                <a:ea typeface="SimHei"/>
                <a:cs typeface="SimHei"/>
              </a:rPr>
              <a:t> </a:t>
            </a:r>
            <a:r>
              <a:rPr sz="1300" kern="0" spc="30">
                <a:solidFill>
                  <a:srgbClr val="000000">
                    <a:alpha val="100000"/>
                  </a:srgbClr>
                </a:solidFill>
                <a:latin typeface="SimHei"/>
                <a:ea typeface="SimHei"/>
                <a:cs typeface="SimHei"/>
              </a:rPr>
              <a:t>服务。</a:t>
            </a:r>
            <a:endParaRPr lang="SimHei" altLang="SimHei" sz="1300"/>
          </a:p>
        </p:txBody>
      </p:sp>
      <p:grpSp>
        <p:nvGrpSpPr>
          <p:cNvPr id="28" name="group 28"/>
          <p:cNvGrpSpPr/>
          <p:nvPr/>
        </p:nvGrpSpPr>
        <p:grpSpPr>
          <a:xfrm rot="21600000">
            <a:off x="2813057" y="1041378"/>
            <a:ext cx="3359136" cy="450874"/>
            <a:chExt cx="3359136" cy="450874"/>
          </a:xfrm>
        </p:grpSpPr>
        <p:pic>
          <p:nvPicPr>
            <p:cNvPr id="228" name="picture 228"/>
            <p:cNvPicPr>
              <a:picLocks noChangeAspect="1"/>
            </p:cNvPicPr>
            <p:nvPr/>
          </p:nvPicPr>
          <p:blipFill>
            <a:blip r:embed="rId2"/>
            <a:stretch>
              <a:fillRect/>
            </a:stretch>
          </p:blipFill>
          <p:spPr>
            <a:xfrm rot="21600000">
              <a:off x="0" y="0"/>
              <a:ext cx="3359136" cy="450874"/>
            </a:xfrm>
            <a:prstGeom prst="rect">
              <a:avLst/>
            </a:prstGeom>
          </p:spPr>
        </p:pic>
        <p:sp>
          <p:nvSpPr>
            <p:cNvPr id="230" name="textbox 230"/>
            <p:cNvSpPr/>
            <p:nvPr/>
          </p:nvSpPr>
          <p:spPr>
            <a:xfrm>
              <a:off x="-12700" y="-12700"/>
              <a:ext cx="3384550" cy="5067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800"/>
            </a:p>
            <a:p>
              <a:pPr marL="219075" algn="l" rtl="0" eaLnBrk="0">
                <a:lnSpc>
                  <a:spcPct val="98000"/>
                </a:lnSpc>
                <a:spcBef>
                  <a:spcPts val="4"/>
                </a:spcBef>
              </a:pPr>
              <a:r>
                <a:rPr sz="1800" b="1" kern="0" spc="290">
                  <a:solidFill>
                    <a:srgbClr val="FFFFFF">
                      <a:alpha val="100000"/>
                    </a:srgbClr>
                  </a:solidFill>
                  <a:latin typeface="SimHei"/>
                  <a:ea typeface="SimHei"/>
                  <a:cs typeface="SimHei"/>
                </a:rPr>
                <a:t>第四章个人信息网络保护</a:t>
              </a:r>
              <a:endParaRPr lang="SimHei" altLang="SimHei" sz="1800"/>
            </a:p>
          </p:txBody>
        </p:sp>
      </p:grpSp>
      <p:sp>
        <p:nvSpPr>
          <p:cNvPr id="232" name="textbox 232"/>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34" name="picture 234"/>
          <p:cNvPicPr>
            <a:picLocks noChangeAspect="1"/>
          </p:cNvPicPr>
          <p:nvPr/>
        </p:nvPicPr>
        <p:blipFill>
          <a:blip r:embed="rId3"/>
          <a:stretch>
            <a:fillRect/>
          </a:stretch>
        </p:blipFill>
        <p:spPr>
          <a:xfrm rot="21600000">
            <a:off x="393721" y="400055"/>
            <a:ext cx="971522" cy="501638"/>
          </a:xfrm>
          <a:prstGeom prst="rect">
            <a:avLst/>
          </a:prstGeom>
        </p:spPr>
      </p:pic>
      <p:pic>
        <p:nvPicPr>
          <p:cNvPr id="236" name="picture 236"/>
          <p:cNvPicPr>
            <a:picLocks noChangeAspect="1"/>
          </p:cNvPicPr>
          <p:nvPr/>
        </p:nvPicPr>
        <p:blipFill>
          <a:blip r:embed="rId4"/>
          <a:stretch>
            <a:fillRect/>
          </a:stretch>
        </p:blipFill>
        <p:spPr>
          <a:xfrm rot="21600000">
            <a:off x="7950192" y="469924"/>
            <a:ext cx="1244607" cy="323801"/>
          </a:xfrm>
          <a:prstGeom prst="rect">
            <a:avLst/>
          </a:prstGeom>
        </p:spPr>
      </p:pic>
      <p:sp>
        <p:nvSpPr>
          <p:cNvPr id="238"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0" name="textbox 240"/>
          <p:cNvSpPr/>
          <p:nvPr/>
        </p:nvSpPr>
        <p:spPr>
          <a:xfrm>
            <a:off x="869908" y="1718255"/>
            <a:ext cx="7574280" cy="267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70">
                <a:solidFill>
                  <a:srgbClr val="000000">
                    <a:alpha val="100000"/>
                  </a:srgbClr>
                </a:solidFill>
                <a:latin typeface="SimHei"/>
                <a:ea typeface="SimHei"/>
                <a:cs typeface="SimHei"/>
              </a:rPr>
              <a:t>第三十三条</a:t>
            </a:r>
            <a:r>
              <a:rPr sz="1300" kern="0" spc="70">
                <a:solidFill>
                  <a:srgbClr val="000000">
                    <a:alpha val="100000"/>
                  </a:srgbClr>
                </a:solidFill>
                <a:latin typeface="SimHei"/>
                <a:ea typeface="SimHei"/>
                <a:cs typeface="SimHei"/>
              </a:rPr>
              <a:t> 未成年人的监护</a:t>
            </a:r>
            <a:r>
              <a:rPr sz="1300" kern="0" spc="60">
                <a:solidFill>
                  <a:srgbClr val="000000">
                    <a:alpha val="100000"/>
                  </a:srgbClr>
                </a:solidFill>
                <a:latin typeface="SimHei"/>
                <a:ea typeface="SimHei"/>
                <a:cs typeface="SimHei"/>
              </a:rPr>
              <a:t>人应当教育引导未成年人增强个人信息保护意识和能力、掌握个人信息</a:t>
            </a:r>
            <a:endParaRPr lang="SimHei" altLang="SimHei" sz="1300"/>
          </a:p>
          <a:p>
            <a:pPr marL="12700" algn="l" rtl="0" eaLnBrk="0">
              <a:lnSpc>
                <a:spcPct val="159000"/>
              </a:lnSpc>
              <a:spcBef>
                <a:spcPts val="11"/>
              </a:spcBef>
            </a:pPr>
            <a:r>
              <a:rPr sz="1300" kern="0" spc="50">
                <a:solidFill>
                  <a:srgbClr val="000000">
                    <a:alpha val="100000"/>
                  </a:srgbClr>
                </a:solidFill>
                <a:latin typeface="SimHei"/>
                <a:ea typeface="SimHei"/>
                <a:cs typeface="SimHei"/>
              </a:rPr>
              <a:t>范围、了解个人信息安全风险，指导未成年人行使其在个人信息处理活动中</a:t>
            </a:r>
            <a:r>
              <a:rPr sz="1300" kern="0" spc="40">
                <a:solidFill>
                  <a:srgbClr val="000000">
                    <a:alpha val="100000"/>
                  </a:srgbClr>
                </a:solidFill>
                <a:latin typeface="SimHei"/>
                <a:ea typeface="SimHei"/>
                <a:cs typeface="SimHei"/>
              </a:rPr>
              <a:t>的查阅、复制、更正、补</a:t>
            </a:r>
            <a:r>
              <a:rPr sz="1300" kern="0" spc="-1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充、删除等权利，保护未成年人个人</a:t>
            </a:r>
            <a:r>
              <a:rPr sz="1300" kern="0" spc="30">
                <a:solidFill>
                  <a:srgbClr val="000000">
                    <a:alpha val="100000"/>
                  </a:srgbClr>
                </a:solidFill>
                <a:latin typeface="SimHei"/>
                <a:ea typeface="SimHei"/>
                <a:cs typeface="SimHei"/>
              </a:rPr>
              <a:t>信息权益。</a:t>
            </a:r>
            <a:endParaRPr lang="SimHei" altLang="SimHei" sz="1300"/>
          </a:p>
          <a:p>
            <a:pPr marL="14604" algn="l" rtl="0" eaLnBrk="0">
              <a:lnSpc>
                <a:spcPct val="92000"/>
              </a:lnSpc>
              <a:spcBef>
                <a:spcPts val="965"/>
              </a:spcBef>
            </a:pPr>
            <a:r>
              <a:rPr sz="1300" b="1" kern="0" spc="50">
                <a:solidFill>
                  <a:srgbClr val="000000">
                    <a:alpha val="100000"/>
                  </a:srgbClr>
                </a:solidFill>
                <a:latin typeface="SimHei"/>
                <a:ea typeface="SimHei"/>
                <a:cs typeface="SimHei"/>
              </a:rPr>
              <a:t>第三十四条</a:t>
            </a:r>
            <a:r>
              <a:rPr sz="1300" kern="0" spc="50">
                <a:solidFill>
                  <a:srgbClr val="000000">
                    <a:alpha val="100000"/>
                  </a:srgbClr>
                </a:solidFill>
                <a:latin typeface="SimHei"/>
                <a:ea typeface="SimHei"/>
                <a:cs typeface="SimHei"/>
              </a:rPr>
              <a:t> 未成年人或者其监护人依法请求查阅、复制、更正、补充</a:t>
            </a:r>
            <a:r>
              <a:rPr sz="1300" kern="0" spc="40">
                <a:solidFill>
                  <a:srgbClr val="000000">
                    <a:alpha val="100000"/>
                  </a:srgbClr>
                </a:solidFill>
                <a:latin typeface="SimHei"/>
                <a:ea typeface="SimHei"/>
                <a:cs typeface="SimHei"/>
              </a:rPr>
              <a:t>、删除未成年人个人信息的，</a:t>
            </a:r>
            <a:endParaRPr lang="SimHei" altLang="SimHei" sz="1300"/>
          </a:p>
          <a:p>
            <a:pPr marL="12700" algn="l" rtl="0" eaLnBrk="0">
              <a:lnSpc>
                <a:spcPct val="95000"/>
              </a:lnSpc>
              <a:spcBef>
                <a:spcPts val="1180"/>
              </a:spcBef>
            </a:pPr>
            <a:r>
              <a:rPr sz="1300" kern="0" spc="10">
                <a:solidFill>
                  <a:srgbClr val="000000">
                    <a:alpha val="100000"/>
                  </a:srgbClr>
                </a:solidFill>
                <a:latin typeface="SimHei"/>
                <a:ea typeface="SimHei"/>
                <a:cs typeface="SimHei"/>
              </a:rPr>
              <a:t>个人信息处理者应当遵守以下规定：</a:t>
            </a:r>
            <a:endParaRPr lang="SimHei" altLang="SimHei" sz="1300"/>
          </a:p>
          <a:p>
            <a:pPr marL="69850" algn="l" rtl="0" eaLnBrk="0">
              <a:lnSpc>
                <a:spcPct val="85000"/>
              </a:lnSpc>
              <a:spcBef>
                <a:spcPts val="748"/>
              </a:spcBef>
            </a:pPr>
            <a:r>
              <a:rPr sz="1300" kern="0" spc="70">
                <a:solidFill>
                  <a:srgbClr val="000000">
                    <a:alpha val="100000"/>
                  </a:srgbClr>
                </a:solidFill>
                <a:latin typeface="SimHei"/>
                <a:ea typeface="SimHei"/>
                <a:cs typeface="SimHei"/>
              </a:rPr>
              <a:t>(一)提供便捷的支持未成年人或者其监护人查阅未成年人个人信息种类、数量等的方法和途径，</a:t>
            </a:r>
            <a:r>
              <a:rPr sz="1300" kern="0" spc="60">
                <a:solidFill>
                  <a:srgbClr val="000000">
                    <a:alpha val="100000"/>
                  </a:srgbClr>
                </a:solidFill>
                <a:latin typeface="SimHei"/>
                <a:ea typeface="SimHei"/>
                <a:cs typeface="SimHei"/>
              </a:rPr>
              <a:t>不</a:t>
            </a:r>
            <a:endParaRPr lang="SimHei" altLang="SimHei" sz="1300"/>
          </a:p>
          <a:p>
            <a:pPr marL="12700" algn="l" rtl="0" eaLnBrk="0">
              <a:lnSpc>
                <a:spcPts val="2500"/>
              </a:lnSpc>
            </a:pPr>
            <a:r>
              <a:rPr sz="1300" kern="0" spc="30">
                <a:solidFill>
                  <a:srgbClr val="000000">
                    <a:alpha val="100000"/>
                  </a:srgbClr>
                </a:solidFill>
                <a:latin typeface="SimHei"/>
                <a:ea typeface="SimHei"/>
                <a:cs typeface="SimHei"/>
              </a:rPr>
              <a:t>得对未成年人或者其监</a:t>
            </a:r>
            <a:r>
              <a:rPr sz="1300" kern="0" spc="20">
                <a:solidFill>
                  <a:srgbClr val="000000">
                    <a:alpha val="100000"/>
                  </a:srgbClr>
                </a:solidFill>
                <a:latin typeface="SimHei"/>
                <a:ea typeface="SimHei"/>
                <a:cs typeface="SimHei"/>
              </a:rPr>
              <a:t>护人的合理请求进行限制；</a:t>
            </a:r>
            <a:endParaRPr lang="SimHei" altLang="SimHei" sz="1300"/>
          </a:p>
          <a:p>
            <a:pPr algn="r" rtl="0" eaLnBrk="0">
              <a:lnSpc>
                <a:spcPct val="85000"/>
              </a:lnSpc>
              <a:spcBef>
                <a:spcPts val="1124"/>
              </a:spcBef>
            </a:pPr>
            <a:r>
              <a:rPr sz="1300" kern="0" spc="70">
                <a:solidFill>
                  <a:srgbClr val="000000">
                    <a:alpha val="100000"/>
                  </a:srgbClr>
                </a:solidFill>
                <a:latin typeface="SimHei"/>
                <a:ea typeface="SimHei"/>
                <a:cs typeface="SimHei"/>
              </a:rPr>
              <a:t>(二)提供便捷的支持未成年人或者其监护人复制、更正、补充、删除未成</a:t>
            </a:r>
            <a:r>
              <a:rPr sz="1300" kern="0" spc="60">
                <a:solidFill>
                  <a:srgbClr val="000000">
                    <a:alpha val="100000"/>
                  </a:srgbClr>
                </a:solidFill>
                <a:latin typeface="SimHei"/>
                <a:ea typeface="SimHei"/>
                <a:cs typeface="SimHei"/>
              </a:rPr>
              <a:t>年人个人信息的功能，不</a:t>
            </a:r>
            <a:endParaRPr lang="SimHei" altLang="SimHei" sz="1300"/>
          </a:p>
          <a:p>
            <a:pPr marL="12700" algn="l" rtl="0" eaLnBrk="0">
              <a:lnSpc>
                <a:spcPts val="2450"/>
              </a:lnSpc>
            </a:pPr>
            <a:r>
              <a:rPr sz="1300" kern="0" spc="-10">
                <a:solidFill>
                  <a:srgbClr val="000000">
                    <a:alpha val="100000"/>
                  </a:srgbClr>
                </a:solidFill>
                <a:latin typeface="SimHei"/>
                <a:ea typeface="SimHei"/>
                <a:cs typeface="SimHei"/>
              </a:rPr>
              <a:t>得设置不合理条件；</a:t>
            </a:r>
            <a:endParaRPr lang="SimHei" altLang="SimHei" sz="1300"/>
          </a:p>
        </p:txBody>
      </p:sp>
      <p:grpSp>
        <p:nvGrpSpPr>
          <p:cNvPr id="30" name="group 30"/>
          <p:cNvGrpSpPr/>
          <p:nvPr/>
        </p:nvGrpSpPr>
        <p:grpSpPr>
          <a:xfrm rot="21600000">
            <a:off x="2813057" y="1035046"/>
            <a:ext cx="3359136" cy="457206"/>
            <a:chExt cx="3359136" cy="457206"/>
          </a:xfrm>
        </p:grpSpPr>
        <p:pic>
          <p:nvPicPr>
            <p:cNvPr id="242" name="picture 242"/>
            <p:cNvPicPr>
              <a:picLocks noChangeAspect="1"/>
            </p:cNvPicPr>
            <p:nvPr/>
          </p:nvPicPr>
          <p:blipFill>
            <a:blip r:embed="rId2"/>
            <a:stretch>
              <a:fillRect/>
            </a:stretch>
          </p:blipFill>
          <p:spPr>
            <a:xfrm rot="21600000">
              <a:off x="0" y="0"/>
              <a:ext cx="3359136" cy="457206"/>
            </a:xfrm>
            <a:prstGeom prst="rect">
              <a:avLst/>
            </a:prstGeom>
          </p:spPr>
        </p:pic>
        <p:sp>
          <p:nvSpPr>
            <p:cNvPr id="244" name="textbox 244"/>
            <p:cNvSpPr/>
            <p:nvPr/>
          </p:nvSpPr>
          <p:spPr>
            <a:xfrm>
              <a:off x="-12700" y="-12700"/>
              <a:ext cx="33845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219075" algn="l" rtl="0" eaLnBrk="0">
                <a:lnSpc>
                  <a:spcPct val="98000"/>
                </a:lnSpc>
                <a:spcBef>
                  <a:spcPts val="1"/>
                </a:spcBef>
              </a:pPr>
              <a:r>
                <a:rPr sz="1800" b="1" kern="0" spc="290">
                  <a:solidFill>
                    <a:srgbClr val="FFFFFF">
                      <a:alpha val="100000"/>
                    </a:srgbClr>
                  </a:solidFill>
                  <a:latin typeface="SimHei"/>
                  <a:ea typeface="SimHei"/>
                  <a:cs typeface="SimHei"/>
                </a:rPr>
                <a:t>第四章个人信息网络保护</a:t>
              </a:r>
              <a:endParaRPr lang="SimHei" altLang="SimHei" sz="1800"/>
            </a:p>
          </p:txBody>
        </p:sp>
      </p:grpSp>
      <p:sp>
        <p:nvSpPr>
          <p:cNvPr id="246" name="textbox 246"/>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48" name="picture 248"/>
          <p:cNvPicPr>
            <a:picLocks noChangeAspect="1"/>
          </p:cNvPicPr>
          <p:nvPr/>
        </p:nvPicPr>
        <p:blipFill>
          <a:blip r:embed="rId3"/>
          <a:stretch>
            <a:fillRect/>
          </a:stretch>
        </p:blipFill>
        <p:spPr>
          <a:xfrm rot="21600000">
            <a:off x="393721" y="400055"/>
            <a:ext cx="971522" cy="501638"/>
          </a:xfrm>
          <a:prstGeom prst="rect">
            <a:avLst/>
          </a:prstGeom>
        </p:spPr>
      </p:pic>
      <p:pic>
        <p:nvPicPr>
          <p:cNvPr id="250" name="picture 250"/>
          <p:cNvPicPr>
            <a:picLocks noChangeAspect="1"/>
          </p:cNvPicPr>
          <p:nvPr/>
        </p:nvPicPr>
        <p:blipFill>
          <a:blip r:embed="rId4"/>
          <a:stretch>
            <a:fillRect/>
          </a:stretch>
        </p:blipFill>
        <p:spPr>
          <a:xfrm rot="21600000">
            <a:off x="7950192" y="469924"/>
            <a:ext cx="1244607" cy="323801"/>
          </a:xfrm>
          <a:prstGeom prst="rect">
            <a:avLst/>
          </a:prstGeom>
        </p:spPr>
      </p:pic>
      <p:sp>
        <p:nvSpPr>
          <p:cNvPr id="252"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4" name="textbox 254"/>
          <p:cNvSpPr/>
          <p:nvPr/>
        </p:nvSpPr>
        <p:spPr>
          <a:xfrm>
            <a:off x="869908" y="1727219"/>
            <a:ext cx="7568565" cy="26631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23"/>
              </a:lnSpc>
            </a:pPr>
            <a:endParaRPr lang="Arial" altLang="Arial" sz="100"/>
          </a:p>
          <a:p>
            <a:pPr marL="69850" algn="l" rtl="0" eaLnBrk="0">
              <a:lnSpc>
                <a:spcPct val="88000"/>
              </a:lnSpc>
            </a:pPr>
            <a:r>
              <a:rPr sz="1300" kern="0" spc="70">
                <a:solidFill>
                  <a:srgbClr val="000000">
                    <a:alpha val="100000"/>
                  </a:srgbClr>
                </a:solidFill>
                <a:latin typeface="SimHei"/>
                <a:ea typeface="SimHei"/>
                <a:cs typeface="SimHei"/>
              </a:rPr>
              <a:t>(三)及时受理并处理未成年人或者其监护人查阅、复制、更正、补充、删除未成</a:t>
            </a:r>
            <a:r>
              <a:rPr sz="1300" kern="0" spc="60">
                <a:solidFill>
                  <a:srgbClr val="000000">
                    <a:alpha val="100000"/>
                  </a:srgbClr>
                </a:solidFill>
                <a:latin typeface="SimHei"/>
                <a:ea typeface="SimHei"/>
                <a:cs typeface="SimHei"/>
              </a:rPr>
              <a:t>年人个人信息的申</a:t>
            </a:r>
            <a:endParaRPr lang="SimHei" altLang="SimHei" sz="1300"/>
          </a:p>
          <a:p>
            <a:pPr marL="12700" algn="l" rtl="0" eaLnBrk="0">
              <a:lnSpc>
                <a:spcPts val="2386"/>
              </a:lnSpc>
            </a:pPr>
            <a:r>
              <a:rPr sz="1300" kern="0" spc="20">
                <a:solidFill>
                  <a:srgbClr val="000000">
                    <a:alpha val="100000"/>
                  </a:srgbClr>
                </a:solidFill>
                <a:latin typeface="SimHei"/>
                <a:ea typeface="SimHei"/>
                <a:cs typeface="SimHei"/>
              </a:rPr>
              <a:t>请，拒绝未成年人或者其监护人行使权利的请求的，应当书面告知申请人并说明理由。</a:t>
            </a:r>
            <a:endParaRPr lang="SimHei" altLang="SimHei" sz="1300"/>
          </a:p>
          <a:p>
            <a:pPr marL="12700" algn="l" rtl="0" eaLnBrk="0">
              <a:lnSpc>
                <a:spcPct val="95000"/>
              </a:lnSpc>
              <a:spcBef>
                <a:spcPts val="982"/>
              </a:spcBef>
            </a:pPr>
            <a:r>
              <a:rPr sz="1300" kern="0" spc="40">
                <a:solidFill>
                  <a:srgbClr val="000000">
                    <a:alpha val="100000"/>
                  </a:srgbClr>
                </a:solidFill>
                <a:latin typeface="SimHei"/>
                <a:ea typeface="SimHei"/>
                <a:cs typeface="SimHei"/>
              </a:rPr>
              <a:t>对未成年人或者其监护人</a:t>
            </a:r>
            <a:r>
              <a:rPr sz="1300" kern="0" spc="30">
                <a:solidFill>
                  <a:srgbClr val="000000">
                    <a:alpha val="100000"/>
                  </a:srgbClr>
                </a:solidFill>
                <a:latin typeface="SimHei"/>
                <a:ea typeface="SimHei"/>
                <a:cs typeface="SimHei"/>
              </a:rPr>
              <a:t>依法提出的转移未成年人个人信息的请求，符合国家网信部门规定条件的，</a:t>
            </a:r>
            <a:endParaRPr lang="SimHei" altLang="SimHei" sz="1300"/>
          </a:p>
          <a:p>
            <a:pPr marL="12700" algn="l" rtl="0" eaLnBrk="0">
              <a:lnSpc>
                <a:spcPct val="99000"/>
              </a:lnSpc>
              <a:spcBef>
                <a:spcPts val="1080"/>
              </a:spcBef>
            </a:pPr>
            <a:r>
              <a:rPr sz="1300" kern="0" spc="0">
                <a:solidFill>
                  <a:srgbClr val="000000">
                    <a:alpha val="100000"/>
                  </a:srgbClr>
                </a:solidFill>
                <a:latin typeface="SimHei"/>
                <a:ea typeface="SimHei"/>
                <a:cs typeface="SimHei"/>
              </a:rPr>
              <a:t>个人信息处理者应当提供</a:t>
            </a:r>
            <a:r>
              <a:rPr sz="1300" kern="0" spc="-10">
                <a:solidFill>
                  <a:srgbClr val="000000">
                    <a:alpha val="100000"/>
                  </a:srgbClr>
                </a:solidFill>
                <a:latin typeface="SimHei"/>
                <a:ea typeface="SimHei"/>
                <a:cs typeface="SimHei"/>
              </a:rPr>
              <a:t>转移的途径。</a:t>
            </a:r>
            <a:endParaRPr lang="SimHei" altLang="SimHei" sz="1300"/>
          </a:p>
          <a:p>
            <a:pPr marL="14604" algn="l" rtl="0" eaLnBrk="0">
              <a:lnSpc>
                <a:spcPct val="88000"/>
              </a:lnSpc>
              <a:spcBef>
                <a:spcPts val="739"/>
              </a:spcBef>
            </a:pPr>
            <a:r>
              <a:rPr sz="1300" b="1" kern="0" spc="70">
                <a:solidFill>
                  <a:srgbClr val="000000">
                    <a:alpha val="100000"/>
                  </a:srgbClr>
                </a:solidFill>
                <a:latin typeface="SimHei"/>
                <a:ea typeface="SimHei"/>
                <a:cs typeface="SimHei"/>
              </a:rPr>
              <a:t>第三十五条</a:t>
            </a:r>
            <a:r>
              <a:rPr sz="1300" kern="0" spc="70">
                <a:solidFill>
                  <a:srgbClr val="000000">
                    <a:alpha val="100000"/>
                  </a:srgbClr>
                </a:solidFill>
                <a:latin typeface="SimHei"/>
                <a:ea typeface="SimHei"/>
                <a:cs typeface="SimHei"/>
              </a:rPr>
              <a:t> 发生或者可能</a:t>
            </a:r>
            <a:r>
              <a:rPr sz="1300" kern="0" spc="60">
                <a:solidFill>
                  <a:srgbClr val="000000">
                    <a:alpha val="100000"/>
                  </a:srgbClr>
                </a:solidFill>
                <a:latin typeface="SimHei"/>
                <a:ea typeface="SimHei"/>
                <a:cs typeface="SimHei"/>
              </a:rPr>
              <a:t>发生未成年人个人信息泄露、篡改、丢失的，个人信息处理者应当立即启</a:t>
            </a:r>
            <a:endParaRPr lang="SimHei" altLang="SimHei" sz="1300"/>
          </a:p>
          <a:p>
            <a:pPr marL="12700" algn="l" rtl="0" eaLnBrk="0">
              <a:lnSpc>
                <a:spcPct val="164000"/>
              </a:lnSpc>
              <a:spcBef>
                <a:spcPts val="11"/>
              </a:spcBef>
            </a:pPr>
            <a:r>
              <a:rPr sz="1300" kern="0" spc="50">
                <a:solidFill>
                  <a:srgbClr val="000000">
                    <a:alpha val="100000"/>
                  </a:srgbClr>
                </a:solidFill>
                <a:latin typeface="SimHei"/>
                <a:ea typeface="SimHei"/>
                <a:cs typeface="SimHei"/>
              </a:rPr>
              <a:t>动个人信息安全事件应急预案，采取补救措施，及时向网信等部门报告，并按照国家</a:t>
            </a:r>
            <a:r>
              <a:rPr sz="1300" kern="0" spc="40">
                <a:solidFill>
                  <a:srgbClr val="000000">
                    <a:alpha val="100000"/>
                  </a:srgbClr>
                </a:solidFill>
                <a:latin typeface="SimHei"/>
                <a:ea typeface="SimHei"/>
                <a:cs typeface="SimHei"/>
              </a:rPr>
              <a:t>有关规定将事件</a:t>
            </a:r>
            <a:r>
              <a:rPr sz="1300" kern="0" spc="-1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情况以邮件、信函、电话、信息推送等方式告知受影响的未成年人</a:t>
            </a:r>
            <a:r>
              <a:rPr sz="1300" kern="0" spc="30">
                <a:solidFill>
                  <a:srgbClr val="000000">
                    <a:alpha val="100000"/>
                  </a:srgbClr>
                </a:solidFill>
                <a:latin typeface="SimHei"/>
                <a:ea typeface="SimHei"/>
                <a:cs typeface="SimHei"/>
              </a:rPr>
              <a:t>及其监护人。</a:t>
            </a:r>
            <a:endParaRPr lang="SimHei" altLang="SimHei" sz="1300"/>
          </a:p>
          <a:p>
            <a:pPr marL="12700" algn="l" rtl="0" eaLnBrk="0">
              <a:lnSpc>
                <a:spcPct val="88000"/>
              </a:lnSpc>
              <a:spcBef>
                <a:spcPts val="800"/>
              </a:spcBef>
            </a:pPr>
            <a:r>
              <a:rPr sz="1300" kern="0" spc="50">
                <a:solidFill>
                  <a:srgbClr val="000000">
                    <a:alpha val="100000"/>
                  </a:srgbClr>
                </a:solidFill>
                <a:latin typeface="SimHei"/>
                <a:ea typeface="SimHei"/>
                <a:cs typeface="SimHei"/>
              </a:rPr>
              <a:t>个人信息处理者难以逐一告知的，应当采取合理、有效的方式及时发布相关警示信息</a:t>
            </a:r>
            <a:r>
              <a:rPr sz="1300" kern="0" spc="40">
                <a:solidFill>
                  <a:srgbClr val="000000">
                    <a:alpha val="100000"/>
                  </a:srgbClr>
                </a:solidFill>
                <a:latin typeface="SimHei"/>
                <a:ea typeface="SimHei"/>
                <a:cs typeface="SimHei"/>
              </a:rPr>
              <a:t>，法律、行政法</a:t>
            </a:r>
            <a:endParaRPr lang="SimHei" altLang="SimHei" sz="1300"/>
          </a:p>
          <a:p>
            <a:pPr marL="12700" algn="l" rtl="0" eaLnBrk="0">
              <a:lnSpc>
                <a:spcPts val="2513"/>
              </a:lnSpc>
            </a:pPr>
            <a:r>
              <a:rPr sz="1300" kern="0" spc="-60">
                <a:solidFill>
                  <a:srgbClr val="000000">
                    <a:alpha val="100000"/>
                  </a:srgbClr>
                </a:solidFill>
                <a:latin typeface="SimHei"/>
                <a:ea typeface="SimHei"/>
                <a:cs typeface="SimHei"/>
              </a:rPr>
              <a:t>规另有规定的除外。</a:t>
            </a:r>
            <a:endParaRPr lang="SimHei" altLang="SimHei" sz="1300"/>
          </a:p>
        </p:txBody>
      </p:sp>
      <p:grpSp>
        <p:nvGrpSpPr>
          <p:cNvPr id="32" name="group 32"/>
          <p:cNvGrpSpPr/>
          <p:nvPr/>
        </p:nvGrpSpPr>
        <p:grpSpPr>
          <a:xfrm rot="21600000">
            <a:off x="2819401" y="1041378"/>
            <a:ext cx="3352791" cy="450874"/>
            <a:chExt cx="3352791" cy="450874"/>
          </a:xfrm>
        </p:grpSpPr>
        <p:pic>
          <p:nvPicPr>
            <p:cNvPr id="256" name="picture 256"/>
            <p:cNvPicPr>
              <a:picLocks noChangeAspect="1"/>
            </p:cNvPicPr>
            <p:nvPr/>
          </p:nvPicPr>
          <p:blipFill>
            <a:blip r:embed="rId2"/>
            <a:stretch>
              <a:fillRect/>
            </a:stretch>
          </p:blipFill>
          <p:spPr>
            <a:xfrm rot="21600000">
              <a:off x="0" y="0"/>
              <a:ext cx="3352791" cy="450874"/>
            </a:xfrm>
            <a:prstGeom prst="rect">
              <a:avLst/>
            </a:prstGeom>
          </p:spPr>
        </p:pic>
        <p:sp>
          <p:nvSpPr>
            <p:cNvPr id="258" name="textbox 258"/>
            <p:cNvSpPr/>
            <p:nvPr/>
          </p:nvSpPr>
          <p:spPr>
            <a:xfrm>
              <a:off x="-12700" y="-12700"/>
              <a:ext cx="3378200" cy="5067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800"/>
            </a:p>
            <a:p>
              <a:pPr marL="212725" algn="l" rtl="0" eaLnBrk="0">
                <a:lnSpc>
                  <a:spcPct val="98000"/>
                </a:lnSpc>
                <a:spcBef>
                  <a:spcPts val="4"/>
                </a:spcBef>
              </a:pPr>
              <a:r>
                <a:rPr sz="1800" b="1" kern="0" spc="290">
                  <a:solidFill>
                    <a:srgbClr val="FFFFFF">
                      <a:alpha val="100000"/>
                    </a:srgbClr>
                  </a:solidFill>
                  <a:latin typeface="SimHei"/>
                  <a:ea typeface="SimHei"/>
                  <a:cs typeface="SimHei"/>
                </a:rPr>
                <a:t>第四章个人信息网络保护</a:t>
              </a:r>
              <a:endParaRPr lang="SimHei" altLang="SimHei" sz="1800"/>
            </a:p>
          </p:txBody>
        </p:sp>
      </p:grpSp>
      <p:sp>
        <p:nvSpPr>
          <p:cNvPr id="260" name="textbox 260"/>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62" name="picture 262"/>
          <p:cNvPicPr>
            <a:picLocks noChangeAspect="1"/>
          </p:cNvPicPr>
          <p:nvPr/>
        </p:nvPicPr>
        <p:blipFill>
          <a:blip r:embed="rId3"/>
          <a:stretch>
            <a:fillRect/>
          </a:stretch>
        </p:blipFill>
        <p:spPr>
          <a:xfrm rot="21600000">
            <a:off x="393721" y="400055"/>
            <a:ext cx="971522" cy="501638"/>
          </a:xfrm>
          <a:prstGeom prst="rect">
            <a:avLst/>
          </a:prstGeom>
        </p:spPr>
      </p:pic>
      <p:pic>
        <p:nvPicPr>
          <p:cNvPr id="264" name="picture 264"/>
          <p:cNvPicPr>
            <a:picLocks noChangeAspect="1"/>
          </p:cNvPicPr>
          <p:nvPr/>
        </p:nvPicPr>
        <p:blipFill>
          <a:blip r:embed="rId4"/>
          <a:stretch>
            <a:fillRect/>
          </a:stretch>
        </p:blipFill>
        <p:spPr>
          <a:xfrm rot="21600000">
            <a:off x="7950192" y="469924"/>
            <a:ext cx="1244607" cy="323801"/>
          </a:xfrm>
          <a:prstGeom prst="rect">
            <a:avLst/>
          </a:prstGeom>
        </p:spPr>
      </p:pic>
      <p:sp>
        <p:nvSpPr>
          <p:cNvPr id="266"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8" name="textbox 268"/>
          <p:cNvSpPr/>
          <p:nvPr/>
        </p:nvSpPr>
        <p:spPr>
          <a:xfrm>
            <a:off x="869908" y="1706524"/>
            <a:ext cx="7570469" cy="2675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29"/>
              </a:lnSpc>
            </a:pPr>
            <a:endParaRPr lang="Arial" altLang="Arial" sz="100"/>
          </a:p>
          <a:p>
            <a:pPr marL="14604" algn="l" rtl="0" eaLnBrk="0">
              <a:lnSpc>
                <a:spcPct val="85000"/>
              </a:lnSpc>
            </a:pPr>
            <a:r>
              <a:rPr sz="1300" b="1" kern="0" spc="70">
                <a:solidFill>
                  <a:srgbClr val="000000">
                    <a:alpha val="100000"/>
                  </a:srgbClr>
                </a:solidFill>
                <a:latin typeface="SimHei"/>
                <a:ea typeface="SimHei"/>
                <a:cs typeface="SimHei"/>
              </a:rPr>
              <a:t>第三十六条</a:t>
            </a:r>
            <a:r>
              <a:rPr sz="1300" kern="0" spc="70">
                <a:solidFill>
                  <a:srgbClr val="000000">
                    <a:alpha val="100000"/>
                  </a:srgbClr>
                </a:solidFill>
                <a:latin typeface="SimHei"/>
                <a:ea typeface="SimHei"/>
                <a:cs typeface="SimHei"/>
              </a:rPr>
              <a:t> 个人信息处理</a:t>
            </a:r>
            <a:r>
              <a:rPr sz="1300" kern="0" spc="60">
                <a:solidFill>
                  <a:srgbClr val="000000">
                    <a:alpha val="100000"/>
                  </a:srgbClr>
                </a:solidFill>
                <a:latin typeface="SimHei"/>
                <a:ea typeface="SimHei"/>
                <a:cs typeface="SimHei"/>
              </a:rPr>
              <a:t>者对其工作人员应当以最小授权为原则，严格设定信息访问权限，控制未</a:t>
            </a:r>
            <a:endParaRPr lang="SimHei" altLang="SimHei" sz="1300"/>
          </a:p>
          <a:p>
            <a:pPr marL="12700" algn="l" rtl="0" eaLnBrk="0">
              <a:lnSpc>
                <a:spcPct val="163000"/>
              </a:lnSpc>
              <a:spcBef>
                <a:spcPts val="29"/>
              </a:spcBef>
            </a:pPr>
            <a:r>
              <a:rPr sz="1300" kern="0" spc="50">
                <a:solidFill>
                  <a:srgbClr val="000000">
                    <a:alpha val="100000"/>
                  </a:srgbClr>
                </a:solidFill>
                <a:latin typeface="SimHei"/>
                <a:ea typeface="SimHei"/>
                <a:cs typeface="SimHei"/>
              </a:rPr>
              <a:t>成年人个人信息知悉范围。工作人员访问未成年人个人信息的，应当经过相关负责人或者其授权的</a:t>
            </a:r>
            <a:r>
              <a:rPr sz="1300" kern="0" spc="40">
                <a:solidFill>
                  <a:srgbClr val="000000">
                    <a:alpha val="100000"/>
                  </a:srgbClr>
                </a:solidFill>
                <a:latin typeface="SimHei"/>
                <a:ea typeface="SimHei"/>
                <a:cs typeface="SimHei"/>
              </a:rPr>
              <a:t>管</a:t>
            </a:r>
            <a:r>
              <a:rPr sz="1300" kern="0" spc="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理人员审批，记录访问情况，并采取技术措施，避免违法处理未成年人个人信息</a:t>
            </a:r>
            <a:r>
              <a:rPr sz="1300" kern="0" spc="30">
                <a:solidFill>
                  <a:srgbClr val="000000">
                    <a:alpha val="100000"/>
                  </a:srgbClr>
                </a:solidFill>
                <a:latin typeface="SimHei"/>
                <a:ea typeface="SimHei"/>
                <a:cs typeface="SimHei"/>
              </a:rPr>
              <a:t>。</a:t>
            </a:r>
            <a:endParaRPr lang="SimHei" altLang="SimHei" sz="1300"/>
          </a:p>
          <a:p>
            <a:pPr marL="14604" algn="l" rtl="0" eaLnBrk="0">
              <a:lnSpc>
                <a:spcPct val="85000"/>
              </a:lnSpc>
              <a:spcBef>
                <a:spcPts val="903"/>
              </a:spcBef>
            </a:pPr>
            <a:r>
              <a:rPr sz="1300" b="1" kern="0" spc="40">
                <a:solidFill>
                  <a:srgbClr val="000000">
                    <a:alpha val="100000"/>
                  </a:srgbClr>
                </a:solidFill>
                <a:latin typeface="SimHei"/>
                <a:ea typeface="SimHei"/>
                <a:cs typeface="SimHei"/>
              </a:rPr>
              <a:t>第三十七条</a:t>
            </a:r>
            <a:r>
              <a:rPr sz="1300" kern="0" spc="40">
                <a:solidFill>
                  <a:srgbClr val="000000">
                    <a:alpha val="100000"/>
                  </a:srgbClr>
                </a:solidFill>
                <a:latin typeface="SimHei"/>
                <a:ea typeface="SimHei"/>
                <a:cs typeface="SimHei"/>
              </a:rPr>
              <a:t> 个人信息处理者应当自行或者委托专业机构每年对其处理未成年人个人信息遵守法律、</a:t>
            </a:r>
            <a:endParaRPr lang="SimHei" altLang="SimHei" sz="1300"/>
          </a:p>
          <a:p>
            <a:pPr marL="12700" algn="l" rtl="0" eaLnBrk="0">
              <a:lnSpc>
                <a:spcPts val="2557"/>
              </a:lnSpc>
            </a:pPr>
            <a:r>
              <a:rPr sz="1300" kern="0" spc="20">
                <a:solidFill>
                  <a:srgbClr val="000000">
                    <a:alpha val="100000"/>
                  </a:srgbClr>
                </a:solidFill>
                <a:latin typeface="SimHei"/>
                <a:ea typeface="SimHei"/>
                <a:cs typeface="SimHei"/>
              </a:rPr>
              <a:t>行政法规的情况进行合规审计，并将审计情</a:t>
            </a:r>
            <a:r>
              <a:rPr sz="1300" kern="0" spc="10">
                <a:solidFill>
                  <a:srgbClr val="000000">
                    <a:alpha val="100000"/>
                  </a:srgbClr>
                </a:solidFill>
                <a:latin typeface="SimHei"/>
                <a:ea typeface="SimHei"/>
                <a:cs typeface="SimHei"/>
              </a:rPr>
              <a:t>况及时报告网信等部门。</a:t>
            </a:r>
            <a:endParaRPr lang="SimHei" altLang="SimHei" sz="1300"/>
          </a:p>
          <a:p>
            <a:pPr marL="14604" algn="l" rtl="0" eaLnBrk="0">
              <a:lnSpc>
                <a:spcPct val="85000"/>
              </a:lnSpc>
              <a:spcBef>
                <a:spcPts val="1017"/>
              </a:spcBef>
            </a:pPr>
            <a:r>
              <a:rPr sz="1300" b="1" kern="0" spc="60">
                <a:solidFill>
                  <a:srgbClr val="000000">
                    <a:alpha val="100000"/>
                  </a:srgbClr>
                </a:solidFill>
                <a:latin typeface="SimHei"/>
                <a:ea typeface="SimHei"/>
                <a:cs typeface="SimHei"/>
              </a:rPr>
              <a:t>第三十八条</a:t>
            </a:r>
            <a:r>
              <a:rPr sz="1300" kern="0" spc="60">
                <a:solidFill>
                  <a:srgbClr val="000000">
                    <a:alpha val="100000"/>
                  </a:srgbClr>
                </a:solidFill>
                <a:latin typeface="SimHei"/>
                <a:ea typeface="SimHei"/>
                <a:cs typeface="SimHei"/>
              </a:rPr>
              <a:t> 网络服务提供者发现未成年人私密信息或者未成年人通过网络发布的个人信息中涉及</a:t>
            </a:r>
            <a:r>
              <a:rPr sz="1300" kern="0" spc="50">
                <a:solidFill>
                  <a:srgbClr val="000000">
                    <a:alpha val="100000"/>
                  </a:srgbClr>
                </a:solidFill>
                <a:latin typeface="SimHei"/>
                <a:ea typeface="SimHei"/>
                <a:cs typeface="SimHei"/>
              </a:rPr>
              <a:t>私</a:t>
            </a:r>
            <a:endParaRPr lang="SimHei" altLang="SimHei" sz="1300"/>
          </a:p>
          <a:p>
            <a:pPr marL="12700" algn="l" rtl="0" eaLnBrk="0">
              <a:lnSpc>
                <a:spcPts val="2457"/>
              </a:lnSpc>
            </a:pPr>
            <a:r>
              <a:rPr sz="1300" kern="0" spc="30">
                <a:solidFill>
                  <a:srgbClr val="000000">
                    <a:alpha val="100000"/>
                  </a:srgbClr>
                </a:solidFill>
                <a:latin typeface="SimHei"/>
                <a:ea typeface="SimHei"/>
                <a:cs typeface="SimHei"/>
              </a:rPr>
              <a:t>密信息的，应当及时提示</a:t>
            </a:r>
            <a:r>
              <a:rPr sz="1300" kern="0" spc="20">
                <a:solidFill>
                  <a:srgbClr val="000000">
                    <a:alpha val="100000"/>
                  </a:srgbClr>
                </a:solidFill>
                <a:latin typeface="SimHei"/>
                <a:ea typeface="SimHei"/>
                <a:cs typeface="SimHei"/>
              </a:rPr>
              <a:t>，并采取停止传输等必要保护措施，防止信息扩散。</a:t>
            </a:r>
            <a:endParaRPr lang="SimHei" altLang="SimHei" sz="1300"/>
          </a:p>
          <a:p>
            <a:pPr marL="12700" algn="l" rtl="0" eaLnBrk="0">
              <a:lnSpc>
                <a:spcPct val="85000"/>
              </a:lnSpc>
              <a:spcBef>
                <a:spcPts val="974"/>
              </a:spcBef>
            </a:pPr>
            <a:r>
              <a:rPr sz="1300" kern="0" spc="50">
                <a:solidFill>
                  <a:srgbClr val="000000">
                    <a:alpha val="100000"/>
                  </a:srgbClr>
                </a:solidFill>
                <a:latin typeface="SimHei"/>
                <a:ea typeface="SimHei"/>
                <a:cs typeface="SimHei"/>
              </a:rPr>
              <a:t>网络服务提供者通过未成年人私密信息发现未成年人可能遭受侵害的</a:t>
            </a:r>
            <a:r>
              <a:rPr sz="1300" kern="0" spc="40">
                <a:solidFill>
                  <a:srgbClr val="000000">
                    <a:alpha val="100000"/>
                  </a:srgbClr>
                </a:solidFill>
                <a:latin typeface="SimHei"/>
                <a:ea typeface="SimHei"/>
                <a:cs typeface="SimHei"/>
              </a:rPr>
              <a:t>，应当立即采取必要措施保存有</a:t>
            </a:r>
            <a:endParaRPr lang="SimHei" altLang="SimHei" sz="1300"/>
          </a:p>
          <a:p>
            <a:pPr marL="12700" algn="l" rtl="0" eaLnBrk="0">
              <a:lnSpc>
                <a:spcPts val="2550"/>
              </a:lnSpc>
            </a:pPr>
            <a:r>
              <a:rPr sz="1300" kern="0" spc="-30">
                <a:solidFill>
                  <a:srgbClr val="000000">
                    <a:alpha val="100000"/>
                  </a:srgbClr>
                </a:solidFill>
                <a:latin typeface="SimHei"/>
                <a:ea typeface="SimHei"/>
                <a:cs typeface="SimHei"/>
              </a:rPr>
              <a:t>关记录，并向公安机关报告。</a:t>
            </a:r>
            <a:endParaRPr lang="SimHei" altLang="SimHei" sz="1300"/>
          </a:p>
        </p:txBody>
      </p:sp>
      <p:grpSp>
        <p:nvGrpSpPr>
          <p:cNvPr id="34" name="group 34"/>
          <p:cNvGrpSpPr/>
          <p:nvPr/>
        </p:nvGrpSpPr>
        <p:grpSpPr>
          <a:xfrm rot="21600000">
            <a:off x="2813057" y="1035046"/>
            <a:ext cx="3359136" cy="457206"/>
            <a:chExt cx="3359136" cy="457206"/>
          </a:xfrm>
        </p:grpSpPr>
        <p:pic>
          <p:nvPicPr>
            <p:cNvPr id="270" name="picture 270"/>
            <p:cNvPicPr>
              <a:picLocks noChangeAspect="1"/>
            </p:cNvPicPr>
            <p:nvPr/>
          </p:nvPicPr>
          <p:blipFill>
            <a:blip r:embed="rId2"/>
            <a:stretch>
              <a:fillRect/>
            </a:stretch>
          </p:blipFill>
          <p:spPr>
            <a:xfrm rot="21600000">
              <a:off x="0" y="0"/>
              <a:ext cx="3359136" cy="457206"/>
            </a:xfrm>
            <a:prstGeom prst="rect">
              <a:avLst/>
            </a:prstGeom>
          </p:spPr>
        </p:pic>
        <p:sp>
          <p:nvSpPr>
            <p:cNvPr id="272" name="textbox 272"/>
            <p:cNvSpPr/>
            <p:nvPr/>
          </p:nvSpPr>
          <p:spPr>
            <a:xfrm>
              <a:off x="-12700" y="-12700"/>
              <a:ext cx="3384550"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900"/>
            </a:p>
            <a:p>
              <a:pPr marL="219075" algn="l" rtl="0" eaLnBrk="0">
                <a:lnSpc>
                  <a:spcPct val="98000"/>
                </a:lnSpc>
                <a:spcBef>
                  <a:spcPts val="1"/>
                </a:spcBef>
              </a:pPr>
              <a:r>
                <a:rPr sz="1800" b="1" kern="0" spc="290">
                  <a:solidFill>
                    <a:srgbClr val="FFFFFF">
                      <a:alpha val="100000"/>
                    </a:srgbClr>
                  </a:solidFill>
                  <a:latin typeface="SimHei"/>
                  <a:ea typeface="SimHei"/>
                  <a:cs typeface="SimHei"/>
                </a:rPr>
                <a:t>第四章个人信息网络保护</a:t>
              </a:r>
              <a:endParaRPr lang="SimHei" altLang="SimHei" sz="1800"/>
            </a:p>
          </p:txBody>
        </p:sp>
      </p:grpSp>
      <p:sp>
        <p:nvSpPr>
          <p:cNvPr id="274" name="textbox 274"/>
          <p:cNvSpPr/>
          <p:nvPr/>
        </p:nvSpPr>
        <p:spPr>
          <a:xfrm>
            <a:off x="2216199" y="391734"/>
            <a:ext cx="3648075" cy="2940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03"/>
              </a:lnSpc>
            </a:pPr>
            <a:endParaRPr lang="Arial" altLang="Arial" sz="100"/>
          </a:p>
          <a:p>
            <a:pPr algn="r" rtl="0" eaLnBrk="0">
              <a:lnSpc>
                <a:spcPct val="98000"/>
              </a:lnSpc>
            </a:pPr>
            <a:r>
              <a:rPr sz="1800" b="1" kern="0" spc="-80">
                <a:solidFill>
                  <a:srgbClr val="D20000">
                    <a:alpha val="100000"/>
                  </a:srgbClr>
                </a:solidFill>
                <a:latin typeface="SimHei"/>
                <a:ea typeface="SimHei"/>
                <a:cs typeface="SimHei"/>
              </a:rPr>
              <a:t>《未成年人网络保护条</a:t>
            </a:r>
            <a:r>
              <a:rPr sz="1800" b="1" kern="0" spc="-90">
                <a:solidFill>
                  <a:srgbClr val="D20000">
                    <a:alpha val="100000"/>
                  </a:srgbClr>
                </a:solidFill>
                <a:latin typeface="SimHei"/>
                <a:ea typeface="SimHei"/>
                <a:cs typeface="SimHei"/>
              </a:rPr>
              <a:t>例》内容学习</a:t>
            </a:r>
            <a:endParaRPr lang="SimHei" altLang="SimHei" sz="1800"/>
          </a:p>
        </p:txBody>
      </p:sp>
      <p:pic>
        <p:nvPicPr>
          <p:cNvPr id="276" name="picture 276"/>
          <p:cNvPicPr>
            <a:picLocks noChangeAspect="1"/>
          </p:cNvPicPr>
          <p:nvPr/>
        </p:nvPicPr>
        <p:blipFill>
          <a:blip r:embed="rId3"/>
          <a:stretch>
            <a:fillRect/>
          </a:stretch>
        </p:blipFill>
        <p:spPr>
          <a:xfrm rot="21600000">
            <a:off x="393721" y="400055"/>
            <a:ext cx="971522" cy="501638"/>
          </a:xfrm>
          <a:prstGeom prst="rect">
            <a:avLst/>
          </a:prstGeom>
        </p:spPr>
      </p:pic>
      <p:pic>
        <p:nvPicPr>
          <p:cNvPr id="278" name="picture 278"/>
          <p:cNvPicPr>
            <a:picLocks noChangeAspect="1"/>
          </p:cNvPicPr>
          <p:nvPr/>
        </p:nvPicPr>
        <p:blipFill>
          <a:blip r:embed="rId4"/>
          <a:stretch>
            <a:fillRect/>
          </a:stretch>
        </p:blipFill>
        <p:spPr>
          <a:xfrm rot="21600000">
            <a:off x="7950192" y="469924"/>
            <a:ext cx="1244607" cy="323801"/>
          </a:xfrm>
          <a:prstGeom prst="rect">
            <a:avLst/>
          </a:prstGeom>
        </p:spPr>
      </p:pic>
      <p:sp>
        <p:nvSpPr>
          <p:cNvPr id="280"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 name="textbox 282"/>
          <p:cNvSpPr/>
          <p:nvPr/>
        </p:nvSpPr>
        <p:spPr>
          <a:xfrm>
            <a:off x="869908" y="1700110"/>
            <a:ext cx="7569834" cy="269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269"/>
              </a:lnSpc>
            </a:pPr>
            <a:endParaRPr lang="Arial" altLang="Arial" sz="100"/>
          </a:p>
          <a:p>
            <a:pPr marL="14604" algn="l" rtl="0" eaLnBrk="0">
              <a:lnSpc>
                <a:spcPct val="95000"/>
              </a:lnSpc>
            </a:pPr>
            <a:r>
              <a:rPr sz="1300" b="1" kern="0" spc="30">
                <a:solidFill>
                  <a:srgbClr val="000000">
                    <a:alpha val="100000"/>
                  </a:srgbClr>
                </a:solidFill>
                <a:latin typeface="SimHei"/>
                <a:ea typeface="SimHei"/>
                <a:cs typeface="SimHei"/>
              </a:rPr>
              <a:t>第三十九条</a:t>
            </a:r>
            <a:r>
              <a:rPr sz="1300" kern="0" spc="-320">
                <a:solidFill>
                  <a:srgbClr val="000000">
                    <a:alpha val="100000"/>
                  </a:srgbClr>
                </a:solidFill>
                <a:latin typeface="SimHei"/>
                <a:ea typeface="SimHei"/>
                <a:cs typeface="SimHei"/>
              </a:rPr>
              <a:t> </a:t>
            </a:r>
            <a:r>
              <a:rPr sz="1300" kern="0" spc="30">
                <a:solidFill>
                  <a:srgbClr val="000000">
                    <a:alpha val="100000"/>
                  </a:srgbClr>
                </a:solidFill>
                <a:latin typeface="SimHei"/>
                <a:ea typeface="SimHei"/>
                <a:cs typeface="SimHei"/>
              </a:rPr>
              <a:t>对未成年人沉迷网络进行预防和干预，应当遵守法律、行政法规和国家</a:t>
            </a:r>
            <a:r>
              <a:rPr sz="1300" kern="0" spc="20">
                <a:solidFill>
                  <a:srgbClr val="000000">
                    <a:alpha val="100000"/>
                  </a:srgbClr>
                </a:solidFill>
                <a:latin typeface="SimHei"/>
                <a:ea typeface="SimHei"/>
                <a:cs typeface="SimHei"/>
              </a:rPr>
              <a:t>有关规定。</a:t>
            </a:r>
            <a:endParaRPr lang="SimHei" altLang="SimHei" sz="1300"/>
          </a:p>
          <a:p>
            <a:pPr marL="12700" algn="l" rtl="0" eaLnBrk="0">
              <a:lnSpc>
                <a:spcPct val="88000"/>
              </a:lnSpc>
              <a:spcBef>
                <a:spcPts val="1021"/>
              </a:spcBef>
            </a:pPr>
            <a:r>
              <a:rPr sz="1300" kern="0" spc="50">
                <a:solidFill>
                  <a:srgbClr val="000000">
                    <a:alpha val="100000"/>
                  </a:srgbClr>
                </a:solidFill>
                <a:latin typeface="SimHei"/>
                <a:ea typeface="SimHei"/>
                <a:cs typeface="SimHei"/>
              </a:rPr>
              <a:t>教育、卫生健康、市场监督管理等部门依据各自职责对从事未成年人沉迷网络预防和干</a:t>
            </a:r>
            <a:r>
              <a:rPr sz="1300" kern="0" spc="40">
                <a:solidFill>
                  <a:srgbClr val="000000">
                    <a:alpha val="100000"/>
                  </a:srgbClr>
                </a:solidFill>
                <a:latin typeface="SimHei"/>
                <a:ea typeface="SimHei"/>
                <a:cs typeface="SimHei"/>
              </a:rPr>
              <a:t>预活动的机构</a:t>
            </a:r>
            <a:endParaRPr lang="SimHei" altLang="SimHei" sz="1300"/>
          </a:p>
          <a:p>
            <a:pPr marL="12700" algn="l" rtl="0" eaLnBrk="0">
              <a:lnSpc>
                <a:spcPts val="2449"/>
              </a:lnSpc>
            </a:pPr>
            <a:r>
              <a:rPr sz="1300" kern="0" spc="-80">
                <a:solidFill>
                  <a:srgbClr val="000000">
                    <a:alpha val="100000"/>
                  </a:srgbClr>
                </a:solidFill>
                <a:latin typeface="SimHei"/>
                <a:ea typeface="SimHei"/>
                <a:cs typeface="SimHei"/>
              </a:rPr>
              <a:t>实施监督管理。</a:t>
            </a:r>
            <a:endParaRPr lang="SimHei" altLang="SimHei" sz="1300"/>
          </a:p>
          <a:p>
            <a:pPr marL="14604" algn="l" rtl="0" eaLnBrk="0">
              <a:lnSpc>
                <a:spcPct val="88000"/>
              </a:lnSpc>
              <a:spcBef>
                <a:spcPts val="969"/>
              </a:spcBef>
            </a:pPr>
            <a:r>
              <a:rPr sz="1300" b="1" kern="0" spc="70">
                <a:solidFill>
                  <a:srgbClr val="000000">
                    <a:alpha val="100000"/>
                  </a:srgbClr>
                </a:solidFill>
                <a:latin typeface="SimHei"/>
                <a:ea typeface="SimHei"/>
                <a:cs typeface="SimHei"/>
              </a:rPr>
              <a:t>第四十条</a:t>
            </a:r>
            <a:r>
              <a:rPr sz="1300" kern="0" spc="70">
                <a:solidFill>
                  <a:srgbClr val="000000">
                    <a:alpha val="100000"/>
                  </a:srgbClr>
                </a:solidFill>
                <a:latin typeface="SimHei"/>
                <a:ea typeface="SimHei"/>
                <a:cs typeface="SimHei"/>
              </a:rPr>
              <a:t> 学校应当加强</a:t>
            </a:r>
            <a:r>
              <a:rPr sz="1300" kern="0" spc="60">
                <a:solidFill>
                  <a:srgbClr val="000000">
                    <a:alpha val="100000"/>
                  </a:srgbClr>
                </a:solidFill>
                <a:latin typeface="SimHei"/>
                <a:ea typeface="SimHei"/>
                <a:cs typeface="SimHei"/>
              </a:rPr>
              <a:t>对教师的指导和培训，提高教师对未成年学生沉迷网络的早期识别和干预能</a:t>
            </a:r>
            <a:endParaRPr lang="SimHei" altLang="SimHei" sz="1300"/>
          </a:p>
          <a:p>
            <a:pPr marL="95250" indent="-82550" algn="l" rtl="0" eaLnBrk="0">
              <a:lnSpc>
                <a:spcPct val="163000"/>
              </a:lnSpc>
              <a:spcBef>
                <a:spcPts val="29"/>
              </a:spcBef>
            </a:pPr>
            <a:r>
              <a:rPr sz="1300" kern="0" spc="50">
                <a:solidFill>
                  <a:srgbClr val="000000">
                    <a:alpha val="100000"/>
                  </a:srgbClr>
                </a:solidFill>
                <a:latin typeface="SimHei"/>
                <a:ea typeface="SimHei"/>
                <a:cs typeface="SimHei"/>
              </a:rPr>
              <a:t>力。对于有沉迷网络倾向的未成年学生，学校应当及时告知其监护人，共同对</a:t>
            </a:r>
            <a:r>
              <a:rPr sz="1300" kern="0" spc="40">
                <a:solidFill>
                  <a:srgbClr val="000000">
                    <a:alpha val="100000"/>
                  </a:srgbClr>
                </a:solidFill>
                <a:latin typeface="SimHei"/>
                <a:ea typeface="SimHei"/>
                <a:cs typeface="SimHei"/>
              </a:rPr>
              <a:t>未成年学生进行教育和</a:t>
            </a:r>
            <a:r>
              <a:rPr sz="1300" kern="0" spc="-10">
                <a:solidFill>
                  <a:srgbClr val="000000">
                    <a:alpha val="100000"/>
                  </a:srgbClr>
                </a:solidFill>
                <a:latin typeface="SimHei"/>
                <a:ea typeface="SimHei"/>
                <a:cs typeface="SimHei"/>
              </a:rPr>
              <a:t> </a:t>
            </a:r>
            <a:r>
              <a:rPr sz="1300" kern="0" spc="0">
                <a:solidFill>
                  <a:srgbClr val="000000">
                    <a:alpha val="100000"/>
                  </a:srgbClr>
                </a:solidFill>
                <a:latin typeface="SimHei"/>
                <a:ea typeface="SimHei"/>
                <a:cs typeface="SimHei"/>
              </a:rPr>
              <a:t>引导，帮助其恢复正常</a:t>
            </a:r>
            <a:r>
              <a:rPr sz="1300" kern="0" spc="-10">
                <a:solidFill>
                  <a:srgbClr val="000000">
                    <a:alpha val="100000"/>
                  </a:srgbClr>
                </a:solidFill>
                <a:latin typeface="SimHei"/>
                <a:ea typeface="SimHei"/>
                <a:cs typeface="SimHei"/>
              </a:rPr>
              <a:t>的学习生活。</a:t>
            </a:r>
            <a:endParaRPr lang="SimHei" altLang="SimHei" sz="1300"/>
          </a:p>
          <a:p>
            <a:pPr marL="14604" algn="l" rtl="0" eaLnBrk="0">
              <a:lnSpc>
                <a:spcPct val="88000"/>
              </a:lnSpc>
              <a:spcBef>
                <a:spcPts val="813"/>
              </a:spcBef>
            </a:pPr>
            <a:r>
              <a:rPr sz="1300" b="1" kern="0" spc="70">
                <a:solidFill>
                  <a:srgbClr val="000000">
                    <a:alpha val="100000"/>
                  </a:srgbClr>
                </a:solidFill>
                <a:latin typeface="SimHei"/>
                <a:ea typeface="SimHei"/>
                <a:cs typeface="SimHei"/>
              </a:rPr>
              <a:t>第四十一条</a:t>
            </a:r>
            <a:r>
              <a:rPr sz="1300" kern="0" spc="70">
                <a:solidFill>
                  <a:srgbClr val="000000">
                    <a:alpha val="100000"/>
                  </a:srgbClr>
                </a:solidFill>
                <a:latin typeface="SimHei"/>
                <a:ea typeface="SimHei"/>
                <a:cs typeface="SimHei"/>
              </a:rPr>
              <a:t> 未成年人的监护</a:t>
            </a:r>
            <a:r>
              <a:rPr sz="1300" kern="0" spc="60">
                <a:solidFill>
                  <a:srgbClr val="000000">
                    <a:alpha val="100000"/>
                  </a:srgbClr>
                </a:solidFill>
                <a:latin typeface="SimHei"/>
                <a:ea typeface="SimHei"/>
                <a:cs typeface="SimHei"/>
              </a:rPr>
              <a:t>人应当指导未成年人安全合理使用网络，关注未成年人上网情况以及相</a:t>
            </a:r>
            <a:endParaRPr lang="SimHei" altLang="SimHei" sz="1300"/>
          </a:p>
          <a:p>
            <a:pPr marL="12700" algn="l" rtl="0" eaLnBrk="0">
              <a:lnSpc>
                <a:spcPct val="160000"/>
              </a:lnSpc>
              <a:spcBef>
                <a:spcPts val="23"/>
              </a:spcBef>
            </a:pPr>
            <a:r>
              <a:rPr sz="1300" kern="0" spc="50">
                <a:solidFill>
                  <a:srgbClr val="000000">
                    <a:alpha val="100000"/>
                  </a:srgbClr>
                </a:solidFill>
                <a:latin typeface="SimHei"/>
                <a:ea typeface="SimHei"/>
                <a:cs typeface="SimHei"/>
              </a:rPr>
              <a:t>关生理状况、心理状况、行为习惯，防范未成年人接触危害或者可能影响</a:t>
            </a:r>
            <a:r>
              <a:rPr sz="1300" kern="0" spc="40">
                <a:solidFill>
                  <a:srgbClr val="000000">
                    <a:alpha val="100000"/>
                  </a:srgbClr>
                </a:solidFill>
                <a:latin typeface="SimHei"/>
                <a:ea typeface="SimHei"/>
                <a:cs typeface="SimHei"/>
              </a:rPr>
              <a:t>其身心健康的网络信息，合</a:t>
            </a:r>
            <a:r>
              <a:rPr sz="1300" kern="0" spc="-10">
                <a:solidFill>
                  <a:srgbClr val="000000">
                    <a:alpha val="100000"/>
                  </a:srgbClr>
                </a:solidFill>
                <a:latin typeface="SimHei"/>
                <a:ea typeface="SimHei"/>
                <a:cs typeface="SimHei"/>
              </a:rPr>
              <a:t> </a:t>
            </a:r>
            <a:r>
              <a:rPr sz="1300" kern="0" spc="40">
                <a:solidFill>
                  <a:srgbClr val="000000">
                    <a:alpha val="100000"/>
                  </a:srgbClr>
                </a:solidFill>
                <a:latin typeface="SimHei"/>
                <a:ea typeface="SimHei"/>
                <a:cs typeface="SimHei"/>
              </a:rPr>
              <a:t>理安排未成年人使用网络的时间，预防和干预未成年人沉迷网络。</a:t>
            </a:r>
            <a:endParaRPr lang="SimHei" altLang="SimHei" sz="1300"/>
          </a:p>
        </p:txBody>
      </p:sp>
      <p:grpSp>
        <p:nvGrpSpPr>
          <p:cNvPr id="36" name="group 36"/>
          <p:cNvGrpSpPr/>
          <p:nvPr/>
        </p:nvGrpSpPr>
        <p:grpSpPr>
          <a:xfrm rot="21600000">
            <a:off x="2838434" y="1035046"/>
            <a:ext cx="3321070" cy="457206"/>
            <a:chExt cx="3321070" cy="457206"/>
          </a:xfrm>
        </p:grpSpPr>
        <p:pic>
          <p:nvPicPr>
            <p:cNvPr id="284" name="picture 284"/>
            <p:cNvPicPr>
              <a:picLocks noChangeAspect="1"/>
            </p:cNvPicPr>
            <p:nvPr/>
          </p:nvPicPr>
          <p:blipFill>
            <a:blip r:embed="rId2"/>
            <a:stretch>
              <a:fillRect/>
            </a:stretch>
          </p:blipFill>
          <p:spPr>
            <a:xfrm rot="21600000">
              <a:off x="0" y="0"/>
              <a:ext cx="3321070" cy="457206"/>
            </a:xfrm>
            <a:prstGeom prst="rect">
              <a:avLst/>
            </a:prstGeom>
          </p:spPr>
        </p:pic>
        <p:sp>
          <p:nvSpPr>
            <p:cNvPr id="286" name="textbox 286"/>
            <p:cNvSpPr/>
            <p:nvPr/>
          </p:nvSpPr>
          <p:spPr>
            <a:xfrm>
              <a:off x="-12700" y="-12700"/>
              <a:ext cx="3347084" cy="513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Arial" altLang="Arial" sz="900"/>
            </a:p>
            <a:p>
              <a:pPr algn="l" rtl="0" eaLnBrk="0">
                <a:lnSpc>
                  <a:spcPct val="8520"/>
                </a:lnSpc>
              </a:pPr>
              <a:endParaRPr lang="Arial" altLang="Arial" sz="100"/>
            </a:p>
            <a:p>
              <a:pPr marL="460375" algn="l" rtl="0" eaLnBrk="0">
                <a:lnSpc>
                  <a:spcPct val="95000"/>
                </a:lnSpc>
              </a:pPr>
              <a:r>
                <a:rPr sz="1800" b="1" kern="0" spc="300">
                  <a:solidFill>
                    <a:srgbClr val="FFFFFF">
                      <a:alpha val="100000"/>
                    </a:srgbClr>
                  </a:solidFill>
                  <a:latin typeface="SimHei"/>
                  <a:ea typeface="SimHei"/>
                  <a:cs typeface="SimHei"/>
                </a:rPr>
                <a:t>第五章网络沉迷防治</a:t>
              </a:r>
              <a:endParaRPr lang="SimHei" altLang="SimHei" sz="1800"/>
            </a:p>
          </p:txBody>
        </p:sp>
      </p:grpSp>
      <p:sp>
        <p:nvSpPr>
          <p:cNvPr id="288" name="textbox 288"/>
          <p:cNvSpPr/>
          <p:nvPr/>
        </p:nvSpPr>
        <p:spPr>
          <a:xfrm>
            <a:off x="2219379" y="397965"/>
            <a:ext cx="3651884" cy="287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909"/>
              </a:lnSpc>
            </a:pPr>
            <a:endParaRPr lang="Arial" altLang="Arial" sz="100"/>
          </a:p>
          <a:p>
            <a:pPr algn="r" rtl="0" eaLnBrk="0">
              <a:lnSpc>
                <a:spcPct val="95000"/>
              </a:lnSpc>
            </a:pPr>
            <a:r>
              <a:rPr sz="1800" b="1" kern="0" spc="-80">
                <a:solidFill>
                  <a:srgbClr val="D20000">
                    <a:alpha val="100000"/>
                  </a:srgbClr>
                </a:solidFill>
                <a:latin typeface="SimHei"/>
                <a:ea typeface="SimHei"/>
                <a:cs typeface="SimHei"/>
              </a:rPr>
              <a:t>《未成年人网络保护条例》内容学</a:t>
            </a:r>
            <a:r>
              <a:rPr sz="1800" b="1" kern="0" spc="-90">
                <a:solidFill>
                  <a:srgbClr val="D20000">
                    <a:alpha val="100000"/>
                  </a:srgbClr>
                </a:solidFill>
                <a:latin typeface="SimHei"/>
                <a:ea typeface="SimHei"/>
                <a:cs typeface="SimHei"/>
              </a:rPr>
              <a:t>习</a:t>
            </a:r>
            <a:endParaRPr lang="SimHei" altLang="SimHei" sz="1800"/>
          </a:p>
        </p:txBody>
      </p:sp>
      <p:pic>
        <p:nvPicPr>
          <p:cNvPr id="290" name="picture 290"/>
          <p:cNvPicPr>
            <a:picLocks noChangeAspect="1"/>
          </p:cNvPicPr>
          <p:nvPr/>
        </p:nvPicPr>
        <p:blipFill>
          <a:blip r:embed="rId3"/>
          <a:stretch>
            <a:fillRect/>
          </a:stretch>
        </p:blipFill>
        <p:spPr>
          <a:xfrm rot="21600000">
            <a:off x="393721" y="400055"/>
            <a:ext cx="971522" cy="501638"/>
          </a:xfrm>
          <a:prstGeom prst="rect">
            <a:avLst/>
          </a:prstGeom>
        </p:spPr>
      </p:pic>
      <p:pic>
        <p:nvPicPr>
          <p:cNvPr id="292" name="picture 292"/>
          <p:cNvPicPr>
            <a:picLocks noChangeAspect="1"/>
          </p:cNvPicPr>
          <p:nvPr/>
        </p:nvPicPr>
        <p:blipFill>
          <a:blip r:embed="rId4"/>
          <a:stretch>
            <a:fillRect/>
          </a:stretch>
        </p:blipFill>
        <p:spPr>
          <a:xfrm rot="21600000">
            <a:off x="7950192" y="469924"/>
            <a:ext cx="1244607" cy="323801"/>
          </a:xfrm>
          <a:prstGeom prst="rect">
            <a:avLst/>
          </a:prstGeom>
        </p:spPr>
      </p:pic>
      <p:sp>
        <p:nvSpPr>
          <p:cNvPr id="294" name="rect"/>
          <p:cNvSpPr/>
          <p:nvPr/>
        </p:nvSpPr>
        <p:spPr>
          <a:xfrm>
            <a:off x="1244607" y="749292"/>
            <a:ext cx="7937502" cy="12717"/>
          </a:xfrm>
          <a:prstGeom prst="rect">
            <a:avLst/>
          </a:prstGeom>
          <a:solidFill>
            <a:srgbClr val="FF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924800" cy="40513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https://d.book118.com/108103077013006025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193</Paragraphs>
  <Slides>25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25</vt:i4>
      </vt:variant>
    </vt:vector>
  </HeadingPairs>
  <TitlesOfParts>
    <vt:vector baseType="lpstr" size="31">
      <vt:lpstr>Arial</vt:lpstr>
      <vt:lpstr>Calibri</vt:lpstr>
      <vt:lpstr>SimHei</vt:lpstr>
      <vt:lpstr>SimSun</vt:lpstr>
      <vt:lpstr>YouYuan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2024-09-01T12:27:46.500</cp:lastPrinted>
  <dcterms:created xsi:type="dcterms:W3CDTF">2024-09-01T04:27:46Z</dcterms:created>
  <dcterms:modified xsi:type="dcterms:W3CDTF">2024-09-01T04:27:47Z</dcterms:modified>
</cp:coreProperties>
</file>