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30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42CA6-1E62-4B5B-A8E0-E3E2D9FF7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60305-1217-4273-BE48-F99C53463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9E096-9E48-4749-90AB-CC175161E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23D2DC-3930-43BF-9704-10A628897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7EA70E-5EC2-424F-8E90-7B5CE38A8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63EFA6-132B-4811-BE3E-1E3F28775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844BB3-F739-4EB1-9D7A-CD1AB8406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C6DCF8-E088-4C2B-8D08-C8277A452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C6DFE6-B2D4-4CE3-AD91-1E62C72F6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46CF5-22AA-46E6-B967-400CE1A72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BDFE7-9467-482B-9674-0974A8379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9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3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uFillTx/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5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20" Type="http://schemas.openxmlformats.org/officeDocument/2006/relationships/tags" Target="../tags/tag166.xml" /><Relationship Id="rId21" Type="http://schemas.openxmlformats.org/officeDocument/2006/relationships/tags" Target="../tags/tag167.xml" /><Relationship Id="rId22" Type="http://schemas.openxmlformats.org/officeDocument/2006/relationships/tags" Target="../tags/tag168.xml" /><Relationship Id="rId23" Type="http://schemas.openxmlformats.org/officeDocument/2006/relationships/tags" Target="../tags/tag169.xml" /><Relationship Id="rId24" Type="http://schemas.openxmlformats.org/officeDocument/2006/relationships/tags" Target="../tags/tag170.xml" /><Relationship Id="rId25" Type="http://schemas.openxmlformats.org/officeDocument/2006/relationships/tags" Target="../tags/tag171.xml" /><Relationship Id="rId26" Type="http://schemas.openxmlformats.org/officeDocument/2006/relationships/tags" Target="../tags/tag172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20" Type="http://schemas.openxmlformats.org/officeDocument/2006/relationships/tags" Target="../tags/tag214.xml" /><Relationship Id="rId21" Type="http://schemas.openxmlformats.org/officeDocument/2006/relationships/tags" Target="../tags/tag215.xml" /><Relationship Id="rId22" Type="http://schemas.openxmlformats.org/officeDocument/2006/relationships/tags" Target="../tags/tag216.xml" /><Relationship Id="rId23" Type="http://schemas.openxmlformats.org/officeDocument/2006/relationships/tags" Target="../tags/tag217.xml" /><Relationship Id="rId24" Type="http://schemas.openxmlformats.org/officeDocument/2006/relationships/tags" Target="../tags/tag218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18" Type="http://schemas.openxmlformats.org/officeDocument/2006/relationships/tags" Target="../tags/tag251.xml" /><Relationship Id="rId19" Type="http://schemas.openxmlformats.org/officeDocument/2006/relationships/tags" Target="../tags/tag252.xml" /><Relationship Id="rId2" Type="http://schemas.openxmlformats.org/officeDocument/2006/relationships/tags" Target="../tags/tag235.xml" /><Relationship Id="rId20" Type="http://schemas.openxmlformats.org/officeDocument/2006/relationships/tags" Target="../tags/tag253.xml" /><Relationship Id="rId21" Type="http://schemas.openxmlformats.org/officeDocument/2006/relationships/tags" Target="../tags/tag254.xml" /><Relationship Id="rId22" Type="http://schemas.openxmlformats.org/officeDocument/2006/relationships/tags" Target="../tags/tag255.xml" /><Relationship Id="rId23" Type="http://schemas.openxmlformats.org/officeDocument/2006/relationships/tags" Target="../tags/tag256.xml" /><Relationship Id="rId24" Type="http://schemas.openxmlformats.org/officeDocument/2006/relationships/tags" Target="../tags/tag257.xml" /><Relationship Id="rId25" Type="http://schemas.openxmlformats.org/officeDocument/2006/relationships/tags" Target="../tags/tag258.xml" /><Relationship Id="rId26" Type="http://schemas.openxmlformats.org/officeDocument/2006/relationships/tags" Target="../tags/tag259.xml" /><Relationship Id="rId27" Type="http://schemas.openxmlformats.org/officeDocument/2006/relationships/tags" Target="../tags/tag260.xml" /><Relationship Id="rId28" Type="http://schemas.openxmlformats.org/officeDocument/2006/relationships/tags" Target="../tags/tag261.xml" /><Relationship Id="rId29" Type="http://schemas.openxmlformats.org/officeDocument/2006/relationships/tags" Target="../tags/tag262.xml" /><Relationship Id="rId3" Type="http://schemas.openxmlformats.org/officeDocument/2006/relationships/tags" Target="../tags/tag236.xml" /><Relationship Id="rId30" Type="http://schemas.openxmlformats.org/officeDocument/2006/relationships/tags" Target="../tags/tag263.xml" /><Relationship Id="rId31" Type="http://schemas.openxmlformats.org/officeDocument/2006/relationships/tags" Target="../tags/tag264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14" Type="http://schemas.openxmlformats.org/officeDocument/2006/relationships/tags" Target="../tags/tag277.xml" /><Relationship Id="rId15" Type="http://schemas.openxmlformats.org/officeDocument/2006/relationships/tags" Target="../tags/tag278.xml" /><Relationship Id="rId16" Type="http://schemas.openxmlformats.org/officeDocument/2006/relationships/tags" Target="../tags/tag279.xml" /><Relationship Id="rId17" Type="http://schemas.openxmlformats.org/officeDocument/2006/relationships/tags" Target="../tags/tag280.xml" /><Relationship Id="rId18" Type="http://schemas.openxmlformats.org/officeDocument/2006/relationships/tags" Target="../tags/tag281.xml" /><Relationship Id="rId19" Type="http://schemas.openxmlformats.org/officeDocument/2006/relationships/tags" Target="../tags/tag282.xml" /><Relationship Id="rId2" Type="http://schemas.openxmlformats.org/officeDocument/2006/relationships/tags" Target="../tags/tag265.xml" /><Relationship Id="rId20" Type="http://schemas.openxmlformats.org/officeDocument/2006/relationships/tags" Target="../tags/tag283.xml" /><Relationship Id="rId21" Type="http://schemas.openxmlformats.org/officeDocument/2006/relationships/tags" Target="../tags/tag284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tags" Target="../tags/tag298.xml" /><Relationship Id="rId13" Type="http://schemas.openxmlformats.org/officeDocument/2006/relationships/tags" Target="../tags/tag299.xml" /><Relationship Id="rId14" Type="http://schemas.openxmlformats.org/officeDocument/2006/relationships/tags" Target="../tags/tag300.xml" /><Relationship Id="rId2" Type="http://schemas.openxmlformats.org/officeDocument/2006/relationships/tags" Target="../tags/tag288.xml" /><Relationship Id="rId3" Type="http://schemas.openxmlformats.org/officeDocument/2006/relationships/tags" Target="../tags/tag289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tags" Target="../tags/tag292.xml" /><Relationship Id="rId7" Type="http://schemas.openxmlformats.org/officeDocument/2006/relationships/tags" Target="../tags/tag293.xml" /><Relationship Id="rId8" Type="http://schemas.openxmlformats.org/officeDocument/2006/relationships/tags" Target="../tags/tag294.xml" /><Relationship Id="rId9" Type="http://schemas.openxmlformats.org/officeDocument/2006/relationships/tags" Target="../tags/tag29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0612204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膀胱结石的护理查房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8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8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41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膀胱结石的相关知识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7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9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2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病例汇报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4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健康宣教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6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7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75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护理诊断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7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8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9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91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护理措施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膀胱结石的相关知识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膀胱结石的定义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膀胱结石的症状包括尿频、尿急、尿痛、血尿等。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膀胱结石是指在膀胱内形成的结石，主要由矿物质和盐类组成。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膀胱结石的病因包括尿液中的矿物质浓度过高、尿液潴留、感染等。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膀胱结石的治疗方法包括药物治疗、体外冲击波碎石、手术治疗等。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膀胱结石的成因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尿液中的矿物质沉积：如钙、镁、磷等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尿液中的有机物质沉积：如草酸钙、磷酸钙等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尿液中的细菌感染：导致结石形成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尿液中的异物：如手术缝线、导管等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尿液中的代谢异常：如高钙尿症、高草酸尿症等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膀胱结石的症状</a:t>
            </a:r>
            <a:endParaRPr lang="zh-CN" altLang="en-US"/>
          </a:p>
        </p:txBody>
      </p:sp>
      <p:sp>
        <p:nvSpPr>
          <p:cNvPr id="4" name="任意多边形 3"/>
          <p:cNvSpPr/>
          <p:nvPr>
            <p:custDataLst>
              <p:tags r:id="rId2"/>
            </p:custDataLst>
          </p:nvPr>
        </p:nvSpPr>
        <p:spPr>
          <a:xfrm>
            <a:off x="769011" y="2602368"/>
            <a:ext cx="10401433" cy="1797515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>
            <a:off x="1358958" y="2530040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4"/>
            </p:custDataLst>
          </p:nvPr>
        </p:nvSpPr>
        <p:spPr>
          <a:xfrm>
            <a:off x="2002994" y="3355211"/>
            <a:ext cx="205035" cy="205035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5"/>
            </p:custDataLst>
          </p:nvPr>
        </p:nvSpPr>
        <p:spPr>
          <a:xfrm>
            <a:off x="1035682" y="1490400"/>
            <a:ext cx="2139659" cy="9075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尿频、尿急、尿痛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6"/>
            </p:custDataLst>
          </p:nvPr>
        </p:nvSpPr>
        <p:spPr>
          <a:xfrm>
            <a:off x="3659626" y="3310557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4303033" y="4148307"/>
            <a:ext cx="206922" cy="206922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6" name="正文"/>
          <p:cNvSpPr txBox="1"/>
          <p:nvPr>
            <p:custDataLst>
              <p:tags r:id="rId8"/>
            </p:custDataLst>
          </p:nvPr>
        </p:nvSpPr>
        <p:spPr>
          <a:xfrm>
            <a:off x="3336350" y="2260224"/>
            <a:ext cx="2139659" cy="9075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血尿、脓尿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9"/>
            </p:custDataLst>
          </p:nvPr>
        </p:nvSpPr>
        <p:spPr>
          <a:xfrm>
            <a:off x="6063440" y="3412445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8" name="椭圆 7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6706847" y="4250195"/>
            <a:ext cx="206922" cy="206922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3" name="正文"/>
          <p:cNvSpPr txBox="1"/>
          <p:nvPr>
            <p:custDataLst>
              <p:tags r:id="rId11"/>
            </p:custDataLst>
          </p:nvPr>
        </p:nvSpPr>
        <p:spPr>
          <a:xfrm>
            <a:off x="5740164" y="2376578"/>
            <a:ext cx="2139659" cy="9075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恶心、呕吐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2"/>
            </p:custDataLst>
          </p:nvPr>
        </p:nvSpPr>
        <p:spPr>
          <a:xfrm>
            <a:off x="8429518" y="2828158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39" name="椭圆 38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9072925" y="3665908"/>
            <a:ext cx="206922" cy="206922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7" name="正文"/>
          <p:cNvSpPr txBox="1"/>
          <p:nvPr>
            <p:custDataLst>
              <p:tags r:id="rId14"/>
            </p:custDataLst>
          </p:nvPr>
        </p:nvSpPr>
        <p:spPr>
          <a:xfrm>
            <a:off x="8106242" y="1752669"/>
            <a:ext cx="2139659" cy="9075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尿潴留、肾积水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29" name="椭圆 28"/>
          <p:cNvSpPr/>
          <p:nvPr>
            <p:custDataLst>
              <p:tags r:id="rId15"/>
            </p:custDataLst>
          </p:nvPr>
        </p:nvSpPr>
        <p:spPr>
          <a:xfrm>
            <a:off x="3063389" y="3823773"/>
            <a:ext cx="206922" cy="206922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16"/>
            </p:custDataLst>
          </p:nvPr>
        </p:nvSpPr>
        <p:spPr>
          <a:xfrm>
            <a:off x="2419353" y="4547684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55" name="正文"/>
          <p:cNvSpPr txBox="1"/>
          <p:nvPr>
            <p:custDataLst>
              <p:tags r:id="rId17"/>
            </p:custDataLst>
          </p:nvPr>
        </p:nvSpPr>
        <p:spPr>
          <a:xfrm>
            <a:off x="2096706" y="5070964"/>
            <a:ext cx="2139659" cy="8276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排尿困难、尿流中断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4" name="椭圆 13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>
            <a:off x="5504940" y="4290447"/>
            <a:ext cx="206922" cy="206922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5" name="圆角矩形 14"/>
          <p:cNvSpPr/>
          <p:nvPr>
            <p:custDataLst>
              <p:tags r:id="rId19"/>
            </p:custDataLst>
          </p:nvPr>
        </p:nvSpPr>
        <p:spPr>
          <a:xfrm>
            <a:off x="4861533" y="5026938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50" name="正文"/>
          <p:cNvSpPr txBox="1"/>
          <p:nvPr>
            <p:custDataLst>
              <p:tags r:id="rId20"/>
            </p:custDataLst>
          </p:nvPr>
        </p:nvSpPr>
        <p:spPr>
          <a:xfrm>
            <a:off x="4538257" y="5547701"/>
            <a:ext cx="2139659" cy="7025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腰部疼痛、下腹部疼痛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3" name="椭圆 32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>
            <a:off x="7908754" y="4052078"/>
            <a:ext cx="206922" cy="206922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4" name="圆角矩形 33"/>
          <p:cNvSpPr/>
          <p:nvPr>
            <p:custDataLst>
              <p:tags r:id="rId22"/>
            </p:custDataLst>
          </p:nvPr>
        </p:nvSpPr>
        <p:spPr>
          <a:xfrm>
            <a:off x="7265347" y="4757122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54" name="正文"/>
          <p:cNvSpPr txBox="1"/>
          <p:nvPr>
            <p:custDataLst>
              <p:tags r:id="rId23"/>
            </p:custDataLst>
          </p:nvPr>
        </p:nvSpPr>
        <p:spPr>
          <a:xfrm>
            <a:off x="6942071" y="5292351"/>
            <a:ext cx="2139659" cy="8276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发热、寒战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0" name="椭圆 9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10244014" y="3098603"/>
            <a:ext cx="206922" cy="206922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25"/>
            </p:custDataLst>
          </p:nvPr>
        </p:nvSpPr>
        <p:spPr>
          <a:xfrm>
            <a:off x="9599978" y="3835094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62" name="正文"/>
          <p:cNvSpPr txBox="1"/>
          <p:nvPr>
            <p:custDataLst>
              <p:tags r:id="rId26"/>
            </p:custDataLst>
          </p:nvPr>
        </p:nvSpPr>
        <p:spPr>
          <a:xfrm>
            <a:off x="9277331" y="4351455"/>
            <a:ext cx="2139659" cy="8276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膀胱刺激症状，如尿急、尿痛、尿失禁等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膀胱结石的诊断方法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尿常规检查：通过尿液分析，发现结石成分和尿液酸碱度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膀胱镜检查：可以直接观察膀胱内结石的情况，并可进行取石操作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实验室检查：包括血常规、肾功能、电解质等，了解患者的身体状况和结石对肾脏的影响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影像学检查：包括B超、X线、CT等，可以明确结石的位置、大小和数量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患者基本情况</a:t>
            </a:r>
            <a:endParaRPr lang="zh-CN" altLang="en-US"/>
          </a:p>
        </p:txBody>
      </p:sp>
      <p:cxnSp>
        <p:nvCxnSpPr>
          <p:cNvPr id="184" name="直接箭头连接符 183"/>
          <p:cNvCxnSpPr/>
          <p:nvPr>
            <p:custDataLst>
              <p:tags r:id="rId2"/>
            </p:custDataLst>
          </p:nvPr>
        </p:nvCxnSpPr>
        <p:spPr>
          <a:xfrm>
            <a:off x="828787" y="3912999"/>
            <a:ext cx="1052903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3"/>
            </p:custDataLst>
          </p:nvPr>
        </p:nvCxnSpPr>
        <p:spPr>
          <a:xfrm flipV="1">
            <a:off x="4657860" y="3908120"/>
            <a:ext cx="3660" cy="10758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正文"/>
          <p:cNvSpPr txBox="1"/>
          <p:nvPr>
            <p:custDataLst>
              <p:tags r:id="rId4"/>
            </p:custDataLst>
          </p:nvPr>
        </p:nvSpPr>
        <p:spPr>
          <a:xfrm>
            <a:off x="3770428" y="5204808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职业：教师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5"/>
            </p:custDataLst>
          </p:nvPr>
        </p:nvCxnSpPr>
        <p:spPr>
          <a:xfrm flipH="1">
            <a:off x="7508013" y="3953864"/>
            <a:ext cx="0" cy="5379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正文"/>
          <p:cNvSpPr txBox="1"/>
          <p:nvPr>
            <p:custDataLst>
              <p:tags r:id="rId6"/>
            </p:custDataLst>
          </p:nvPr>
        </p:nvSpPr>
        <p:spPr>
          <a:xfrm>
            <a:off x="6618750" y="4714433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症状：尿频、尿急、尿痛、血尿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4" name="直接连接符 83"/>
          <p:cNvCxnSpPr/>
          <p:nvPr>
            <p:custDataLst>
              <p:tags r:id="rId7"/>
            </p:custDataLst>
          </p:nvPr>
        </p:nvCxnSpPr>
        <p:spPr>
          <a:xfrm flipH="1" flipV="1">
            <a:off x="10356336" y="3908120"/>
            <a:ext cx="610" cy="12942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正文"/>
          <p:cNvSpPr txBox="1"/>
          <p:nvPr>
            <p:custDataLst>
              <p:tags r:id="rId8"/>
            </p:custDataLst>
          </p:nvPr>
        </p:nvSpPr>
        <p:spPr>
          <a:xfrm>
            <a:off x="9467073" y="5437187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治疗：已进行体外冲击波碎石术，目前恢复良好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9"/>
            </p:custDataLst>
          </p:nvPr>
        </p:nvSpPr>
        <p:spPr>
          <a:xfrm>
            <a:off x="922105" y="4314326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年龄：50岁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 flipH="1">
            <a:off x="3236138" y="2957256"/>
            <a:ext cx="0" cy="89780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1"/>
            </p:custDataLst>
          </p:nvPr>
        </p:nvSpPr>
        <p:spPr>
          <a:xfrm>
            <a:off x="2221843" y="1868550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7" name="直接连接符 96"/>
          <p:cNvCxnSpPr/>
          <p:nvPr>
            <p:custDataLst>
              <p:tags r:id="rId12"/>
            </p:custDataLst>
          </p:nvPr>
        </p:nvCxnSpPr>
        <p:spPr>
          <a:xfrm flipV="1">
            <a:off x="8930344" y="2569957"/>
            <a:ext cx="3660" cy="127961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正文"/>
          <p:cNvSpPr txBox="1"/>
          <p:nvPr>
            <p:custDataLst>
              <p:tags r:id="rId13"/>
            </p:custDataLst>
          </p:nvPr>
        </p:nvSpPr>
        <p:spPr>
          <a:xfrm>
            <a:off x="7918488" y="1490400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检查：B超显示膀胱内有结石，大小约1cm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5" name="直接连接符 4"/>
          <p:cNvCxnSpPr/>
          <p:nvPr>
            <p:custDataLst>
              <p:tags r:id="rId14"/>
            </p:custDataLst>
          </p:nvPr>
        </p:nvCxnSpPr>
        <p:spPr>
          <a:xfrm flipH="1">
            <a:off x="6082022" y="3596451"/>
            <a:ext cx="3660" cy="25677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正文"/>
          <p:cNvSpPr txBox="1"/>
          <p:nvPr>
            <p:custDataLst>
              <p:tags r:id="rId15"/>
            </p:custDataLst>
          </p:nvPr>
        </p:nvSpPr>
        <p:spPr>
          <a:xfrm>
            <a:off x="5070166" y="2511405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病史：既往有高血压、糖尿病病史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16"/>
            </p:custDataLst>
          </p:nvPr>
        </p:nvSpPr>
        <p:spPr>
          <a:xfrm>
            <a:off x="4595648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>
            <a:off x="7443971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18"/>
            </p:custDataLst>
          </p:nvPr>
        </p:nvSpPr>
        <p:spPr>
          <a:xfrm>
            <a:off x="10292294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19"/>
            </p:custDataLst>
          </p:nvPr>
        </p:nvSpPr>
        <p:spPr>
          <a:xfrm>
            <a:off x="1747326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92" name="直接连接符 91"/>
          <p:cNvCxnSpPr/>
          <p:nvPr>
            <p:custDataLst>
              <p:tags r:id="rId20"/>
            </p:custDataLst>
          </p:nvPr>
        </p:nvCxnSpPr>
        <p:spPr>
          <a:xfrm flipV="1">
            <a:off x="1811367" y="3928247"/>
            <a:ext cx="610" cy="17687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椭圆 18"/>
          <p:cNvSpPr/>
          <p:nvPr>
            <p:custDataLst>
              <p:tags r:id="rId21"/>
            </p:custDataLst>
          </p:nvPr>
        </p:nvSpPr>
        <p:spPr>
          <a:xfrm>
            <a:off x="3172097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2"/>
            </p:custDataLst>
          </p:nvPr>
        </p:nvSpPr>
        <p:spPr>
          <a:xfrm>
            <a:off x="8868133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3"/>
            </p:custDataLst>
          </p:nvPr>
        </p:nvSpPr>
        <p:spPr>
          <a:xfrm>
            <a:off x="6019810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患者病史及症状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病史：既往有高血压、糖尿病病史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患者年龄：50岁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症状：尿频、尿急、尿痛、血尿、腰痛、发热等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患者辅助检查及结果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尿常规检查：尿液中可见结晶体，尿液酸碱度异常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结石成分分析：分析结石成分，确定结石类型，为治疗提供依据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正文"/>
          <p:cNvSpPr txBox="1"/>
          <p:nvPr>
            <p:custDataLst>
              <p:tags r:id="rId29"/>
            </p:custDataLst>
          </p:nvPr>
        </p:nvSpPr>
        <p:spPr>
          <a:xfrm>
            <a:off x="7890265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尿培养：无细菌生长，排除泌尿系统感染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正文"/>
          <p:cNvSpPr txBox="1"/>
          <p:nvPr>
            <p:custDataLst>
              <p:tags r:id="rId30"/>
            </p:custDataLst>
          </p:nvPr>
        </p:nvSpPr>
        <p:spPr>
          <a:xfrm>
            <a:off x="2136402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泌尿系统B超：可见膀胱内有结石，结石大小、位置、形状等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1"/>
            </p:custDataLst>
          </p:nvPr>
        </p:nvSpPr>
        <p:spPr>
          <a:xfrm>
            <a:off x="5013987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肾功能检查：肾功能正常，无肾功能损害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患者诊断及治疗情况</a:t>
            </a:r>
            <a:endParaRPr lang="zh-CN" altLang="en-US"/>
          </a:p>
        </p:txBody>
      </p:sp>
      <p:sp>
        <p:nvSpPr>
          <p:cNvPr id="29" name="椭圆 28"/>
          <p:cNvSpPr/>
          <p:nvPr>
            <p:custDataLst>
              <p:tags r:id="rId2"/>
            </p:custDataLst>
          </p:nvPr>
        </p:nvSpPr>
        <p:spPr>
          <a:xfrm>
            <a:off x="9411472" y="2880369"/>
            <a:ext cx="1979261" cy="197926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3"/>
            </p:custDataLst>
          </p:nvPr>
        </p:nvSpPr>
        <p:spPr>
          <a:xfrm>
            <a:off x="9632661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" name="正文"/>
          <p:cNvSpPr txBox="1"/>
          <p:nvPr>
            <p:custDataLst>
              <p:tags r:id="rId4"/>
            </p:custDataLst>
          </p:nvPr>
        </p:nvSpPr>
        <p:spPr>
          <a:xfrm>
            <a:off x="9677789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治疗效果：如症状缓解、结石消失等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59" name="弧形 58"/>
          <p:cNvSpPr/>
          <p:nvPr>
            <p:custDataLst>
              <p:tags r:id="rId5"/>
            </p:custDataLst>
          </p:nvPr>
        </p:nvSpPr>
        <p:spPr>
          <a:xfrm>
            <a:off x="9224606" y="2693503"/>
            <a:ext cx="2353539" cy="2353539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椭圆 30"/>
          <p:cNvSpPr/>
          <p:nvPr>
            <p:custDataLst>
              <p:tags r:id="rId6"/>
            </p:custDataLst>
          </p:nvPr>
        </p:nvSpPr>
        <p:spPr>
          <a:xfrm>
            <a:off x="7574586" y="2880369"/>
            <a:ext cx="1979261" cy="1979261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椭圆 31"/>
          <p:cNvSpPr/>
          <p:nvPr>
            <p:custDataLst>
              <p:tags r:id="rId7"/>
            </p:custDataLst>
          </p:nvPr>
        </p:nvSpPr>
        <p:spPr>
          <a:xfrm>
            <a:off x="7836453" y="2919777"/>
            <a:ext cx="267196" cy="26719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正文"/>
          <p:cNvSpPr txBox="1"/>
          <p:nvPr>
            <p:custDataLst>
              <p:tags r:id="rId8"/>
            </p:custDataLst>
          </p:nvPr>
        </p:nvSpPr>
        <p:spPr>
          <a:xfrm>
            <a:off x="7881581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治疗方案：如药物治疗、手术治疗等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8" name="弧形 57"/>
          <p:cNvSpPr/>
          <p:nvPr>
            <p:custDataLst>
              <p:tags r:id="rId9"/>
            </p:custDataLst>
          </p:nvPr>
        </p:nvSpPr>
        <p:spPr>
          <a:xfrm>
            <a:off x="608400" y="2693503"/>
            <a:ext cx="2353539" cy="2353539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10"/>
            </p:custDataLst>
          </p:nvPr>
        </p:nvSpPr>
        <p:spPr>
          <a:xfrm>
            <a:off x="5925201" y="2880369"/>
            <a:ext cx="1979261" cy="197926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11"/>
            </p:custDataLst>
          </p:nvPr>
        </p:nvSpPr>
        <p:spPr>
          <a:xfrm>
            <a:off x="6186433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12"/>
            </p:custDataLst>
          </p:nvPr>
        </p:nvSpPr>
        <p:spPr>
          <a:xfrm>
            <a:off x="6232197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诊断结果：如膀胱结石、尿路感染等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13"/>
            </p:custDataLst>
          </p:nvPr>
        </p:nvSpPr>
        <p:spPr>
          <a:xfrm>
            <a:off x="4275817" y="2880369"/>
            <a:ext cx="1979261" cy="1979261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14"/>
            </p:custDataLst>
          </p:nvPr>
        </p:nvSpPr>
        <p:spPr>
          <a:xfrm>
            <a:off x="4537049" y="2919777"/>
            <a:ext cx="267196" cy="26719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15"/>
            </p:custDataLst>
          </p:nvPr>
        </p:nvSpPr>
        <p:spPr>
          <a:xfrm>
            <a:off x="4582812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辅助检查：如B超、CT等检查结果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6"/>
            </p:custDataLst>
          </p:nvPr>
        </p:nvSpPr>
        <p:spPr>
          <a:xfrm>
            <a:off x="2625797" y="2880369"/>
            <a:ext cx="1979261" cy="197926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7"/>
            </p:custDataLst>
          </p:nvPr>
        </p:nvSpPr>
        <p:spPr>
          <a:xfrm>
            <a:off x="2887665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8"/>
            </p:custDataLst>
          </p:nvPr>
        </p:nvSpPr>
        <p:spPr>
          <a:xfrm>
            <a:off x="2932792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主诉症状：如尿频、尿急、尿痛等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9"/>
            </p:custDataLst>
          </p:nvPr>
        </p:nvSpPr>
        <p:spPr>
          <a:xfrm>
            <a:off x="789546" y="2880369"/>
            <a:ext cx="1979261" cy="1979261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20"/>
            </p:custDataLst>
          </p:nvPr>
        </p:nvSpPr>
        <p:spPr>
          <a:xfrm>
            <a:off x="1050778" y="2919777"/>
            <a:ext cx="267196" cy="26719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21"/>
            </p:custDataLst>
          </p:nvPr>
        </p:nvSpPr>
        <p:spPr>
          <a:xfrm>
            <a:off x="1096541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患者年龄、性别、职业等基本信息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原因：膀胱结石摩擦膀胱壁，引起疼痛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症状：下腹部疼痛，尿频、尿急、尿痛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护理措施：止痛药物，热敷，按摩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预防措施：多喝水，避免久坐，定期体检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https://d.book118.com/108106122041006033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3"/>
  <p:tag name="KSO_WM_UNIT_INDEX" val="1_2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3"/>
  <p:tag name="KSO_WM_UNIT_INDEX" val="1_5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3"/>
  <p:tag name="KSO_WM_UNIT_INDEX" val="1_3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3"/>
  <p:tag name="KSO_WM_UNIT_INDEX" val="1_4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2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m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1_1"/>
  <p:tag name="KSO_WM_UNIT_INDEX" val="1_1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3_1"/>
  <p:tag name="KSO_WM_UNIT_INDEX" val="1_3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14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5_1"/>
  <p:tag name="KSO_WM_UNIT_INDEX" val="1_5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7_1"/>
  <p:tag name="KSO_WM_UNIT_INDEX" val="1_7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7_1"/>
  <p:tag name="KSO_WM_UNIT_INDEX" val="1_7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2_1"/>
  <p:tag name="KSO_WM_UNIT_INDEX" val="1_2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2_1"/>
  <p:tag name="KSO_WM_UNIT_INDEX" val="1_2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4_1"/>
  <p:tag name="KSO_WM_UNIT_INDEX" val="1_4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4_1"/>
  <p:tag name="KSO_WM_UNIT_INDEX" val="1_4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6_1"/>
  <p:tag name="KSO_WM_UNIT_INDEX" val="1_6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6_1"/>
  <p:tag name="KSO_WM_UNIT_INDEX" val="1_6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8_1"/>
  <p:tag name="KSO_WM_UNIT_INDEX" val="1_8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8_1"/>
  <p:tag name="KSO_WM_UNIT_INDEX" val="1_8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14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8_1"/>
  <p:tag name="KSO_WM_UNIT_INDEX" val="1_8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2"/>
  <p:tag name="KSO_WM_UNIT_INDEX" val="1_1_2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8.xml><?xml version="1.0" encoding="utf-8"?>
<p:tagLst xmlns:p="http://schemas.openxmlformats.org/presentationml/2006/main">
  <p:tag name="KSO_WM_TEMPLATE_CATEGORY" val="custom"/>
  <p:tag name="KSO_WM_TEMPLATE_INDEX" val="20230914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1"/>
  <p:tag name="KSO_WM_UNIT_INDEX" val="1_1"/>
  <p:tag name="KSO_WM_UNIT_LAYERLEVEL" val="1_1"/>
  <p:tag name="KSO_WM_UNIT_TYPE" val="l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3"/>
  <p:tag name="KSO_WM_UNIT_INDEX" val="1_3"/>
  <p:tag name="KSO_WM_UNIT_LAYERLEVEL" val="1_1"/>
  <p:tag name="KSO_WM_UNIT_TYPE" val="l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5"/>
  <p:tag name="KSO_WM_UNIT_INDEX" val="1_5"/>
  <p:tag name="KSO_WM_UNIT_LAYERLEVEL" val="1_1"/>
  <p:tag name="KSO_WM_UNIT_TYPE" val="l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5*l_h_i*1_6_1"/>
  <p:tag name="KSO_WM_UNIT_INDEX" val="1_6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5*l_h_i*1_6_2"/>
  <p:tag name="KSO_WM_UNIT_INDEX" val="1_6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5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5*l_h_i*1_5_2"/>
  <p:tag name="KSO_WM_UNIT_INDEX" val="1_5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5*l_h_i*1_4_1"/>
  <p:tag name="KSO_WM_UNIT_INDEX" val="1_4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5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5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5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5*l_h_i*1_2_1"/>
  <p:tag name="KSO_WM_UNIT_INDEX" val="1_2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5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5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5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8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300.xml><?xml version="1.0" encoding="utf-8"?>
<p:tagLst xmlns:p="http://schemas.openxmlformats.org/presentationml/2006/main">
  <p:tag name="KSO_WM_TEMPLATE_CATEGORY" val="custom"/>
  <p:tag name="KSO_WM_TEMPLATE_INDEX" val="20230914"/>
</p:tagLst>
</file>

<file path=ppt/tags/tag3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Calibri Light</vt:lpstr>
      <vt:lpstr>宋体</vt:lpstr>
      <vt:lpstr>Office Theme</vt:lpstr>
      <vt:lpstr>膀胱结石的护理查房</vt:lpstr>
      <vt:lpstr>目录</vt:lpstr>
      <vt:lpstr>膀胱结石的相关知识</vt:lpstr>
      <vt:lpstr>膀胱结石的定义</vt:lpstr>
      <vt:lpstr>膀胱结石的成因</vt:lpstr>
      <vt:lpstr>膀胱结石的症状</vt:lpstr>
      <vt:lpstr>膀胱结石的诊断方法</vt:lpstr>
      <vt:lpstr>病例汇报</vt:lpstr>
      <vt:lpstr>患者基本情况</vt:lpstr>
      <vt:lpstr>患者病史及症状</vt:lpstr>
      <vt:lpstr>患者辅助检查及结果</vt:lpstr>
      <vt:lpstr>患者诊断及治疗情况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2024-09-11T05:32:29.916</cp:lastPrinted>
  <dcterms:created xsi:type="dcterms:W3CDTF">2024-09-10T21:32:29Z</dcterms:created>
  <dcterms:modified xsi:type="dcterms:W3CDTF">2024-09-10T21:32:32Z</dcterms:modified>
</cp:coreProperties>
</file>