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15632-16CC-4472-9058-F7596697B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415C56-8AA5-40E4-A497-FD2D7B627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8365E-8989-4DF5-BA64-22CBAB4F1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0AF105-EED1-4B40-9B1B-14F30DD13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ACB25D-6D33-4AD1-83CD-635582E91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32AB3C-EBAB-4C86-B4C0-F4ED24512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5714C5-FD93-416F-8512-644244EE5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52E2ED-711F-41D0-9630-6134A8E60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564D55-BFA8-49A1-B4C7-A789A117E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9D46C-0AAB-4EC7-B6C5-3F2EDB509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231CC7-02F9-4DF7-928F-D297A6880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121027040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胸科手术围术期镇痛的术前评估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胸科手术围术期镇痛的术中管理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胸科手术围术期镇痛的术后恢复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胸科手术围术期镇痛的并发症及处理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48839" y="1881235"/>
            <a:ext cx="1897380" cy="739140"/>
            <a:chOff x="1648839" y="1881235"/>
            <a:chExt cx="1897380" cy="739140"/>
          </a:xfrm>
        </p:grpSpPr>
        <p:sp>
          <p:nvSpPr>
            <p:cNvPr id="21" name="TextBox 21"/>
            <p:cNvSpPr txBox="1"/>
            <p:nvPr/>
          </p:nvSpPr>
          <p:spPr>
            <a:xfrm>
              <a:off x="164883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99459" y="1881235"/>
            <a:ext cx="1897380" cy="739140"/>
            <a:chOff x="7599459" y="1881235"/>
            <a:chExt cx="1897380" cy="739140"/>
          </a:xfrm>
        </p:grpSpPr>
        <p:sp>
          <p:nvSpPr>
            <p:cNvPr id="23" name="TextBox 23"/>
            <p:cNvSpPr txBox="1"/>
            <p:nvPr/>
          </p:nvSpPr>
          <p:spPr>
            <a:xfrm>
              <a:off x="759945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5" name="AutoShape 25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1" name="Freeform 31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5" name="AutoShape 35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1" name="Freeform 41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5" name="AutoShape 45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0" name="Group 50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1" name="Freeform 51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4" name="Group 54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5" name="AutoShape 55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1" name="Freeform 61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5" name="AutoShape 65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1" name="Freeform 71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Freeform 72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5" name="AutoShape 75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0" name="Group 80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1" name="Freeform 81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4" name="Group 84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5" name="AutoShape 85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0" name="Group 90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1" name="Freeform 91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4" name="Group 94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5" name="AutoShape 95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1" name="Freeform 101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4" name="Group 104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5" name="AutoShape 105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0" name="Group 110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1" name="Freeform 111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4" name="Group 114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5" name="AutoShape 115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0" name="Group 120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1" name="Freeform 121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4" name="Group 124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5" name="AutoShape 125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0" name="Group 130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1" name="Freeform 131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4" name="Group 134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5" name="AutoShape 135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0" name="Group 140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1" name="Freeform 141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Freeform 143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4" name="Group 144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5" name="AutoShape 145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0" name="Group 150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1" name="Freeform 151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Freeform 152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Freeform 153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4" name="Group 154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5" name="AutoShape 155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0" name="Group 160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1" name="Freeform 161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Freeform 162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Freeform 163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4" name="Group 164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5" name="AutoShape 165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0" name="Group 170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1" name="Freeform 171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Freeform 172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Freeform 173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4" name="Group 174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5" name="AutoShape 175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0" name="Group 180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1" name="Freeform 181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Freeform 182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Freeform 183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4" name="Group 184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5" name="AutoShape 185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0" name="Group 190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1" name="Freeform 191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Freeform 192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Freeform 193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4" name="Group 194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5" name="AutoShape 195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0" name="Group 200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1" name="Freeform 201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Freeform 202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Freeform 203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4" name="Group 204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5" name="AutoShape 205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0" name="Group 210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1" name="Freeform 211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Freeform 212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Freeform 213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4" name="Group 214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5" name="AutoShape 215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0" name="Group 220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1" name="Freeform 221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Freeform 222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Freeform 223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4" name="Group 224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5" name="AutoShape 225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AutoShape 226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7" name="AutoShape 227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Freeform 228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9" name="Group 229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0" name="AutoShape 230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1" name="AutoShape 231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2" name="Group 232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3" name="AutoShape 233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AutoShape 234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" name="AutoShape 235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Freeform 236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7" name="Group 237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8" name="AutoShape 238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9" name="AutoShape 239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0" name="Group 240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1" name="AutoShape 241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AutoShape 242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3" name="AutoShape 243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Freeform 244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5" name="Group 245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6" name="AutoShape 246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7" name="AutoShape 247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8" name="Group 248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9" name="AutoShape 249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AutoShape 250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1" name="AutoShape 251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Freeform 252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3" name="Group 253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4" name="AutoShape 254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5" name="AutoShape 255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6" name="Group 256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7" name="AutoShape 257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AutoShape 258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9" name="AutoShape 259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Freeform 260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1" name="Group 261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2" name="AutoShape 262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3" name="AutoShape 263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4" name="Group 264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5" name="AutoShape 265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AutoShape 266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7" name="AutoShape 267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Freeform 268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9" name="Group 269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0" name="AutoShape 270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1" name="AutoShape 271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2" name="Group 272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3" name="AutoShape 273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AutoShape 274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5" name="AutoShape 275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Freeform 276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7" name="Group 277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8" name="AutoShape 278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9" name="AutoShape 279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0" name="Group 280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1" name="AutoShape 281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AutoShape 282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3" name="AutoShape 283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Freeform 284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5" name="Group 285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6" name="AutoShape 286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7" name="AutoShape 287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8" name="Group 288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9" name="AutoShape 289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AutoShape 290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1" name="AutoShape 291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Freeform 292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3" name="Group 293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4" name="AutoShape 294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5" name="AutoShape 295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6" name="Group 296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7" name="AutoShape 297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AutoShape 298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9" name="AutoShape 299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Freeform 300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1" name="Group 301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2" name="AutoShape 302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3" name="AutoShape 303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4" name="Group 304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5" name="AutoShape 305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AutoShape 306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7" name="AutoShape 307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Freeform 308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9" name="Group 309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0" name="AutoShape 310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1" name="AutoShape 311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2" name="Group 312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3" name="AutoShape 313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AutoShape 314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5" name="AutoShape 315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Freeform 316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7" name="Group 317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8" name="AutoShape 318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9" name="AutoShape 319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0" name="Group 320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1" name="AutoShape 321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AutoShape 322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3" name="AutoShape 323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Freeform 324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5" name="Group 325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6" name="AutoShape 326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7" name="AutoShape 327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8" name="Group 328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9" name="AutoShape 329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AutoShape 330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1" name="AutoShape 331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Freeform 332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3" name="Group 333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4" name="AutoShape 334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5" name="AutoShape 335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6" name="Group 336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7" name="AutoShape 337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AutoShape 338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9" name="AutoShape 339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Freeform 340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1" name="Group 341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2" name="AutoShape 342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3" name="AutoShape 343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4" name="Group 344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5" name="AutoShape 345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AutoShape 346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7" name="AutoShape 347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Freeform 348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9" name="Group 349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0" name="AutoShape 350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1" name="AutoShape 351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2" name="Group 352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3" name="AutoShape 353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AutoShape 354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5" name="AutoShape 355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Freeform 356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7" name="Group 357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8" name="AutoShape 358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9" name="AutoShape 359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0" name="Group 360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1" name="AutoShape 361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AutoShape 362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3" name="AutoShape 363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Freeform 364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5" name="Group 365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6" name="AutoShape 366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7" name="AutoShape 367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8" name="Group 368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9" name="AutoShape 369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AutoShape 370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1" name="AutoShape 371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Freeform 372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3" name="Group 373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4" name="AutoShape 374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5" name="AutoShape 375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6" name="Group 376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7" name="AutoShape 377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AutoShape 378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9" name="AutoShape 379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Freeform 380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1" name="Group 381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2" name="AutoShape 382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3" name="AutoShape 383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4" name="AutoShape 384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胸科手术围术期镇痛是指在胸科手术前、手术中和手术后采取一系列措施，以减轻患者疼痛和不适感的过程。</a:t>
            </a:r>
            <a:endParaRPr lang="en-US" sz="1100"/>
          </a:p>
        </p:txBody>
      </p:sp>
      <p:sp>
        <p:nvSpPr>
          <p:cNvPr id="385" name="AutoShape 385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胸科手术围术期镇痛的主要目的是提高患者舒适度，减少术后并发症，促进患者康复。</a:t>
            </a:r>
            <a:endParaRPr lang="en-US" sz="1100"/>
          </a:p>
        </p:txBody>
      </p:sp>
      <p:grpSp>
        <p:nvGrpSpPr>
          <p:cNvPr id="386" name="Group 38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7" name="AutoShape 38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TextBox 40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胸科手术围术期镇痛的定义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497384" y="2173262"/>
            <a:ext cx="3857054" cy="652748"/>
            <a:chOff x="7497384" y="2173262"/>
            <a:chExt cx="3857054" cy="652748"/>
          </a:xfrm>
        </p:grpSpPr>
        <p:sp>
          <p:nvSpPr>
            <p:cNvPr id="3" name="AutoShape 3"/>
            <p:cNvSpPr/>
            <p:nvPr/>
          </p:nvSpPr>
          <p:spPr>
            <a:xfrm>
              <a:off x="7497384" y="2173262"/>
              <a:ext cx="3857054" cy="652748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/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减轻患者疼痛和不适感，提高患者的生活质量。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83187" y="2173262"/>
            <a:ext cx="652748" cy="652748"/>
            <a:chOff x="6683187" y="2173262"/>
            <a:chExt cx="652748" cy="652748"/>
          </a:xfrm>
        </p:grpSpPr>
        <p:sp>
          <p:nvSpPr>
            <p:cNvPr id="5" name="AutoShape 5"/>
            <p:cNvSpPr/>
            <p:nvPr/>
          </p:nvSpPr>
          <p:spPr>
            <a:xfrm>
              <a:off x="6683187" y="2173262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16347" y="2303755"/>
            <a:ext cx="386524" cy="391763"/>
            <a:chOff x="6816347" y="2303755"/>
            <a:chExt cx="386524" cy="391763"/>
          </a:xfrm>
        </p:grpSpPr>
        <p:sp>
          <p:nvSpPr>
            <p:cNvPr id="7" name="Freeform 7"/>
            <p:cNvSpPr/>
            <p:nvPr/>
          </p:nvSpPr>
          <p:spPr>
            <a:xfrm>
              <a:off x="6822919" y="2564454"/>
              <a:ext cx="132397" cy="125730"/>
            </a:xfrm>
            <a:custGeom>
              <a:rect l="l" t="t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19598" y="2498255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995036" y="2303755"/>
              <a:ext cx="207835" cy="207835"/>
            </a:xfrm>
            <a:custGeom>
              <a:rect l="l" t="t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816347" y="2385765"/>
              <a:ext cx="304419" cy="309753"/>
            </a:xfrm>
            <a:custGeom>
              <a:rect l="l" t="t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683187" y="3294307"/>
            <a:ext cx="652748" cy="652748"/>
            <a:chOff x="6683187" y="3294307"/>
            <a:chExt cx="652748" cy="652748"/>
          </a:xfrm>
        </p:grpSpPr>
        <p:sp>
          <p:nvSpPr>
            <p:cNvPr id="12" name="AutoShape 12"/>
            <p:cNvSpPr/>
            <p:nvPr/>
          </p:nvSpPr>
          <p:spPr>
            <a:xfrm>
              <a:off x="6683187" y="3294307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11680" y="3422847"/>
            <a:ext cx="395764" cy="395668"/>
            <a:chOff x="6811680" y="3422847"/>
            <a:chExt cx="395764" cy="395668"/>
          </a:xfrm>
        </p:grpSpPr>
        <p:sp>
          <p:nvSpPr>
            <p:cNvPr id="14" name="Freeform 14"/>
            <p:cNvSpPr/>
            <p:nvPr/>
          </p:nvSpPr>
          <p:spPr>
            <a:xfrm>
              <a:off x="6859305" y="3655733"/>
              <a:ext cx="300419" cy="162782"/>
            </a:xfrm>
            <a:custGeom>
              <a:rect l="l" t="t" r="r" b="b"/>
              <a:pathLst>
                <a:path w="226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6811680" y="3422847"/>
              <a:ext cx="395764" cy="228981"/>
            </a:xfrm>
            <a:custGeom>
              <a:rect l="l" t="t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958650" y="3655733"/>
              <a:ext cx="100584" cy="112490"/>
            </a:xfrm>
            <a:custGeom>
              <a:rect l="l" t="t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6958650" y="3530003"/>
              <a:ext cx="100584" cy="100584"/>
            </a:xfrm>
            <a:custGeom>
              <a:rect l="l" t="t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692712" y="4617091"/>
            <a:ext cx="652748" cy="652748"/>
            <a:chOff x="6692712" y="4617091"/>
            <a:chExt cx="652748" cy="652748"/>
          </a:xfrm>
        </p:grpSpPr>
        <p:sp>
          <p:nvSpPr>
            <p:cNvPr id="19" name="AutoShape 19"/>
            <p:cNvSpPr/>
            <p:nvPr/>
          </p:nvSpPr>
          <p:spPr>
            <a:xfrm>
              <a:off x="6692712" y="4617091"/>
              <a:ext cx="652748" cy="65274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797440" y="4721819"/>
            <a:ext cx="443293" cy="443294"/>
            <a:chOff x="6797440" y="4721819"/>
            <a:chExt cx="443293" cy="443294"/>
          </a:xfrm>
        </p:grpSpPr>
        <p:sp>
          <p:nvSpPr>
            <p:cNvPr id="21" name="Freeform 21"/>
            <p:cNvSpPr/>
            <p:nvPr/>
          </p:nvSpPr>
          <p:spPr>
            <a:xfrm>
              <a:off x="6797440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143483" y="4902032"/>
              <a:ext cx="97250" cy="165926"/>
            </a:xfrm>
            <a:custGeom>
              <a:rect l="l" t="t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7172058" y="5095104"/>
              <a:ext cx="41434" cy="41434"/>
            </a:xfrm>
            <a:custGeom>
              <a:rect l="l" t="t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116337" y="5109391"/>
              <a:ext cx="55817" cy="271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7040518" y="5082150"/>
              <a:ext cx="82963" cy="82963"/>
            </a:xfrm>
            <a:custGeom>
              <a:rect l="l" t="t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867448" y="4721819"/>
              <a:ext cx="304609" cy="151543"/>
            </a:xfrm>
            <a:custGeom>
              <a:rect l="l" t="t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2494" r="12494"/>
          <a:stretch>
            <a:fillRect/>
          </a:stretch>
        </p:blipFill>
        <p:spPr>
          <a:xfrm>
            <a:off x="573317" y="3848733"/>
            <a:ext cx="2634960" cy="234180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2610" r="12610"/>
          <a:stretch>
            <a:fillRect/>
          </a:stretch>
        </p:blipFill>
        <p:spPr>
          <a:xfrm>
            <a:off x="3337865" y="1324021"/>
            <a:ext cx="2689304" cy="239753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1720" r="11720"/>
          <a:stretch>
            <a:fillRect/>
          </a:stretch>
        </p:blipFill>
        <p:spPr>
          <a:xfrm>
            <a:off x="3337865" y="3848733"/>
            <a:ext cx="2689304" cy="234180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3776" r="13776"/>
          <a:stretch>
            <a:fillRect/>
          </a:stretch>
        </p:blipFill>
        <p:spPr>
          <a:xfrm>
            <a:off x="573317" y="1297445"/>
            <a:ext cx="2634960" cy="2424106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497384" y="3334317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有助于减轻患者的心理压力和焦虑，促进患者的康复。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497384" y="4556231"/>
            <a:ext cx="3914076" cy="7136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降低术后并发症的发生率，如肺部感染、肺不张等。</a:t>
            </a:r>
            <a:endParaRPr lang="en-US" sz="1100"/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胸科手术围术期镇痛的重要性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包括口服、肌内注射、静脉注射等途径给药的镇痛药物，如阿片类药物、非甾体抗炎药等。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通过阻断神经传导，达到镇痛目的。常用的神经阻滞方法包括硬膜外阻滞、肋间神经阻滞等。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神经阻滞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在手术部位使用局部麻醉药物，阻断神经传导，达到镇痛效果。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局部麻醉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患者根据自身疼痛程度，通过自控给药的方式，获得所需的镇痛效果。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患者自控镇痛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胸科手术围术期镇痛的常用方法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胸科手术围术期镇痛的术前评估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52957"/>
            <a:ext cx="2240823" cy="224082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3032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患者年龄、性别、体重、身高、体质量指数等基本信息。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13055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3894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患者病史、用药史、过敏史等健康状况。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39175" y="2670042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47563" y="4238206"/>
            <a:ext cx="2514113" cy="200105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患者疼痛耐受程度和心理状况。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762" r="37762"/>
          <a:stretch>
            <a:fillRect/>
          </a:stretch>
        </p:blipFill>
        <p:spPr>
          <a:xfrm>
            <a:off x="3466721" y="3854863"/>
            <a:ext cx="2566604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8" name="Connector 8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0" name="AutoShape 10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1" name="Connector 11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3" name="AutoShape 13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使用视觉模拟评分法、数字评分法等评估工具，对患者的疼痛程度进行评估。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7" name="AutoShape 17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19" name="Freeform 19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4" name="AutoShape 24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了解患者对疼痛的感受和疼痛对日常生活的影响。</a:t>
              </a:r>
              <a:endParaRPr lang="en-US" sz="1100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24547" y="476745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26" name="Connector 26"/>
          <p:cNvCxnSpPr/>
          <p:nvPr/>
        </p:nvCxnSpPr>
        <p:spPr>
          <a:xfrm>
            <a:off x="1224547" y="5563744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7" name="TextBox 27"/>
          <p:cNvSpPr txBox="1"/>
          <p:nvPr/>
        </p:nvSpPr>
        <p:spPr>
          <a:xfrm>
            <a:off x="9245632" y="19865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9245632" y="28138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疼痛程度评估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299" r="242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镇痛方案制定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方案应包括药物和非药物治疗，如药物治疗、物理治疗和心理治疗等。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根据患者评估结果，制定个性化的镇痛方案。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胸科手术围术期镇痛的术中管理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https://d.book118.com/108121027040006026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2024-09-03T09:27:58.167</cp:lastPrinted>
  <dcterms:created xsi:type="dcterms:W3CDTF">2024-09-03T01:27:58Z</dcterms:created>
  <dcterms:modified xsi:type="dcterms:W3CDTF">2024-09-03T01:28:00Z</dcterms:modified>
</cp:coreProperties>
</file>