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52A7A8E6-2B6E-43D1-A67C-639F917BCA3D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B2B905D4-827C-4148-B7A2-BD99F4484BE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8CEFD-6088-463A-800E-91D6F3954134}" type="slidenum">
              <a:rPr lang="en-GB" smtClean="0">
                <a:solidFill>
                  <a:prstClr val="black"/>
                </a:solidFill>
              </a:rPr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0642-E7D1-4315-85F6-B2983CF3324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C230B-934E-477B-A437-379EEEB6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2BED2-B8DC-49A5-A5DE-9D8A08F2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E2E6E-75D0-4BD6-95B9-B1D64045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1DC07-3F79-4A63-A300-1DA0D400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A92F1A-098D-4AC5-8C39-7045B8A0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1E483-375D-4A09-880D-CD1CC2B9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0D3A0-5600-4204-BBC5-9F8DF45E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0E4F9-109A-42A4-99B7-FEA0653E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AF6AA-E353-49E4-B082-0ECDABAD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57F0C-4718-4A8D-93AA-30ABB639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29DD-9E34-4F3F-863F-40B3CD19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543884" y="2960117"/>
            <a:ext cx="2003019" cy="2037304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5337673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28"/>
          </p:nvPr>
        </p:nvSpPr>
        <p:spPr>
          <a:xfrm>
            <a:off x="9664267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9"/>
          </p:nvPr>
        </p:nvSpPr>
        <p:spPr>
          <a:xfrm>
            <a:off x="2914548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30"/>
          </p:nvPr>
        </p:nvSpPr>
        <p:spPr>
          <a:xfrm>
            <a:off x="7426719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011079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323511" y="1894784"/>
            <a:ext cx="5331460" cy="2256761"/>
          </a:xfrm>
          <a:prstGeom prst="roundRect">
            <a:avLst>
              <a:gd name="adj" fmla="val 10236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588408" y="1894784"/>
            <a:ext cx="5331460" cy="2256761"/>
          </a:xfrm>
          <a:prstGeom prst="roundRect">
            <a:avLst>
              <a:gd name="adj" fmla="val 7663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4528267" y="927101"/>
            <a:ext cx="7661755" cy="5929787"/>
          </a:xfrm>
          <a:custGeom>
            <a:gdLst>
              <a:gd name="connsiteX0" fmla="*/ 3656412 w 7661755"/>
              <a:gd name="connsiteY0" fmla="*/ 0 h 5929787"/>
              <a:gd name="connsiteX1" fmla="*/ 7661755 w 7661755"/>
              <a:gd name="connsiteY1" fmla="*/ 0 h 5929787"/>
              <a:gd name="connsiteX2" fmla="*/ 7661755 w 7661755"/>
              <a:gd name="connsiteY2" fmla="*/ 5929787 h 5929787"/>
              <a:gd name="connsiteX3" fmla="*/ 0 w 7661755"/>
              <a:gd name="connsiteY3" fmla="*/ 5929787 h 59297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61754" h="5929787">
                <a:moveTo>
                  <a:pt x="3656412" y="0"/>
                </a:moveTo>
                <a:lnTo>
                  <a:pt x="7661755" y="0"/>
                </a:lnTo>
                <a:lnTo>
                  <a:pt x="7661755" y="5929787"/>
                </a:lnTo>
                <a:lnTo>
                  <a:pt x="0" y="592978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1" y="6356352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9167808" y="6356352"/>
            <a:ext cx="2844800" cy="365125"/>
          </a:xfrm>
          <a:prstGeom prst="rect">
            <a:avLst/>
          </a:prstGeom>
        </p:spPr>
        <p:txBody>
          <a:bodyPr/>
          <a:lstStyle>
            <a:lvl1pPr algn="r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 baseline="0"/>
            </a:lvl1pPr>
          </a:lstStyle>
          <a:p>
            <a:r>
              <a:rPr lang="en-US"/>
              <a:t>Full Image Options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jpe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../media/image1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9271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5233"/>
            <a:ext cx="1130300" cy="90186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72"/>
          <a:stretch>
            <a:fillRect/>
          </a:stretch>
        </p:blipFill>
        <p:spPr>
          <a:xfrm rot="5400000" flipH="1">
            <a:off x="10818074" y="-177743"/>
            <a:ext cx="809626" cy="1400060"/>
          </a:xfrm>
          <a:custGeom>
            <a:gdLst>
              <a:gd name="connsiteX0" fmla="*/ 809626 w 809626"/>
              <a:gd name="connsiteY0" fmla="*/ 1400060 h 1400060"/>
              <a:gd name="connsiteX1" fmla="*/ 809626 w 809626"/>
              <a:gd name="connsiteY1" fmla="*/ 0 h 1400060"/>
              <a:gd name="connsiteX2" fmla="*/ 0 w 809626"/>
              <a:gd name="connsiteY2" fmla="*/ 0 h 1400060"/>
              <a:gd name="connsiteX3" fmla="*/ 0 w 809626"/>
              <a:gd name="connsiteY3" fmla="*/ 1400060 h 14000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626" h="1400060">
                <a:moveTo>
                  <a:pt x="809626" y="1400060"/>
                </a:moveTo>
                <a:lnTo>
                  <a:pt x="809626" y="0"/>
                </a:lnTo>
                <a:lnTo>
                  <a:pt x="0" y="0"/>
                </a:lnTo>
                <a:lnTo>
                  <a:pt x="0" y="1400060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B98692-AB0B-439B-9FDD-7EA4560080D7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7F8A499-5351-4113-8C01-EE5D50C53C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Relationship Id="rId3" Type="http://schemas.openxmlformats.org/officeDocument/2006/relationships/hyperlink" Target="https://baike.so.com/doc/3788381-3979166.html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713105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12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171700"/>
            <a:ext cx="5873290" cy="4686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13174" y="0"/>
            <a:ext cx="3878826" cy="387882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747747" y="3430075"/>
            <a:ext cx="7639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600" kern="12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气排球</a:t>
            </a:r>
          </a:p>
        </p:txBody>
      </p:sp>
      <p:sp>
        <p:nvSpPr>
          <p:cNvPr id="6" name="矩形 5"/>
          <p:cNvSpPr/>
          <p:nvPr/>
        </p:nvSpPr>
        <p:spPr>
          <a:xfrm>
            <a:off x="5410201" y="5029421"/>
            <a:ext cx="4705350" cy="1692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>
              <a:defRPr/>
            </a:pPr>
            <a:r>
              <a:rPr lang="zh-CN" altLang="en-US" sz="5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WE HAVE MADE GREAT ACHIEVEMENTS</a:t>
            </a:r>
          </a:p>
        </p:txBody>
      </p: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5481638" y="4820760"/>
            <a:ext cx="4605576" cy="161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defTabSz="914400">
              <a:buNone/>
            </a:pP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教育教学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发展体育运动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增强人民体质</a:t>
            </a: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1301115" y="154940"/>
            <a:ext cx="42589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</a:rPr>
              <a:t>大学体育与健康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Pentagon 25"/>
          <p:cNvSpPr/>
          <p:nvPr/>
        </p:nvSpPr>
        <p:spPr>
          <a:xfrm>
            <a:off x="417537" y="1569467"/>
            <a:ext cx="607318" cy="36399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01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4" name="Pentagon 33"/>
          <p:cNvSpPr/>
          <p:nvPr/>
        </p:nvSpPr>
        <p:spPr>
          <a:xfrm>
            <a:off x="417537" y="3104792"/>
            <a:ext cx="607318" cy="36399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02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7" name="Pentagon 36"/>
          <p:cNvSpPr/>
          <p:nvPr/>
        </p:nvSpPr>
        <p:spPr>
          <a:xfrm>
            <a:off x="418618" y="4640117"/>
            <a:ext cx="607318" cy="36399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03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6" name="Text Placeholder 33"/>
          <p:cNvSpPr txBox="1"/>
          <p:nvPr/>
        </p:nvSpPr>
        <p:spPr>
          <a:xfrm>
            <a:off x="1195680" y="1569467"/>
            <a:ext cx="1893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气排球运动概述</a:t>
            </a:r>
            <a:endParaRPr lang="en-AU" sz="1800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9" name="Text Placeholder 33"/>
          <p:cNvSpPr txBox="1"/>
          <p:nvPr/>
        </p:nvSpPr>
        <p:spPr>
          <a:xfrm>
            <a:off x="1195680" y="3104792"/>
            <a:ext cx="1890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  <a:endParaRPr lang="en-AU" sz="1800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3" name="Text Placeholder 33"/>
          <p:cNvSpPr txBox="1"/>
          <p:nvPr/>
        </p:nvSpPr>
        <p:spPr>
          <a:xfrm>
            <a:off x="1196761" y="4634779"/>
            <a:ext cx="222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气排球运动战术</a:t>
            </a:r>
            <a:endParaRPr lang="en-AU" altLang="zh-CN" sz="1800" b="1">
              <a:solidFill>
                <a:srgbClr val="000000">
                  <a:lumMod val="75000"/>
                  <a:lumOff val="25000"/>
                </a:srgb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气排球知识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2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图片占位符 2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8" r="9638"/>
          <a:stretch>
            <a:fillRect/>
          </a:stretch>
        </p:blipFill>
        <p:spPr/>
      </p:pic>
    </p:spTree>
  </p:cSld>
  <p:clrMapOvr>
    <a:masterClrMapping/>
  </p:clrMapOvr>
  <p:transition spd="slow"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51" name="文本框 50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气排球运动概述</a:t>
            </a: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文本框 4"/>
          <p:cNvSpPr txBox="1"/>
          <p:nvPr/>
        </p:nvSpPr>
        <p:spPr>
          <a:xfrm>
            <a:off x="382440" y="2324486"/>
            <a:ext cx="7195635" cy="2897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发明时间：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1984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年</a:t>
            </a:r>
            <a:endParaRPr lang="en-US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发明人：</a:t>
            </a:r>
            <a:r>
              <a:rPr lang="en-US" altLang="zh-CN" sz="3200" err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hlinkClick r:id="rId3"/>
              </a:rPr>
              <a:t>呼和浩特铁路局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集宁分局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职工</a:t>
            </a:r>
            <a:endParaRPr lang="en-US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发明地点：中国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ounded Rectangle 3"/>
          <p:cNvSpPr/>
          <p:nvPr/>
        </p:nvSpPr>
        <p:spPr>
          <a:xfrm>
            <a:off x="1824843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A</a:t>
            </a:r>
          </a:p>
        </p:txBody>
      </p:sp>
      <p:sp>
        <p:nvSpPr>
          <p:cNvPr id="10" name="Rectangle 9"/>
          <p:cNvSpPr/>
          <p:nvPr/>
        </p:nvSpPr>
        <p:spPr>
          <a:xfrm>
            <a:off x="1235983" y="3268997"/>
            <a:ext cx="1879212" cy="4862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健身价值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4438451" y="2215239"/>
            <a:ext cx="701489" cy="701489"/>
          </a:xfrm>
          <a:prstGeom prst="round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849591" y="3268997"/>
            <a:ext cx="1879212" cy="4862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教育价值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7052059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C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463198" y="3268997"/>
            <a:ext cx="2007033" cy="47724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休闲娱乐价值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9665667" y="2215239"/>
            <a:ext cx="701489" cy="701489"/>
          </a:xfrm>
          <a:prstGeom prst="round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D</a:t>
            </a:r>
          </a:p>
        </p:txBody>
      </p:sp>
      <p:sp>
        <p:nvSpPr>
          <p:cNvPr id="39" name="Rectangle 38"/>
          <p:cNvSpPr/>
          <p:nvPr/>
        </p:nvSpPr>
        <p:spPr>
          <a:xfrm>
            <a:off x="9076807" y="3268997"/>
            <a:ext cx="1879212" cy="4862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社会价值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823" y="4348592"/>
            <a:ext cx="12190354" cy="2508945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气排球育人价值</a:t>
            </a:r>
          </a:p>
        </p:txBody>
      </p:sp>
      <p:grpSp>
        <p:nvGrpSpPr>
          <p:cNvPr id="35" name="组合 3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6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cov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7" y="1168909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准备姿势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33287" y="2490790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tabLst>
                <a:tab pos="813435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）稍蹲准备姿势</a:t>
            </a:r>
          </a:p>
          <a:p>
            <a:pPr indent="304800" algn="just">
              <a:tabLst>
                <a:tab pos="813435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两脚左右开立稍比肩宽，一脚稍前，两脚尖内收，脚跟稍提起。膝关节微屈，上体稍前倾，身体重心位于两脚之间，并稍靠近前脚。两臂放松，自然弯曲置于腹前。全身肌肉适当放松，两脚保持微动，两眼注视来球方向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。</a:t>
            </a:r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7" y="1179083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准备姿势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33287" y="2291479"/>
            <a:ext cx="1107187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）半蹲准备姿势</a:t>
            </a:r>
          </a:p>
          <a:p>
            <a:pPr indent="304800" algn="just">
              <a:tabLst>
                <a:tab pos="822960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两脚左右开立稍比肩宽，一脚稍前，两脚尖内收，脚跟稍提起。膝关节保持一定的弯曲，其投影在脚尖前面。上体前倾，重心靠前，两臂放松，自然弯曲置于腹前。全身肌肉适当放松，两脚保持微动，两眼注视来球方向，如图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7" y="1157429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准备姿势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33287" y="2647614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tabLst>
                <a:tab pos="813435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）低蹲准备姿势</a:t>
            </a:r>
          </a:p>
          <a:p>
            <a:pPr marL="133350" algn="just">
              <a:tabLst>
                <a:tab pos="822960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身体重心比半蹲准备姿势更低更靠前，两脚左右、前后的距离更宽一些，膝部弯曲程度大于半蹲准备姿势肩部投影过膝，膝部的垂直线超过脚尖，手臂置于胸腹之间，如图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7" y="1155317"/>
            <a:ext cx="5208129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准备姿势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0707" y="1955480"/>
            <a:ext cx="7690585" cy="4560031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236658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33287" y="2647614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）并步</a:t>
            </a:r>
          </a:p>
          <a:p>
            <a:pPr indent="304800" algn="l">
              <a:tabLst>
                <a:tab pos="822960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并步可向前、后、左、右各方向移动。以向左并步为例，向左移动，右脚则蹬地，左脚向左跨出一步，右脚迅速跟上做好击球准备。并步的特点是容易保持身体平衡。</a:t>
            </a:r>
          </a:p>
          <a:p>
            <a:pPr indent="304800" algn="just"/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7" y="1155895"/>
            <a:ext cx="245462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444" y="2053159"/>
            <a:ext cx="8653112" cy="4414138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236658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33287" y="2647614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交叉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步</a:t>
            </a:r>
          </a:p>
          <a:p>
            <a:pPr indent="304800" algn="l">
              <a:tabLst>
                <a:tab pos="822960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两脚左右开立，以右侧交叉为例，向右侧交叉步移动时上体稍向右转，左脚从右脚前向右交叉迈出一步，然后右脚再向右侧方向跨出一大步，同时身体转向来球方向，保持击球前的姿势。交叉步的特点是步子大，动作快，便于制动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236658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301" y="2392355"/>
            <a:ext cx="9981397" cy="3782259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236658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33287" y="2647614"/>
            <a:ext cx="1107187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跨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步</a:t>
            </a:r>
          </a:p>
          <a:p>
            <a:pPr indent="304800">
              <a:tabLst>
                <a:tab pos="822960"/>
              </a:tabLst>
            </a:pP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跨步前膝部弯曲，上体前倾，身体重心移至跨出的脚上。向前跨步时，后脚用力蹬地，前脚向来球方向跨出一大步，后脚随重心前移自然跟上。跨步的特点是跨距大，便于向前、斜前方降低重心进行低点击球</a:t>
            </a: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。</a:t>
            </a:r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236658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移动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236" y="2262188"/>
            <a:ext cx="5611528" cy="4323348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592792" cy="543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正面双手垫球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33286" y="2272229"/>
            <a:ext cx="1174641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tabLst>
                <a:tab pos="822960"/>
              </a:tabLst>
            </a:pPr>
            <a:r>
              <a:rPr lang="zh-CN" altLang="en-US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垫球手型：</a:t>
            </a:r>
            <a:endParaRPr lang="zh-CN" altLang="zh-CN" sz="320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）抱拳式：两手抱拳互握，两拇指平行向前，两掌根和小臂外旋紧靠，手腕下压使小臂形成一个垫击平面。</a:t>
            </a: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）叠掌式：两手掌掌根相靠，两手手指重叠，手掌互握，两拇指平行向前，手腕下压，两小臂外翻形成垫球平面。</a:t>
            </a: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）互靠式：两手腕紧靠并下压，两臂外翻，小臂形成一个垫球平面。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592792" cy="543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正面双手垫球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4823" y="2072248"/>
            <a:ext cx="1174641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）准备姿势：采用半蹲或稍蹲准备姿势。</a:t>
            </a: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）垫球手型：两手掌跟相靠，两手手指重叠，手掌互握，两拇指平行向前，手腕下压，两臂外翻成一个平面。</a:t>
            </a: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）垫球动作：当球飞到腹前约一臂的距离时，两臂夹紧前伸，插入球下，同时配合蹬地、跟腰、提肩、顶肘、压腕、抬臂等全身协调动作迎击来球，身体重心随击球动作向前上方移动。</a:t>
            </a:r>
          </a:p>
          <a:p>
            <a:pPr indent="304800" algn="l">
              <a:tabLst>
                <a:tab pos="822960"/>
              </a:tabLst>
            </a:pP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4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）击球点：保持在腹前高度。</a:t>
            </a:r>
          </a:p>
          <a:p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5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）球触手臂部位和击球部位。用小臂腕关节以上</a:t>
            </a:r>
            <a:r>
              <a:rPr lang="en-US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10</a:t>
            </a:r>
            <a:r>
              <a:rPr lang="zh-CN" altLang="zh-CN" sz="3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厘米左右的桡骨内侧构成的平面击球的后下部。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592792" cy="543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正面双手垫球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615" y="2426968"/>
            <a:ext cx="10114769" cy="3830033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4208688" y="108585"/>
            <a:ext cx="3758690" cy="6460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气排球运动技术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矩形 1"/>
          <p:cNvSpPr/>
          <p:nvPr/>
        </p:nvSpPr>
        <p:spPr>
          <a:xfrm flipV="1">
            <a:off x="333287" y="1766947"/>
            <a:ext cx="2236658" cy="45719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333288" y="1157429"/>
            <a:ext cx="2592792" cy="543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正面上手传球</a:t>
            </a:r>
            <a:endParaRPr lang="en-AU" altLang="zh-CN" sz="2935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4823" y="1878189"/>
            <a:ext cx="11746419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/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）准备姿势：采用稍蹲姿势，上体稍挺起，仰头看球，两手自然抬起，屈肘，放松置于额前。</a:t>
            </a:r>
          </a:p>
          <a:p>
            <a:pPr indent="304800" algn="just"/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2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）迎球动作：当来球接近额时，开始蹬地、伸膝、伸臂、两手微张进行传球，全身各部位动作应协调一致。</a:t>
            </a:r>
          </a:p>
          <a:p>
            <a:pPr indent="304800" algn="just"/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3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）击球点：击球点在额前上方一球距离。</a:t>
            </a:r>
          </a:p>
          <a:p>
            <a:pPr indent="304800" algn="just"/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4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）手型：触球时，两手自然张开成半球形，手腕稍后仰，两拇指相对成“一”字或者“八”字形，两指间有一定的距离；拇指、食指和中指主要承受球的压力，无名指和小指控制球的方向。</a:t>
            </a:r>
          </a:p>
          <a:p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（</a:t>
            </a: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5</a:t>
            </a:r>
            <a:r>
              <a:rPr lang="zh-CN" altLang="zh-CN" sz="2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）用力方法：在迎球动作的基础上，当手和球即将接触前，手腕和手指有前屈迎球的动作，当手和球接触时，各大关节应继续伸展，最后用手指和手腕的弹力将球击出。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https://d.book118.com/108127131057006035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k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汉仪雅酷黑 55W</vt:lpstr>
      <vt:lpstr>微软雅黑</vt:lpstr>
      <vt:lpstr>方正清刻本悦宋简体</vt:lpstr>
      <vt:lpstr>站酷庆科黄油体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2024-09-14T05:43:41.519</cp:lastPrinted>
  <dcterms:created xsi:type="dcterms:W3CDTF">2024-09-13T21:43:41Z</dcterms:created>
  <dcterms:modified xsi:type="dcterms:W3CDTF">2024-09-13T21:43:43Z</dcterms:modified>
</cp:coreProperties>
</file>