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5" r:id="rId27"/>
    <p:sldId id="328" r:id="rId28"/>
    <p:sldId id="331" r:id="rId29"/>
    <p:sldId id="334" r:id="rId30"/>
    <p:sldId id="337" r:id="rId31"/>
    <p:sldId id="340" r:id="rId32"/>
    <p:sldId id="342" r:id="rId33"/>
  </p:sldIdLst>
  <p:sldSz cx="12192000" cy="6858000"/>
  <p:notesSz cx="6858000" cy="9144000"/>
  <p:custDataLst>
    <p:tags r:id="rId3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slide" Target="slides/slide24.xml" /><Relationship Id="rId29" Type="http://schemas.openxmlformats.org/officeDocument/2006/relationships/slide" Target="slides/slide25.xml" /><Relationship Id="rId3" Type="http://schemas.openxmlformats.org/officeDocument/2006/relationships/slideMaster" Target="slideMasters/slideMaster3.xml" /><Relationship Id="rId30" Type="http://schemas.openxmlformats.org/officeDocument/2006/relationships/slide" Target="slides/slide26.xml" /><Relationship Id="rId31" Type="http://schemas.openxmlformats.org/officeDocument/2006/relationships/slide" Target="slides/slide27.xml" /><Relationship Id="rId32" Type="http://schemas.openxmlformats.org/officeDocument/2006/relationships/slide" Target="slides/slide28.xml" /><Relationship Id="rId33" Type="http://schemas.openxmlformats.org/officeDocument/2006/relationships/slide" Target="slides/slide29.xml" /><Relationship Id="rId34" Type="http://schemas.openxmlformats.org/officeDocument/2006/relationships/tags" Target="tags/tag1.xml" /><Relationship Id="rId35" Type="http://schemas.openxmlformats.org/officeDocument/2006/relationships/presProps" Target="presProps.xml" /><Relationship Id="rId36" Type="http://schemas.openxmlformats.org/officeDocument/2006/relationships/viewProps" Target="viewProps.xml" /><Relationship Id="rId37" Type="http://schemas.openxmlformats.org/officeDocument/2006/relationships/theme" Target="theme/theme1.xml" /><Relationship Id="rId38"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6B92604C-D3D8-4DF7-800B-30C6849CBBC7}"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23.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24.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2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58" name="PlaceHolder 1"/>
          <p:cNvSpPr>
            <a:spLocks noGrp="1"/>
          </p:cNvSpPr>
          <p:nvPr>
            <p:ph type="sldImg"/>
          </p:nvPr>
        </p:nvSpPr>
        <p:spPr>
          <a:xfrm>
            <a:off x="685800" y="1143000"/>
            <a:ext cx="5486040" cy="3085920"/>
          </a:xfrm>
          <a:prstGeom prst="rect">
            <a:avLst/>
          </a:prstGeom>
          <a:ln w="0">
            <a:noFill/>
          </a:ln>
        </p:spPr>
      </p:sp>
      <p:sp>
        <p:nvSpPr>
          <p:cNvPr id="459"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60"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61" name="PlaceHolder 1"/>
          <p:cNvSpPr>
            <a:spLocks noGrp="1"/>
          </p:cNvSpPr>
          <p:nvPr>
            <p:ph type="sldImg"/>
          </p:nvPr>
        </p:nvSpPr>
        <p:spPr>
          <a:xfrm>
            <a:off x="685800" y="1143000"/>
            <a:ext cx="5486040" cy="3085920"/>
          </a:xfrm>
          <a:prstGeom prst="rect">
            <a:avLst/>
          </a:prstGeom>
          <a:ln w="0">
            <a:noFill/>
          </a:ln>
        </p:spPr>
      </p:sp>
      <p:sp>
        <p:nvSpPr>
          <p:cNvPr id="462"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63"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64" name="PlaceHolder 1"/>
          <p:cNvSpPr>
            <a:spLocks noGrp="1"/>
          </p:cNvSpPr>
          <p:nvPr>
            <p:ph type="sldImg"/>
          </p:nvPr>
        </p:nvSpPr>
        <p:spPr>
          <a:xfrm>
            <a:off x="685800" y="1143000"/>
            <a:ext cx="5486040" cy="3085920"/>
          </a:xfrm>
          <a:prstGeom prst="rect">
            <a:avLst/>
          </a:prstGeom>
          <a:ln w="0">
            <a:noFill/>
          </a:ln>
        </p:spPr>
      </p:sp>
      <p:sp>
        <p:nvSpPr>
          <p:cNvPr id="465"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66"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67" name="PlaceHolder 1"/>
          <p:cNvSpPr>
            <a:spLocks noGrp="1"/>
          </p:cNvSpPr>
          <p:nvPr>
            <p:ph type="sldImg"/>
          </p:nvPr>
        </p:nvSpPr>
        <p:spPr>
          <a:xfrm>
            <a:off x="685800" y="1143000"/>
            <a:ext cx="5486040" cy="3085920"/>
          </a:xfrm>
          <a:prstGeom prst="rect">
            <a:avLst/>
          </a:prstGeom>
          <a:ln w="0">
            <a:noFill/>
          </a:ln>
        </p:spPr>
      </p:sp>
      <p:sp>
        <p:nvSpPr>
          <p:cNvPr id="468"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69"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70" name="PlaceHolder 1"/>
          <p:cNvSpPr>
            <a:spLocks noGrp="1"/>
          </p:cNvSpPr>
          <p:nvPr>
            <p:ph type="sldImg"/>
          </p:nvPr>
        </p:nvSpPr>
        <p:spPr>
          <a:xfrm>
            <a:off x="685800" y="1143000"/>
            <a:ext cx="5486040" cy="3085920"/>
          </a:xfrm>
          <a:prstGeom prst="rect">
            <a:avLst/>
          </a:prstGeom>
          <a:ln w="0">
            <a:noFill/>
          </a:ln>
        </p:spPr>
      </p:sp>
      <p:sp>
        <p:nvSpPr>
          <p:cNvPr id="471"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72"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73" name="PlaceHolder 1"/>
          <p:cNvSpPr>
            <a:spLocks noGrp="1"/>
          </p:cNvSpPr>
          <p:nvPr>
            <p:ph type="sldImg"/>
          </p:nvPr>
        </p:nvSpPr>
        <p:spPr>
          <a:xfrm>
            <a:off x="685800" y="1143000"/>
            <a:ext cx="5486040" cy="3085920"/>
          </a:xfrm>
          <a:prstGeom prst="rect">
            <a:avLst/>
          </a:prstGeom>
          <a:ln w="0">
            <a:noFill/>
          </a:ln>
        </p:spPr>
      </p:sp>
      <p:sp>
        <p:nvSpPr>
          <p:cNvPr id="474"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75"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76" name="PlaceHolder 1"/>
          <p:cNvSpPr>
            <a:spLocks noGrp="1"/>
          </p:cNvSpPr>
          <p:nvPr>
            <p:ph type="sldImg"/>
          </p:nvPr>
        </p:nvSpPr>
        <p:spPr>
          <a:xfrm>
            <a:off x="685800" y="1143000"/>
            <a:ext cx="5486040" cy="3085920"/>
          </a:xfrm>
          <a:prstGeom prst="rect">
            <a:avLst/>
          </a:prstGeom>
          <a:ln w="0">
            <a:noFill/>
          </a:ln>
        </p:spPr>
      </p:sp>
      <p:sp>
        <p:nvSpPr>
          <p:cNvPr id="477"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78"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79" name="PlaceHolder 1"/>
          <p:cNvSpPr>
            <a:spLocks noGrp="1"/>
          </p:cNvSpPr>
          <p:nvPr>
            <p:ph type="sldImg"/>
          </p:nvPr>
        </p:nvSpPr>
        <p:spPr>
          <a:xfrm>
            <a:off x="685800" y="1143000"/>
            <a:ext cx="5486040" cy="3085920"/>
          </a:xfrm>
          <a:prstGeom prst="rect">
            <a:avLst/>
          </a:prstGeom>
          <a:ln w="0">
            <a:noFill/>
          </a:ln>
        </p:spPr>
      </p:sp>
      <p:sp>
        <p:nvSpPr>
          <p:cNvPr id="480" name="PlaceHolder 2"/>
          <p:cNvSpPr>
            <a:spLocks noGrp="1"/>
          </p:cNvSpPr>
          <p:nvPr>
            <p:ph type="body" idx="45"/>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81" name="PlaceHolder 3"/>
          <p:cNvSpPr>
            <a:spLocks noGrp="1"/>
          </p:cNvSpPr>
          <p:nvPr>
            <p:ph type="sldNum" idx="44"/>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82" name="PlaceHolder 1"/>
          <p:cNvSpPr>
            <a:spLocks noGrp="1"/>
          </p:cNvSpPr>
          <p:nvPr>
            <p:ph type="sldImg"/>
          </p:nvPr>
        </p:nvSpPr>
        <p:spPr>
          <a:xfrm>
            <a:off x="685800" y="1143000"/>
            <a:ext cx="5486040" cy="3085920"/>
          </a:xfrm>
          <a:prstGeom prst="rect">
            <a:avLst/>
          </a:prstGeom>
          <a:ln w="0">
            <a:noFill/>
          </a:ln>
        </p:spPr>
      </p:sp>
      <p:sp>
        <p:nvSpPr>
          <p:cNvPr id="483" name="PlaceHolder 2"/>
          <p:cNvSpPr>
            <a:spLocks noGrp="1"/>
          </p:cNvSpPr>
          <p:nvPr>
            <p:ph type="body" idx="46"/>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84" name="PlaceHolder 3"/>
          <p:cNvSpPr>
            <a:spLocks noGrp="1"/>
          </p:cNvSpPr>
          <p:nvPr>
            <p:ph type="sldNum" idx="45"/>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EB8F02E-C863-4268-A988-8F926425E3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2032948-C97D-4A73-A6E1-5E9DA1F6B8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3CB94D8-679F-44EE-826C-854A62EB65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FB790E5-B1FF-4252-A2FC-548434B3B63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EB27FBE-695B-4603-9167-AA492A8C042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B62F114-2EFF-43F6-9AA1-C8B5DC3D7CB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8761EA6-DA83-45DA-9645-B3A344925F5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F339687-94CD-4B58-B128-F231B4546A2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CFC3A8A-6DCD-485A-9FBF-779DECED03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2CCE072-A400-4A96-B681-332C52560F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1C8BD5C-7A0B-4EB2-B282-B6FDA41930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F135D795-6CF9-4614-B00F-2FB30D66F54B}"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4ECBB233-2D80-4A13-ABF6-E79D54DDBABD}"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2.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2.pn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8.xml" /><Relationship Id="rId3" Type="http://schemas.openxmlformats.org/officeDocument/2006/relationships/image" Target="../media/image2.png"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9.xml" /><Relationship Id="rId3" Type="http://schemas.openxmlformats.org/officeDocument/2006/relationships/image" Target="../media/image2.png"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08132004010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21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建设工程节能施工方案</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FFFFFF"/>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FFFFFF"/>
              </a:solidFill>
              <a:latin typeface="Arial"/>
            </a:endParaRPr>
          </a:p>
          <a:p>
            <a:pPr defTabSz="914400">
              <a:lnSpc>
                <a:spcPct val="100000"/>
              </a:lnSpc>
            </a:pPr>
            <a:endParaRPr lang="en-US" sz="1800" b="0" strike="noStrike" spc="-1">
              <a:solidFill>
                <a:srgbClr val="FFFFFF"/>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FFFFFF"/>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80000"/>
          </a:blip>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建设工程节能施工方案简介</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节能施工的规划与设计</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节能施工的施工管理</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节能施工的监测与评估</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节能施工的案例分析</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节能施工的未来发展</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建设工程节能施工方案简介</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9000"/>
          </a:blip>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节能施工的重要性</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节能工程对环境和可持续发展至关重要。节能施工在建设工程中起着至关重要的作用，影响着整个工程的可持续性发展。制定和执行节能施工方案是确保工程高效、低耗的关键步骤。</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节能施工的目标和原则</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降低能源消耗、减少排放等</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确定节能施工目标</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科学规划、合理设计、精细施工等</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遵循节能原则</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3000"/>
          </a:blip>
          <a:stretch>
            <a:fillRect/>
          </a:stretch>
        </a:blipFill>
      </p:bgPr>
    </p:bg>
    <p:spTree>
      <p:nvGrpSpPr>
        <p:cNvPr id="1" name=""/>
        <p:cNvGrpSpPr/>
        <p:nvPr/>
      </p:nvGrpSpPr>
      <p:grpSpPr>
        <a:xfrm>
          <a:off x="0" y="0"/>
          <a:ext cx="0" cy="0"/>
        </a:xfrm>
      </p:grpSpPr>
      <p:sp>
        <p:nvSpPr>
          <p:cNvPr id="93"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节能施工的技术手段</a:t>
            </a:r>
            <a:endParaRPr lang="en-US" sz="3600" b="0" strike="noStrike" spc="-1">
              <a:solidFill>
                <a:schemeClr val="dk1"/>
              </a:solidFill>
              <a:latin typeface="Arial"/>
            </a:endParaRPr>
          </a:p>
        </p:txBody>
      </p:sp>
      <p:sp>
        <p:nvSpPr>
          <p:cNvPr id="94"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有效控制热量流失，提高能源利用率</a:t>
            </a:r>
            <a:endParaRPr lang="en-US" sz="2000" b="0" strike="noStrike" spc="-1">
              <a:solidFill>
                <a:srgbClr val="000000"/>
              </a:solidFill>
              <a:latin typeface="Arial"/>
            </a:endParaRPr>
          </a:p>
        </p:txBody>
      </p:sp>
      <p:sp>
        <p:nvSpPr>
          <p:cNvPr id="95"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保温隔热</a:t>
            </a:r>
            <a:endParaRPr lang="en-US" sz="3000" b="0" strike="noStrike" spc="-1">
              <a:solidFill>
                <a:srgbClr val="000000"/>
              </a:solidFill>
              <a:latin typeface="Arial"/>
            </a:endParaRPr>
          </a:p>
        </p:txBody>
      </p:sp>
      <p:sp>
        <p:nvSpPr>
          <p:cNvPr id="96"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97"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自动化控制系统，优化能源使用</a:t>
            </a:r>
            <a:endParaRPr lang="en-US" sz="2000" b="0" strike="noStrike" spc="-1">
              <a:solidFill>
                <a:srgbClr val="000000"/>
              </a:solidFill>
              <a:latin typeface="Arial"/>
            </a:endParaRPr>
          </a:p>
        </p:txBody>
      </p:sp>
      <p:sp>
        <p:nvSpPr>
          <p:cNvPr id="98"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智能控制</a:t>
            </a:r>
            <a:endParaRPr lang="en-US" sz="3000" b="0" strike="noStrike" spc="-1">
              <a:solidFill>
                <a:srgbClr val="000000"/>
              </a:solidFill>
              <a:latin typeface="Arial"/>
            </a:endParaRPr>
          </a:p>
        </p:txBody>
      </p:sp>
      <p:sp>
        <p:nvSpPr>
          <p:cNvPr id="99"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00"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采用节能灯具，降低用电量</a:t>
            </a:r>
            <a:endParaRPr lang="en-US" sz="2000" b="0" strike="noStrike" spc="-1">
              <a:solidFill>
                <a:srgbClr val="000000"/>
              </a:solidFill>
              <a:latin typeface="Arial"/>
            </a:endParaRPr>
          </a:p>
        </p:txBody>
      </p:sp>
      <p:sp>
        <p:nvSpPr>
          <p:cNvPr id="101"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节能照明</a:t>
            </a:r>
            <a:endParaRPr lang="en-US" sz="3000" b="0" strike="noStrike" spc="-1">
              <a:solidFill>
                <a:srgbClr val="000000"/>
              </a:solidFill>
              <a:latin typeface="Arial"/>
            </a:endParaRPr>
          </a:p>
        </p:txBody>
      </p:sp>
      <p:sp>
        <p:nvSpPr>
          <p:cNvPr id="102"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0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投资回报分析</a:t>
            </a:r>
            <a:endParaRPr lang="en-US" sz="2200" b="0" strike="noStrike" spc="-1">
              <a:solidFill>
                <a:srgbClr val="000000"/>
              </a:solidFill>
              <a:latin typeface="Arial"/>
            </a:endParaRPr>
          </a:p>
        </p:txBody>
      </p:sp>
      <p:sp>
        <p:nvSpPr>
          <p:cNvPr id="10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评估投资回报率</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分析节能施工的盈利潜力</a:t>
            </a:r>
            <a:endParaRPr lang="en-US" sz="1500" b="0" strike="noStrike" spc="-1">
              <a:solidFill>
                <a:srgbClr val="000000"/>
              </a:solidFill>
              <a:latin typeface="Arial"/>
            </a:endParaRPr>
          </a:p>
        </p:txBody>
      </p:sp>
      <p:sp>
        <p:nvSpPr>
          <p:cNvPr id="10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0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0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1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1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节能施工的经济效益</a:t>
            </a:r>
            <a:endParaRPr lang="en-US" sz="3600" b="0" strike="noStrike" spc="-1">
              <a:solidFill>
                <a:schemeClr val="dk1"/>
              </a:solidFill>
              <a:latin typeface="Arial"/>
            </a:endParaRPr>
          </a:p>
        </p:txBody>
      </p:sp>
      <p:sp>
        <p:nvSpPr>
          <p:cNvPr id="11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影响建设工程经济效益</a:t>
            </a:r>
            <a:endParaRPr lang="en-US" sz="2200" b="0" strike="noStrike" spc="-1">
              <a:solidFill>
                <a:srgbClr val="000000"/>
              </a:solidFill>
              <a:latin typeface="Arial"/>
            </a:endParaRPr>
          </a:p>
        </p:txBody>
      </p:sp>
      <p:sp>
        <p:nvSpPr>
          <p:cNvPr id="11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降低能耗成本</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提高工程长期价值</a:t>
            </a:r>
            <a:endParaRPr lang="en-US" sz="15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116"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节能施工的经济效益</a:t>
            </a:r>
            <a:endParaRPr lang="en-US" sz="3600" b="0" strike="noStrike" spc="-1">
              <a:solidFill>
                <a:schemeClr val="dk1"/>
              </a:solidFill>
              <a:latin typeface="Arial"/>
            </a:endParaRPr>
          </a:p>
        </p:txBody>
      </p:sp>
      <p:sp>
        <p:nvSpPr>
          <p:cNvPr id="117"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通过节能施工，可以有效降低建设工程的能耗成本，提高工程的长期价值，实现可持续发展。投资回报分析可以评估投资回报率，分析节能施工在经济上的盈利潜力。</a:t>
            </a:r>
            <a:endParaRPr lang="en-US" sz="25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11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9"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节能施工的规划与设计</a:t>
            </a:r>
            <a:endParaRPr lang="en-US" sz="3600" b="0" strike="noStrike" spc="-1">
              <a:solidFill>
                <a:schemeClr val="dk1"/>
              </a:solidFill>
              <a:latin typeface="Arial"/>
            </a:endParaRPr>
          </a:p>
        </p:txBody>
      </p:sp>
      <p:sp>
        <p:nvSpPr>
          <p:cNvPr id="12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9000"/>
          </a:blip>
          <a:stretch>
            <a:fillRect/>
          </a:stretch>
        </a:blipFill>
      </p:bgPr>
    </p:bg>
    <p:spTree>
      <p:nvGrpSpPr>
        <p:cNvPr id="1" name=""/>
        <p:cNvGrpSpPr/>
        <p:nvPr/>
      </p:nvGrpSpPr>
      <p:grpSpPr>
        <a:xfrm>
          <a:off x="0" y="0"/>
          <a:ext cx="0" cy="0"/>
        </a:xfrm>
      </p:grpSpPr>
      <p:sp>
        <p:nvSpPr>
          <p:cNvPr id="12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2"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节能施工规划</a:t>
            </a:r>
            <a:endParaRPr lang="en-US" sz="3500" b="0" strike="noStrike" spc="-1">
              <a:solidFill>
                <a:srgbClr val="000000"/>
              </a:solidFill>
              <a:latin typeface="Arial"/>
            </a:endParaRPr>
          </a:p>
        </p:txBody>
      </p:sp>
      <p:sp>
        <p:nvSpPr>
          <p:cNvPr id="123"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节能施工规划是指在建设工程施工过程中，通过科学的规划和设计，充分考虑节能要求，以节约能源、减少能耗为目标进行施工。规划的内容包括施工的时间安排、技术流程等。规划的重要性在于可以提高建筑的能源利用效率，降低建筑使用过程中的能源消耗。实施方法包括制定详细的施工计划、采用节能材料等措施。</a:t>
            </a:r>
            <a:endParaRPr lang="en-US" sz="2500" b="0" strike="noStrike" spc="-1">
              <a:solidFill>
                <a:srgbClr val="000000"/>
              </a:solidFill>
              <a:latin typeface="Arial"/>
            </a:endParaRPr>
          </a:p>
        </p:txBody>
      </p:sp>
      <p:sp>
        <p:nvSpPr>
          <p:cNvPr id="12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25"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节能施工规划</a:t>
            </a:r>
            <a:endParaRPr lang="en-US" sz="3600" b="0" strike="noStrike" spc="-1">
              <a:solidFill>
                <a:schemeClr val="dk1"/>
              </a:solidFill>
              <a:latin typeface="Arial"/>
            </a:endParaRPr>
          </a:p>
        </p:txBody>
      </p:sp>
      <p:sp>
        <p:nvSpPr>
          <p:cNvPr id="126"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详细规划工程施工的技术流程和内容要点</a:t>
            </a:r>
            <a:endParaRPr lang="en-US" sz="1500" b="0" strike="noStrike" spc="-1">
              <a:solidFill>
                <a:srgbClr val="000000"/>
              </a:solidFill>
              <a:latin typeface="Arial"/>
            </a:endParaRPr>
          </a:p>
        </p:txBody>
      </p:sp>
      <p:sp>
        <p:nvSpPr>
          <p:cNvPr id="127"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内容和流程</a:t>
            </a:r>
            <a:endParaRPr lang="en-US" sz="2200" b="0" strike="noStrike" spc="-1">
              <a:solidFill>
                <a:srgbClr val="000000"/>
              </a:solidFill>
              <a:latin typeface="Arial"/>
            </a:endParaRPr>
          </a:p>
        </p:txBody>
      </p:sp>
      <p:sp>
        <p:nvSpPr>
          <p:cNvPr id="128"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解释为什么节能施工规划至关重要，同时给出实施方法</a:t>
            </a:r>
            <a:endParaRPr lang="en-US" sz="1500" b="0" strike="noStrike" spc="-1">
              <a:solidFill>
                <a:srgbClr val="000000"/>
              </a:solidFill>
              <a:latin typeface="Arial"/>
            </a:endParaRPr>
          </a:p>
        </p:txBody>
      </p:sp>
      <p:sp>
        <p:nvSpPr>
          <p:cNvPr id="129"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重要性和实施方法</a:t>
            </a:r>
            <a:endParaRPr lang="en-US" sz="2200" b="0" strike="noStrike" spc="-1">
              <a:solidFill>
                <a:srgbClr val="000000"/>
              </a:solidFill>
              <a:latin typeface="Arial"/>
            </a:endParaRPr>
          </a:p>
        </p:txBody>
      </p:sp>
      <p:sp>
        <p:nvSpPr>
          <p:cNvPr id="130"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1"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32"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3"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9000"/>
          </a:blip>
          <a:stretch>
            <a:fillRect/>
          </a:stretch>
        </a:blipFill>
      </p:bgPr>
    </p:bg>
    <p:spTree>
      <p:nvGrpSpPr>
        <p:cNvPr id="1" name=""/>
        <p:cNvGrpSpPr/>
        <p:nvPr/>
      </p:nvGrpSpPr>
      <p:grpSpPr>
        <a:xfrm>
          <a:off x="0" y="0"/>
          <a:ext cx="0" cy="0"/>
        </a:xfrm>
      </p:grpSpPr>
      <p:sp>
        <p:nvSpPr>
          <p:cNvPr id="13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5"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节能施工设计</a:t>
            </a:r>
            <a:endParaRPr lang="en-US" sz="3500" b="0" strike="noStrike" spc="-1">
              <a:solidFill>
                <a:srgbClr val="000000"/>
              </a:solidFill>
              <a:latin typeface="Arial"/>
            </a:endParaRPr>
          </a:p>
        </p:txBody>
      </p:sp>
      <p:sp>
        <p:nvSpPr>
          <p:cNvPr id="136"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节能施工设计是指在施工规划的基础上，根据节能要求制定具体的设计方案。设计的原则包括充分考虑节能节材、提高建筑能效等。设计的关键技术包括采光设计、建筑结构设计等。</a:t>
            </a:r>
            <a:endParaRPr lang="en-US" sz="2500" b="0" strike="noStrike" spc="-1">
              <a:solidFill>
                <a:srgbClr val="000000"/>
              </a:solidFill>
              <a:latin typeface="Arial"/>
            </a:endParaRPr>
          </a:p>
        </p:txBody>
      </p:sp>
      <p:sp>
        <p:nvSpPr>
          <p:cNvPr id="13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38"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节能施工设计</a:t>
            </a:r>
            <a:endParaRPr lang="en-US" sz="3600" b="0" strike="noStrike" spc="-1">
              <a:solidFill>
                <a:schemeClr val="dk1"/>
              </a:solidFill>
              <a:latin typeface="Arial"/>
            </a:endParaRPr>
          </a:p>
        </p:txBody>
      </p:sp>
      <p:sp>
        <p:nvSpPr>
          <p:cNvPr id="139"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设计时需遵循的原则和节能要求</a:t>
            </a:r>
            <a:endParaRPr lang="en-US" sz="1500" b="0" strike="noStrike" spc="-1">
              <a:solidFill>
                <a:srgbClr val="000000"/>
              </a:solidFill>
              <a:latin typeface="Arial"/>
            </a:endParaRPr>
          </a:p>
        </p:txBody>
      </p:sp>
      <p:sp>
        <p:nvSpPr>
          <p:cNvPr id="140"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原则和要求</a:t>
            </a:r>
            <a:endParaRPr lang="en-US" sz="2200" b="0" strike="noStrike" spc="-1">
              <a:solidFill>
                <a:srgbClr val="000000"/>
              </a:solidFill>
              <a:latin typeface="Arial"/>
            </a:endParaRPr>
          </a:p>
        </p:txBody>
      </p:sp>
      <p:sp>
        <p:nvSpPr>
          <p:cNvPr id="141"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介绍设计中的关键技术和节能方案</a:t>
            </a:r>
            <a:endParaRPr lang="en-US" sz="1500" b="0" strike="noStrike" spc="-1">
              <a:solidFill>
                <a:srgbClr val="000000"/>
              </a:solidFill>
              <a:latin typeface="Arial"/>
            </a:endParaRPr>
          </a:p>
        </p:txBody>
      </p:sp>
      <p:sp>
        <p:nvSpPr>
          <p:cNvPr id="142"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关键技术和方案</a:t>
            </a:r>
            <a:endParaRPr lang="en-US" sz="2200" b="0" strike="noStrike" spc="-1">
              <a:solidFill>
                <a:srgbClr val="000000"/>
              </a:solidFill>
              <a:latin typeface="Arial"/>
            </a:endParaRPr>
          </a:p>
        </p:txBody>
      </p:sp>
      <p:sp>
        <p:nvSpPr>
          <p:cNvPr id="143"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4"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45"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6"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9000"/>
          </a:blip>
          <a:stretch>
            <a:fillRect/>
          </a:stretch>
        </a:blipFill>
      </p:bgPr>
    </p:bg>
    <p:spTree>
      <p:nvGrpSpPr>
        <p:cNvPr id="1" name=""/>
        <p:cNvGrpSpPr/>
        <p:nvPr/>
      </p:nvGrpSpPr>
      <p:grpSpPr>
        <a:xfrm>
          <a:off x="0" y="0"/>
          <a:ext cx="0" cy="0"/>
        </a:xfrm>
      </p:grpSpPr>
      <p:sp>
        <p:nvSpPr>
          <p:cNvPr id="147"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8"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节能施工材料选择</a:t>
            </a:r>
            <a:endParaRPr lang="en-US" sz="3500" b="0" strike="noStrike" spc="-1">
              <a:solidFill>
                <a:srgbClr val="000000"/>
              </a:solidFill>
              <a:latin typeface="Arial"/>
            </a:endParaRPr>
          </a:p>
        </p:txBody>
      </p:sp>
      <p:sp>
        <p:nvSpPr>
          <p:cNvPr id="149"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在节能施工中，选择合适的节能材料至关重要。常用的节能材料包括保温材料、隔热材料等。这些材料的性能直接影响节能效果和施工质量。</a:t>
            </a:r>
            <a:endParaRPr lang="en-US" sz="2500" b="0" strike="noStrike" spc="-1">
              <a:solidFill>
                <a:srgbClr val="000000"/>
              </a:solidFill>
              <a:latin typeface="Arial"/>
            </a:endParaRPr>
          </a:p>
        </p:txBody>
      </p:sp>
      <p:sp>
        <p:nvSpPr>
          <p:cNvPr id="150"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3000"/>
          </a:blip>
          <a:stretch>
            <a:fillRect/>
          </a:stretch>
        </a:blipFill>
      </p:bgPr>
    </p:bg>
    <p:spTree>
      <p:nvGrpSpPr>
        <p:cNvPr id="1" name=""/>
        <p:cNvGrpSpPr/>
        <p:nvPr/>
      </p:nvGrpSpPr>
      <p:grpSpPr>
        <a:xfrm>
          <a:off x="0" y="0"/>
          <a:ext cx="0" cy="0"/>
        </a:xfrm>
      </p:grpSpPr>
      <p:sp>
        <p:nvSpPr>
          <p:cNvPr id="151"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节能施工材料选择</a:t>
            </a:r>
            <a:endParaRPr lang="en-US" sz="3600" b="0" strike="noStrike" spc="-1">
              <a:solidFill>
                <a:schemeClr val="dk1"/>
              </a:solidFill>
              <a:latin typeface="Arial"/>
            </a:endParaRPr>
          </a:p>
        </p:txBody>
      </p:sp>
      <p:sp>
        <p:nvSpPr>
          <p:cNvPr id="152"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保温材料、隔热材料等</a:t>
            </a:r>
            <a:endParaRPr lang="en-US" sz="2000" b="0" strike="noStrike" spc="-1">
              <a:solidFill>
                <a:srgbClr val="000000"/>
              </a:solidFill>
              <a:latin typeface="Arial"/>
            </a:endParaRPr>
          </a:p>
        </p:txBody>
      </p:sp>
      <p:sp>
        <p:nvSpPr>
          <p:cNvPr id="153"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常用节能材料</a:t>
            </a:r>
            <a:endParaRPr lang="en-US" sz="3000" b="0" strike="noStrike" spc="-1">
              <a:solidFill>
                <a:srgbClr val="000000"/>
              </a:solidFill>
              <a:latin typeface="Arial"/>
            </a:endParaRPr>
          </a:p>
        </p:txBody>
      </p:sp>
      <p:sp>
        <p:nvSpPr>
          <p:cNvPr id="154"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55"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56"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 </a:t>
            </a:r>
            <a:endParaRPr lang="en-US" sz="3000" b="0" strike="noStrike" spc="-1">
              <a:solidFill>
                <a:srgbClr val="000000"/>
              </a:solidFill>
              <a:latin typeface="Arial"/>
            </a:endParaRPr>
          </a:p>
        </p:txBody>
      </p:sp>
      <p:sp>
        <p:nvSpPr>
          <p:cNvPr id="15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58"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介绍这些节能材料的性能特点和适用范围</a:t>
            </a:r>
            <a:endParaRPr lang="en-US" sz="2000" b="0" strike="noStrike" spc="-1">
              <a:solidFill>
                <a:srgbClr val="000000"/>
              </a:solidFill>
              <a:latin typeface="Arial"/>
            </a:endParaRPr>
          </a:p>
        </p:txBody>
      </p:sp>
      <p:sp>
        <p:nvSpPr>
          <p:cNvPr id="159"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性能和应用范围</a:t>
            </a:r>
            <a:endParaRPr lang="en-US" sz="3000" b="0" strike="noStrike" spc="-1">
              <a:solidFill>
                <a:srgbClr val="000000"/>
              </a:solidFill>
              <a:latin typeface="Arial"/>
            </a:endParaRPr>
          </a:p>
        </p:txBody>
      </p:sp>
      <p:sp>
        <p:nvSpPr>
          <p:cNvPr id="160"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161"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节能施工技术应用</a:t>
            </a:r>
            <a:endParaRPr lang="en-US" sz="3600" b="0" strike="noStrike" spc="-1">
              <a:solidFill>
                <a:schemeClr val="dk1"/>
              </a:solidFill>
              <a:latin typeface="Arial"/>
            </a:endParaRPr>
          </a:p>
        </p:txBody>
      </p:sp>
      <p:sp>
        <p:nvSpPr>
          <p:cNvPr id="162"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不同的节能施工技术在实际工程中都有广泛的应用。例如，在建筑节能方面，采用太阳能利用技术、地源热泵技术等都可以有效降低能耗、提高节能效果。为推广和普及节能施工技术，需要加大技术研发力度，加强示范工程建设等措施。</a:t>
            </a:r>
            <a:endParaRPr lang="en-US" sz="25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6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技术</a:t>
            </a:r>
            <a:r>
              <a:rPr lang="en-US" sz="2200" b="1" strike="noStrike" spc="-1">
                <a:solidFill>
                  <a:schemeClr val="dk1"/>
                </a:solidFill>
                <a:latin typeface="微软雅黑"/>
                <a:ea typeface="微软雅黑"/>
              </a:rPr>
              <a:t>2</a:t>
            </a:r>
            <a:endParaRPr lang="en-US" sz="2200" b="0" strike="noStrike" spc="-1">
              <a:solidFill>
                <a:srgbClr val="000000"/>
              </a:solidFill>
              <a:latin typeface="Arial"/>
            </a:endParaRPr>
          </a:p>
        </p:txBody>
      </p:sp>
      <p:sp>
        <p:nvSpPr>
          <p:cNvPr id="16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详细说明技术</a:t>
            </a:r>
            <a:r>
              <a:rPr lang="en-US" sz="1500" b="0" strike="noStrike" spc="-1">
                <a:solidFill>
                  <a:schemeClr val="dk1">
                    <a:lumMod val="85000"/>
                    <a:lumOff val="15000"/>
                  </a:schemeClr>
                </a:solidFill>
                <a:latin typeface="微软雅黑"/>
                <a:ea typeface="微软雅黑"/>
              </a:rPr>
              <a:t>2</a:t>
            </a:r>
            <a:r>
              <a:rPr lang="zh-CN" sz="1500" b="0" strike="noStrike" spc="-1">
                <a:solidFill>
                  <a:schemeClr val="dk1">
                    <a:lumMod val="85000"/>
                    <a:lumOff val="15000"/>
                  </a:schemeClr>
                </a:solidFill>
                <a:latin typeface="微软雅黑"/>
                <a:ea typeface="微软雅黑"/>
              </a:rPr>
              <a:t>的应用领域和效果</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列出技术</a:t>
            </a:r>
            <a:r>
              <a:rPr lang="en-US" sz="1500" b="0" strike="noStrike" spc="-1">
                <a:solidFill>
                  <a:schemeClr val="dk1">
                    <a:lumMod val="85000"/>
                    <a:lumOff val="15000"/>
                  </a:schemeClr>
                </a:solidFill>
                <a:latin typeface="微软雅黑"/>
                <a:ea typeface="微软雅黑"/>
              </a:rPr>
              <a:t>2</a:t>
            </a:r>
            <a:r>
              <a:rPr lang="zh-CN" sz="1500" b="0" strike="noStrike" spc="-1">
                <a:solidFill>
                  <a:schemeClr val="dk1">
                    <a:lumMod val="85000"/>
                    <a:lumOff val="15000"/>
                  </a:schemeClr>
                </a:solidFill>
                <a:latin typeface="微软雅黑"/>
                <a:ea typeface="微软雅黑"/>
              </a:rPr>
              <a:t>的优势和不足</a:t>
            </a:r>
            <a:endParaRPr lang="en-US" sz="1500" b="0" strike="noStrike" spc="-1">
              <a:solidFill>
                <a:srgbClr val="000000"/>
              </a:solidFill>
              <a:latin typeface="Arial"/>
            </a:endParaRPr>
          </a:p>
        </p:txBody>
      </p:sp>
      <p:sp>
        <p:nvSpPr>
          <p:cNvPr id="16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技术</a:t>
            </a:r>
            <a:r>
              <a:rPr lang="en-US" sz="2200" b="1" strike="noStrike" spc="-1">
                <a:solidFill>
                  <a:schemeClr val="dk1"/>
                </a:solidFill>
                <a:latin typeface="微软雅黑"/>
                <a:ea typeface="微软雅黑"/>
              </a:rPr>
              <a:t>3</a:t>
            </a:r>
            <a:endParaRPr lang="en-US" sz="2200" b="0" strike="noStrike" spc="-1">
              <a:solidFill>
                <a:srgbClr val="000000"/>
              </a:solidFill>
              <a:latin typeface="Arial"/>
            </a:endParaRPr>
          </a:p>
        </p:txBody>
      </p:sp>
      <p:sp>
        <p:nvSpPr>
          <p:cNvPr id="16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详细说明技术</a:t>
            </a:r>
            <a:r>
              <a:rPr lang="en-US" sz="1500" b="0" strike="noStrike" spc="-1">
                <a:solidFill>
                  <a:schemeClr val="dk1">
                    <a:lumMod val="85000"/>
                    <a:lumOff val="15000"/>
                  </a:schemeClr>
                </a:solidFill>
                <a:latin typeface="微软雅黑"/>
                <a:ea typeface="微软雅黑"/>
              </a:rPr>
              <a:t>3</a:t>
            </a:r>
            <a:r>
              <a:rPr lang="zh-CN" sz="1500" b="0" strike="noStrike" spc="-1">
                <a:solidFill>
                  <a:schemeClr val="dk1">
                    <a:lumMod val="85000"/>
                    <a:lumOff val="15000"/>
                  </a:schemeClr>
                </a:solidFill>
                <a:latin typeface="微软雅黑"/>
                <a:ea typeface="微软雅黑"/>
              </a:rPr>
              <a:t>的应用领域和效果</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列出技术</a:t>
            </a:r>
            <a:r>
              <a:rPr lang="en-US" sz="1500" b="0" strike="noStrike" spc="-1">
                <a:solidFill>
                  <a:schemeClr val="dk1">
                    <a:lumMod val="85000"/>
                    <a:lumOff val="15000"/>
                  </a:schemeClr>
                </a:solidFill>
                <a:latin typeface="微软雅黑"/>
                <a:ea typeface="微软雅黑"/>
              </a:rPr>
              <a:t>3</a:t>
            </a:r>
            <a:r>
              <a:rPr lang="zh-CN" sz="1500" b="0" strike="noStrike" spc="-1">
                <a:solidFill>
                  <a:schemeClr val="dk1">
                    <a:lumMod val="85000"/>
                    <a:lumOff val="15000"/>
                  </a:schemeClr>
                </a:solidFill>
                <a:latin typeface="微软雅黑"/>
                <a:ea typeface="微软雅黑"/>
              </a:rPr>
              <a:t>的优势和不足</a:t>
            </a:r>
            <a:endParaRPr lang="en-US" sz="1500" b="0" strike="noStrike" spc="-1">
              <a:solidFill>
                <a:srgbClr val="000000"/>
              </a:solidFill>
              <a:latin typeface="Arial"/>
            </a:endParaRPr>
          </a:p>
        </p:txBody>
      </p:sp>
      <p:sp>
        <p:nvSpPr>
          <p:cNvPr id="16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技术</a:t>
            </a:r>
            <a:r>
              <a:rPr lang="en-US" sz="2200" b="1" strike="noStrike" spc="-1">
                <a:solidFill>
                  <a:schemeClr val="dk1"/>
                </a:solidFill>
                <a:latin typeface="微软雅黑"/>
                <a:ea typeface="微软雅黑"/>
              </a:rPr>
              <a:t>4</a:t>
            </a:r>
            <a:endParaRPr lang="en-US" sz="2200" b="0" strike="noStrike" spc="-1">
              <a:solidFill>
                <a:srgbClr val="000000"/>
              </a:solidFill>
              <a:latin typeface="Arial"/>
            </a:endParaRPr>
          </a:p>
        </p:txBody>
      </p:sp>
      <p:sp>
        <p:nvSpPr>
          <p:cNvPr id="17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详细说明技术</a:t>
            </a:r>
            <a:r>
              <a:rPr lang="en-US" sz="1500" b="0" strike="noStrike" spc="-1">
                <a:solidFill>
                  <a:schemeClr val="dk1">
                    <a:lumMod val="85000"/>
                    <a:lumOff val="15000"/>
                  </a:schemeClr>
                </a:solidFill>
                <a:latin typeface="微软雅黑"/>
                <a:ea typeface="微软雅黑"/>
              </a:rPr>
              <a:t>4</a:t>
            </a:r>
            <a:r>
              <a:rPr lang="zh-CN" sz="1500" b="0" strike="noStrike" spc="-1">
                <a:solidFill>
                  <a:schemeClr val="dk1">
                    <a:lumMod val="85000"/>
                    <a:lumOff val="15000"/>
                  </a:schemeClr>
                </a:solidFill>
                <a:latin typeface="微软雅黑"/>
                <a:ea typeface="微软雅黑"/>
              </a:rPr>
              <a:t>的应用领域和效果</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列出技术</a:t>
            </a:r>
            <a:r>
              <a:rPr lang="en-US" sz="1500" b="0" strike="noStrike" spc="-1">
                <a:solidFill>
                  <a:schemeClr val="dk1">
                    <a:lumMod val="85000"/>
                    <a:lumOff val="15000"/>
                  </a:schemeClr>
                </a:solidFill>
                <a:latin typeface="微软雅黑"/>
                <a:ea typeface="微软雅黑"/>
              </a:rPr>
              <a:t>4</a:t>
            </a:r>
            <a:r>
              <a:rPr lang="zh-CN" sz="1500" b="0" strike="noStrike" spc="-1">
                <a:solidFill>
                  <a:schemeClr val="dk1">
                    <a:lumMod val="85000"/>
                    <a:lumOff val="15000"/>
                  </a:schemeClr>
                </a:solidFill>
                <a:latin typeface="微软雅黑"/>
                <a:ea typeface="微软雅黑"/>
              </a:rPr>
              <a:t>的优势和不足</a:t>
            </a:r>
            <a:endParaRPr lang="en-US" sz="1500" b="0" strike="noStrike" spc="-1">
              <a:solidFill>
                <a:srgbClr val="000000"/>
              </a:solidFill>
              <a:latin typeface="Arial"/>
            </a:endParaRPr>
          </a:p>
        </p:txBody>
      </p:sp>
      <p:sp>
        <p:nvSpPr>
          <p:cNvPr id="17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节能施工技术应用</a:t>
            </a:r>
            <a:endParaRPr lang="en-US" sz="3600" b="0" strike="noStrike" spc="-1">
              <a:solidFill>
                <a:schemeClr val="dk1"/>
              </a:solidFill>
              <a:latin typeface="Arial"/>
            </a:endParaRPr>
          </a:p>
        </p:txBody>
      </p:sp>
      <p:sp>
        <p:nvSpPr>
          <p:cNvPr id="17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技术</a:t>
            </a:r>
            <a:r>
              <a:rPr lang="en-US" sz="2200" b="1" strike="noStrike" spc="-1">
                <a:solidFill>
                  <a:schemeClr val="dk1"/>
                </a:solidFill>
                <a:latin typeface="微软雅黑"/>
                <a:ea typeface="微软雅黑"/>
              </a:rPr>
              <a:t>1</a:t>
            </a:r>
            <a:endParaRPr lang="en-US" sz="2200" b="0" strike="noStrike" spc="-1">
              <a:solidFill>
                <a:srgbClr val="000000"/>
              </a:solidFill>
              <a:latin typeface="Arial"/>
            </a:endParaRPr>
          </a:p>
        </p:txBody>
      </p:sp>
      <p:sp>
        <p:nvSpPr>
          <p:cNvPr id="17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详细说明技术</a:t>
            </a:r>
            <a:r>
              <a:rPr lang="en-US" sz="1500" b="0" strike="noStrike" spc="-1">
                <a:solidFill>
                  <a:schemeClr val="dk1">
                    <a:lumMod val="85000"/>
                    <a:lumOff val="15000"/>
                  </a:schemeClr>
                </a:solidFill>
                <a:latin typeface="微软雅黑"/>
                <a:ea typeface="微软雅黑"/>
              </a:rPr>
              <a:t>1</a:t>
            </a:r>
            <a:r>
              <a:rPr lang="zh-CN" sz="1500" b="0" strike="noStrike" spc="-1">
                <a:solidFill>
                  <a:schemeClr val="dk1">
                    <a:lumMod val="85000"/>
                    <a:lumOff val="15000"/>
                  </a:schemeClr>
                </a:solidFill>
                <a:latin typeface="微软雅黑"/>
                <a:ea typeface="微软雅黑"/>
              </a:rPr>
              <a:t>的应用领域和效果</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列出技术</a:t>
            </a:r>
            <a:r>
              <a:rPr lang="en-US" sz="1500" b="0" strike="noStrike" spc="-1">
                <a:solidFill>
                  <a:schemeClr val="dk1">
                    <a:lumMod val="85000"/>
                    <a:lumOff val="15000"/>
                  </a:schemeClr>
                </a:solidFill>
                <a:latin typeface="微软雅黑"/>
                <a:ea typeface="微软雅黑"/>
              </a:rPr>
              <a:t>1</a:t>
            </a:r>
            <a:r>
              <a:rPr lang="zh-CN" sz="1500" b="0" strike="noStrike" spc="-1">
                <a:solidFill>
                  <a:schemeClr val="dk1">
                    <a:lumMod val="85000"/>
                    <a:lumOff val="15000"/>
                  </a:schemeClr>
                </a:solidFill>
                <a:latin typeface="微软雅黑"/>
                <a:ea typeface="微软雅黑"/>
              </a:rPr>
              <a:t>的优势和不足</a:t>
            </a:r>
            <a:endParaRPr lang="en-US" sz="15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176"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77"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节能施工的施工管理</a:t>
            </a:r>
            <a:endParaRPr lang="en-US" sz="3600" b="0" strike="noStrike" spc="-1">
              <a:solidFill>
                <a:schemeClr val="dk1"/>
              </a:solidFill>
              <a:latin typeface="Arial"/>
            </a:endParaRPr>
          </a:p>
        </p:txBody>
      </p:sp>
      <p:sp>
        <p:nvSpPr>
          <p:cNvPr id="17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9000"/>
          </a:blip>
          <a:stretch>
            <a:fillRect/>
          </a:stretch>
        </a:blipFill>
      </p:bgPr>
    </p:bg>
    <p:spTree>
      <p:nvGrpSpPr>
        <p:cNvPr id="1" name=""/>
        <p:cNvGrpSpPr/>
        <p:nvPr/>
      </p:nvGrpSpPr>
      <p:grpSpPr>
        <a:xfrm>
          <a:off x="0" y="0"/>
          <a:ext cx="0" cy="0"/>
        </a:xfrm>
      </p:grpSpPr>
      <p:sp>
        <p:nvSpPr>
          <p:cNvPr id="17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0"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节能施工管理体系</a:t>
            </a:r>
            <a:endParaRPr lang="en-US" sz="3500" b="0" strike="noStrike" spc="-1">
              <a:solidFill>
                <a:srgbClr val="000000"/>
              </a:solidFill>
              <a:latin typeface="Arial"/>
            </a:endParaRPr>
          </a:p>
        </p:txBody>
      </p:sp>
      <p:sp>
        <p:nvSpPr>
          <p:cNvPr id="181"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节能施工管理体系的建立和运行机制对提高节能施工效率至关重要。合理的管理体系可以有效地分配职责和任务，确保施工过程中各项工作有序进行，从而实现节能目标的顺利达成。</a:t>
            </a:r>
            <a:endParaRPr lang="en-US" sz="2500" b="0" strike="noStrike" spc="-1">
              <a:solidFill>
                <a:srgbClr val="000000"/>
              </a:solidFill>
              <a:latin typeface="Arial"/>
            </a:endParaRPr>
          </a:p>
        </p:txBody>
      </p:sp>
      <p:sp>
        <p:nvSpPr>
          <p:cNvPr id="18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83"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施工过程中的节能措施</a:t>
            </a:r>
            <a:endParaRPr lang="en-US" sz="3600" b="0" strike="noStrike" spc="-1">
              <a:solidFill>
                <a:schemeClr val="dk1"/>
              </a:solidFill>
              <a:latin typeface="Arial"/>
            </a:endParaRPr>
          </a:p>
        </p:txBody>
      </p:sp>
      <p:sp>
        <p:nvSpPr>
          <p:cNvPr id="184"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常见节能方法</a:t>
            </a:r>
            <a:endParaRPr lang="en-US" sz="1500" b="0" strike="noStrike" spc="-1">
              <a:solidFill>
                <a:srgbClr val="000000"/>
              </a:solidFill>
              <a:latin typeface="Arial"/>
            </a:endParaRPr>
          </a:p>
        </p:txBody>
      </p:sp>
      <p:sp>
        <p:nvSpPr>
          <p:cNvPr id="185"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节能措施</a:t>
            </a:r>
            <a:endParaRPr lang="en-US" sz="2200" b="0" strike="noStrike" spc="-1">
              <a:solidFill>
                <a:srgbClr val="000000"/>
              </a:solidFill>
              <a:latin typeface="Arial"/>
            </a:endParaRPr>
          </a:p>
        </p:txBody>
      </p:sp>
      <p:sp>
        <p:nvSpPr>
          <p:cNvPr id="186"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施工中需要注意的细节</a:t>
            </a:r>
            <a:endParaRPr lang="en-US" sz="1500" b="0" strike="noStrike" spc="-1">
              <a:solidFill>
                <a:srgbClr val="000000"/>
              </a:solidFill>
              <a:latin typeface="Arial"/>
            </a:endParaRPr>
          </a:p>
        </p:txBody>
      </p:sp>
      <p:sp>
        <p:nvSpPr>
          <p:cNvPr id="187"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注意事项</a:t>
            </a:r>
            <a:endParaRPr lang="en-US" sz="2200" b="0" strike="noStrike" spc="-1">
              <a:solidFill>
                <a:srgbClr val="000000"/>
              </a:solidFill>
              <a:latin typeface="Arial"/>
            </a:endParaRPr>
          </a:p>
        </p:txBody>
      </p:sp>
      <p:sp>
        <p:nvSpPr>
          <p:cNvPr id="188"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如何监督施工现场的节能工作</a:t>
            </a:r>
            <a:endParaRPr lang="en-US" sz="1500" b="0" strike="noStrike" spc="-1">
              <a:solidFill>
                <a:srgbClr val="000000"/>
              </a:solidFill>
              <a:latin typeface="Arial"/>
            </a:endParaRPr>
          </a:p>
        </p:txBody>
      </p:sp>
      <p:sp>
        <p:nvSpPr>
          <p:cNvPr id="189"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监督方法</a:t>
            </a:r>
            <a:endParaRPr lang="en-US" sz="2200" b="0" strike="noStrike" spc="-1">
              <a:solidFill>
                <a:srgbClr val="000000"/>
              </a:solidFill>
              <a:latin typeface="Arial"/>
            </a:endParaRPr>
          </a:p>
        </p:txBody>
      </p:sp>
      <p:sp>
        <p:nvSpPr>
          <p:cNvPr id="190"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91"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92"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施工质量与节能效果评估</a:t>
            </a:r>
            <a:endParaRPr lang="en-US" sz="3600" b="0" strike="noStrike" spc="-1">
              <a:solidFill>
                <a:schemeClr val="dk1"/>
              </a:solidFill>
              <a:latin typeface="Arial"/>
            </a:endParaRPr>
          </a:p>
        </p:txBody>
      </p:sp>
      <p:sp>
        <p:nvSpPr>
          <p:cNvPr id="193"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节能施工对质量的影响</a:t>
            </a:r>
            <a:endParaRPr lang="en-US" sz="1500" b="0" strike="noStrike" spc="-1">
              <a:solidFill>
                <a:srgbClr val="000000"/>
              </a:solidFill>
              <a:latin typeface="Arial"/>
            </a:endParaRPr>
          </a:p>
        </p:txBody>
      </p:sp>
      <p:sp>
        <p:nvSpPr>
          <p:cNvPr id="194"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质量要求</a:t>
            </a:r>
            <a:endParaRPr lang="en-US" sz="2200" b="0" strike="noStrike" spc="-1">
              <a:solidFill>
                <a:srgbClr val="000000"/>
              </a:solidFill>
              <a:latin typeface="Arial"/>
            </a:endParaRPr>
          </a:p>
        </p:txBody>
      </p:sp>
      <p:sp>
        <p:nvSpPr>
          <p:cNvPr id="195"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如何评估节能效果的好坏</a:t>
            </a:r>
            <a:endParaRPr lang="en-US" sz="1500" b="0" strike="noStrike" spc="-1">
              <a:solidFill>
                <a:srgbClr val="000000"/>
              </a:solidFill>
              <a:latin typeface="Arial"/>
            </a:endParaRPr>
          </a:p>
        </p:txBody>
      </p:sp>
      <p:sp>
        <p:nvSpPr>
          <p:cNvPr id="196"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效果评估方法</a:t>
            </a:r>
            <a:endParaRPr lang="en-US" sz="2200" b="0" strike="noStrike" spc="-1">
              <a:solidFill>
                <a:srgbClr val="000000"/>
              </a:solidFill>
              <a:latin typeface="Arial"/>
            </a:endParaRPr>
          </a:p>
        </p:txBody>
      </p:sp>
      <p:sp>
        <p:nvSpPr>
          <p:cNvPr id="197"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基于哪些标准进行评价</a:t>
            </a:r>
            <a:endParaRPr lang="en-US" sz="1500" b="0" strike="noStrike" spc="-1">
              <a:solidFill>
                <a:srgbClr val="000000"/>
              </a:solidFill>
              <a:latin typeface="Arial"/>
            </a:endParaRPr>
          </a:p>
        </p:txBody>
      </p:sp>
      <p:sp>
        <p:nvSpPr>
          <p:cNvPr id="198"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评估标准</a:t>
            </a:r>
            <a:endParaRPr lang="en-US" sz="2200" b="0" strike="noStrike" spc="-1">
              <a:solidFill>
                <a:srgbClr val="000000"/>
              </a:solidFill>
              <a:latin typeface="Arial"/>
            </a:endParaRPr>
          </a:p>
        </p:txBody>
      </p:sp>
      <p:sp>
        <p:nvSpPr>
          <p:cNvPr id="199"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200"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20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2"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经验分享机制</a:t>
            </a:r>
            <a:endParaRPr lang="en-US" sz="2200" b="0" strike="noStrike" spc="-1">
              <a:solidFill>
                <a:srgbClr val="000000"/>
              </a:solidFill>
              <a:latin typeface="Arial"/>
            </a:endParaRPr>
          </a:p>
        </p:txBody>
      </p:sp>
      <p:sp>
        <p:nvSpPr>
          <p:cNvPr id="203"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建立经验交流平台</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定期举办节能施工经验分享会</a:t>
            </a:r>
            <a:endParaRPr lang="en-US" sz="1500" b="0" strike="noStrike" spc="-1">
              <a:solidFill>
                <a:srgbClr val="000000"/>
              </a:solidFill>
              <a:latin typeface="Arial"/>
            </a:endParaRPr>
          </a:p>
        </p:txBody>
      </p:sp>
      <p:sp>
        <p:nvSpPr>
          <p:cNvPr id="20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5"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效果保障</a:t>
            </a:r>
            <a:endParaRPr lang="en-US" sz="2200" b="0" strike="noStrike" spc="-1">
              <a:solidFill>
                <a:srgbClr val="000000"/>
              </a:solidFill>
              <a:latin typeface="Arial"/>
            </a:endParaRPr>
          </a:p>
        </p:txBody>
      </p:sp>
      <p:sp>
        <p:nvSpPr>
          <p:cNvPr id="206"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确保施工效果持续改善</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提高节能管理水平</a:t>
            </a:r>
            <a:endParaRPr lang="en-US" sz="1500" b="0" strike="noStrike" spc="-1">
              <a:solidFill>
                <a:srgbClr val="000000"/>
              </a:solidFill>
              <a:latin typeface="Arial"/>
            </a:endParaRPr>
          </a:p>
        </p:txBody>
      </p:sp>
      <p:sp>
        <p:nvSpPr>
          <p:cNvPr id="20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8"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209"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210"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节能施工的持续改进</a:t>
            </a:r>
            <a:endParaRPr lang="en-US" sz="3600" b="0" strike="noStrike" spc="-1">
              <a:solidFill>
                <a:schemeClr val="dk1"/>
              </a:solidFill>
              <a:latin typeface="Arial"/>
            </a:endParaRPr>
          </a:p>
        </p:txBody>
      </p:sp>
      <p:sp>
        <p:nvSpPr>
          <p:cNvPr id="21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2"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持续改进措施</a:t>
            </a:r>
            <a:endParaRPr lang="en-US" sz="2200" b="0" strike="noStrike" spc="-1">
              <a:solidFill>
                <a:srgbClr val="000000"/>
              </a:solidFill>
              <a:latin typeface="Arial"/>
            </a:endParaRPr>
          </a:p>
        </p:txBody>
      </p:sp>
      <p:sp>
        <p:nvSpPr>
          <p:cNvPr id="213"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定期评估施工中的节能效果</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不断优化节能管理体系</a:t>
            </a:r>
            <a:endParaRPr lang="en-US" sz="1500" b="0" strike="noStrike" spc="-1">
              <a:solidFill>
                <a:srgbClr val="000000"/>
              </a:solidFill>
              <a:latin typeface="Arial"/>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214"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节能施工管理总结</a:t>
            </a:r>
            <a:endParaRPr lang="en-US" sz="3600" b="0" strike="noStrike" spc="-1">
              <a:solidFill>
                <a:schemeClr val="dk1"/>
              </a:solidFill>
              <a:latin typeface="Arial"/>
            </a:endParaRPr>
          </a:p>
        </p:txBody>
      </p:sp>
      <p:sp>
        <p:nvSpPr>
          <p:cNvPr id="215"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通过对节能施工的施工管理深入研究和总结，可以不断提高施工效率和质量，降低能源消耗，实现可持续发展的目标。</a:t>
            </a:r>
            <a:endParaRPr lang="en-US" sz="2500" b="0" strike="noStrike" spc="-1">
              <a:solidFill>
                <a:srgbClr val="000000"/>
              </a:solidFill>
              <a:latin typeface="Arial"/>
            </a:endParaRP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216"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04</a:t>
            </a:r>
            <a:endParaRPr lang="en-US" sz="1800" b="0" strike="noStrike" spc="148">
              <a:solidFill>
                <a:schemeClr val="dk1">
                  <a:lumMod val="65000"/>
                  <a:lumOff val="35000"/>
                </a:schemeClr>
              </a:solidFill>
              <a:latin typeface="Arial"/>
            </a:endParaRPr>
          </a:p>
        </p:txBody>
      </p:sp>
      <p:sp>
        <p:nvSpPr>
          <p:cNvPr id="217"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第四章 节能施工的监测与评估</a:t>
            </a:r>
            <a:endParaRPr lang="en-US" sz="3600" b="0" strike="noStrike" spc="-1">
              <a:solidFill>
                <a:schemeClr val="dk1"/>
              </a:solidFill>
              <a:latin typeface="Arial"/>
            </a:endParaRPr>
          </a:p>
        </p:txBody>
      </p:sp>
      <p:sp>
        <p:nvSpPr>
          <p:cNvPr id="21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219"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节能施工监测技术</a:t>
            </a:r>
            <a:endParaRPr lang="en-US" sz="3600" b="0" strike="noStrike" spc="-1">
              <a:solidFill>
                <a:schemeClr val="dk1"/>
              </a:solidFill>
              <a:latin typeface="Arial"/>
            </a:endParaRPr>
          </a:p>
        </p:txBody>
      </p:sp>
      <p:sp>
        <p:nvSpPr>
          <p:cNvPr id="220"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节能施工监测技术对于建设工程的节能效果起着至关重要的作用。不同种类的监测技术涵盖了从节能设备使用情况到建筑结构能耗的监测，通过监测数据的处理和分析方法，可以帮助工程师更好地了解施工过程中的节能情况，从而调整施工策略。</a:t>
            </a:r>
            <a:endParaRPr lang="en-US" sz="2500" b="0" strike="noStrike" spc="-1">
              <a:solidFill>
                <a:srgbClr val="000000"/>
              </a:solidFill>
              <a:latin typeface="Arial"/>
            </a:endParaRPr>
          </a:p>
        </p:txBody>
      </p:sp>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9000"/>
          </a:blip>
          <a:stretch>
            <a:fillRect/>
          </a:stretch>
        </a:blipFill>
      </p:bgPr>
    </p:bg>
    <p:spTree>
      <p:nvGrpSpPr>
        <p:cNvPr id="1" name=""/>
        <p:cNvGrpSpPr/>
        <p:nvPr/>
      </p:nvGrpSpPr>
      <p:grpSpPr>
        <a:xfrm>
          <a:off x="0" y="0"/>
          <a:ext cx="0" cy="0"/>
        </a:xfrm>
      </p:grpSpPr>
      <p:sp>
        <p:nvSpPr>
          <p:cNvPr id="22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22"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节能施工效果评估</a:t>
            </a:r>
            <a:endParaRPr lang="en-US" sz="3500" b="0" strike="noStrike" spc="-1">
              <a:solidFill>
                <a:srgbClr val="000000"/>
              </a:solidFill>
              <a:latin typeface="Arial"/>
            </a:endParaRPr>
          </a:p>
        </p:txBody>
      </p:sp>
      <p:sp>
        <p:nvSpPr>
          <p:cNvPr id="223"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节能施工的效果评估是为了验证施工前后的节能效果是否达到预期目标。评估指标和方法的选择至关重要，需要综合考虑建筑结构、设备使用情况等多个因素。实施步骤和流程的规范性可以保证评估结果的准确性，为下一步的施工工作提供指导。</a:t>
            </a:r>
            <a:endParaRPr lang="en-US" sz="2500" b="0" strike="noStrike" spc="-1">
              <a:solidFill>
                <a:srgbClr val="000000"/>
              </a:solidFill>
              <a:latin typeface="Arial"/>
            </a:endParaRPr>
          </a:p>
        </p:txBody>
      </p:sp>
      <p:sp>
        <p:nvSpPr>
          <p:cNvPr id="22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225"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节能施工质量检验</a:t>
            </a:r>
            <a:endParaRPr lang="en-US" sz="3600" b="0" strike="noStrike" spc="-1">
              <a:solidFill>
                <a:schemeClr val="dk1"/>
              </a:solidFill>
              <a:latin typeface="Arial"/>
            </a:endParaRPr>
          </a:p>
        </p:txBody>
      </p:sp>
      <p:sp>
        <p:nvSpPr>
          <p:cNvPr id="226"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检验过程中常用的方法和相关标准</a:t>
            </a:r>
            <a:endParaRPr lang="en-US" sz="1500" b="0" strike="noStrike" spc="-1">
              <a:solidFill>
                <a:srgbClr val="000000"/>
              </a:solidFill>
              <a:latin typeface="Arial"/>
            </a:endParaRPr>
          </a:p>
        </p:txBody>
      </p:sp>
      <p:sp>
        <p:nvSpPr>
          <p:cNvPr id="227"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方法和标准</a:t>
            </a:r>
            <a:endParaRPr lang="en-US" sz="2200" b="0" strike="noStrike" spc="-1">
              <a:solidFill>
                <a:srgbClr val="000000"/>
              </a:solidFill>
              <a:latin typeface="Arial"/>
            </a:endParaRPr>
          </a:p>
        </p:txBody>
      </p:sp>
      <p:sp>
        <p:nvSpPr>
          <p:cNvPr id="228"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质量检验中需要特别关注的重点和难点</a:t>
            </a:r>
            <a:endParaRPr lang="en-US" sz="1500" b="0" strike="noStrike" spc="-1">
              <a:solidFill>
                <a:srgbClr val="000000"/>
              </a:solidFill>
              <a:latin typeface="Arial"/>
            </a:endParaRPr>
          </a:p>
        </p:txBody>
      </p:sp>
      <p:sp>
        <p:nvSpPr>
          <p:cNvPr id="229"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重点和难点</a:t>
            </a:r>
            <a:endParaRPr lang="en-US" sz="2200" b="0" strike="noStrike" spc="-1">
              <a:solidFill>
                <a:srgbClr val="000000"/>
              </a:solidFill>
              <a:latin typeface="Arial"/>
            </a:endParaRPr>
          </a:p>
        </p:txBody>
      </p:sp>
      <p:sp>
        <p:nvSpPr>
          <p:cNvPr id="230"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231"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232"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233"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3000"/>
          </a:blip>
          <a:stretch>
            <a:fillRect/>
          </a:stretch>
        </a:blipFill>
      </p:bgPr>
    </p:bg>
    <p:spTree>
      <p:nvGrpSpPr>
        <p:cNvPr id="1" name=""/>
        <p:cNvGrpSpPr/>
        <p:nvPr/>
      </p:nvGrpSpPr>
      <p:grpSpPr>
        <a:xfrm>
          <a:off x="0" y="0"/>
          <a:ext cx="0" cy="0"/>
        </a:xfrm>
      </p:grpSpPr>
      <p:sp>
        <p:nvSpPr>
          <p:cNvPr id="234"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节能施工改进方案</a:t>
            </a:r>
            <a:endParaRPr lang="en-US" sz="3600" b="0" strike="noStrike" spc="-1">
              <a:solidFill>
                <a:schemeClr val="dk1"/>
              </a:solidFill>
              <a:latin typeface="Arial"/>
            </a:endParaRPr>
          </a:p>
        </p:txBody>
      </p:sp>
      <p:sp>
        <p:nvSpPr>
          <p:cNvPr id="235"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对施工过程中存在的节能问题进行改进</a:t>
            </a:r>
            <a:endParaRPr lang="en-US" sz="2000" b="0" strike="noStrike" spc="-1">
              <a:solidFill>
                <a:srgbClr val="000000"/>
              </a:solidFill>
              <a:latin typeface="Arial"/>
            </a:endParaRPr>
          </a:p>
        </p:txBody>
      </p:sp>
      <p:sp>
        <p:nvSpPr>
          <p:cNvPr id="236"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根据监测和评估结果提出的方案</a:t>
            </a:r>
            <a:endParaRPr lang="en-US" sz="3000" b="0" strike="noStrike" spc="-1">
              <a:solidFill>
                <a:srgbClr val="000000"/>
              </a:solidFill>
              <a:latin typeface="Arial"/>
            </a:endParaRPr>
          </a:p>
        </p:txBody>
      </p:sp>
      <p:sp>
        <p:nvSpPr>
          <p:cNvPr id="237"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238"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239"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 </a:t>
            </a:r>
            <a:endParaRPr lang="en-US" sz="3000" b="0" strike="noStrike" spc="-1">
              <a:solidFill>
                <a:srgbClr val="000000"/>
              </a:solidFill>
              <a:latin typeface="Arial"/>
            </a:endParaRPr>
          </a:p>
        </p:txBody>
      </p:sp>
      <p:sp>
        <p:nvSpPr>
          <p:cNvPr id="240"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241"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方案实施后的效果进行检验验证</a:t>
            </a:r>
            <a:endParaRPr lang="en-US" sz="2000" b="0" strike="noStrike" spc="-1">
              <a:solidFill>
                <a:srgbClr val="000000"/>
              </a:solidFill>
              <a:latin typeface="Arial"/>
            </a:endParaRPr>
          </a:p>
        </p:txBody>
      </p:sp>
      <p:sp>
        <p:nvSpPr>
          <p:cNvPr id="242"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实施和效果检验</a:t>
            </a:r>
            <a:endParaRPr lang="en-US" sz="3000" b="0" strike="noStrike" spc="-1">
              <a:solidFill>
                <a:srgbClr val="000000"/>
              </a:solidFill>
              <a:latin typeface="Arial"/>
            </a:endParaRPr>
          </a:p>
        </p:txBody>
      </p:sp>
      <p:sp>
        <p:nvSpPr>
          <p:cNvPr id="243"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https://d.book118.com/108132004010006050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170</Paragraphs>
  <Slides>29</Slides>
  <Notes>9</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29</vt:i4>
      </vt:variant>
    </vt:vector>
  </HeadingPairs>
  <TitlesOfParts>
    <vt:vector baseType="lpstr" size="37">
      <vt:lpstr>Arial</vt:lpstr>
      <vt:lpstr>Calibri</vt:lpstr>
      <vt:lpstr>微软雅黑</vt:lpstr>
      <vt:lpstr>Times New Roman</vt:lpstr>
      <vt:lpstr>Wingdings</vt:lpstr>
      <vt:lpstr>Symbol</vt:lpstr>
      <vt:lpstr>DejaVu Sans</vt:lpstr>
      <vt:lpstr>Office Theme</vt:lpstr>
      <vt:lpstr>建设工程节能施工方案</vt:lpstr>
      <vt:lpstr>目录</vt:lpstr>
      <vt:lpstr>第1章 建设工程节能施工方案简介</vt:lpstr>
      <vt:lpstr> </vt:lpstr>
      <vt:lpstr>节能施工的目标和原则</vt:lpstr>
      <vt:lpstr>节能施工的技术手段</vt:lpstr>
      <vt:lpstr>节能施工的经济效益</vt:lpstr>
      <vt:lpstr>节能施工的经济效益</vt:lpstr>
      <vt:lpstr>第2章 节能施工的规划与设计</vt:lpstr>
      <vt:lpstr> </vt:lpstr>
      <vt:lpstr>节能施工规划</vt:lpstr>
      <vt:lpstr> </vt:lpstr>
      <vt:lpstr>节能施工设计</vt:lpstr>
      <vt:lpstr> </vt:lpstr>
      <vt:lpstr>节能施工材料选择</vt:lpstr>
      <vt:lpstr>节能施工技术应用</vt:lpstr>
      <vt:lpstr>节能施工技术应用</vt:lpstr>
      <vt:lpstr>第3章 节能施工的施工管理</vt:lpstr>
      <vt:lpstr> </vt:lpstr>
      <vt:lpstr>施工过程中的节能措施</vt:lpstr>
      <vt:lpstr>施工质量与节能效果评估</vt:lpstr>
      <vt:lpstr>节能施工的持续改进</vt:lpstr>
      <vt:lpstr>节能施工管理总结</vt:lpstr>
      <vt:lpstr>第四章 节能施工的监测与评估</vt:lpstr>
      <vt:lpstr>节能施工监测技术</vt:lpstr>
      <vt:lpstr> </vt:lpstr>
      <vt:lpstr>节能施工质量检验</vt:lpstr>
      <vt:lpstr>节能施工改进方案</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2024-09-29T14:37:12.370</cp:lastPrinted>
  <dcterms:created xsi:type="dcterms:W3CDTF">2024-09-29T06:37:12Z</dcterms:created>
  <dcterms:modified xsi:type="dcterms:W3CDTF">2024-09-29T06:37:14Z</dcterms:modified>
</cp:coreProperties>
</file>