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A0203A-0F6F-43DF-9283-0878DDC608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5D1D5E-9FCE-4087-B3C9-1AD083E866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CC0047-8518-45E9-9405-B2E0A25A6D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C24E8F-1948-4921-9F3C-678983CEFD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E1D69D0-E3A3-409D-9D65-0FC99FB5B5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3CB639F-1428-4315-BD03-4377B9D6BD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F1AAF1A-5272-47B8-B897-82EA25F8E0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D90737-A924-48DA-8786-A7CA6763BF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80A4CE-F7ED-409B-9107-48F1D8D3A3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B5645F-9433-431B-9989-D304F0E5DB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0D0862-C49A-4806-B030-DEA71A5747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8137033005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建筑企业安全生产政策跟进指南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2024-01-20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安全生产政策概述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建筑企业安全生产现状分析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建筑企业安全生产政策跟进策略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安全生产政策在建筑企业的实施路径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安全生产政策跟进中的挑战与对策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建筑企业安全生产政策跟进实践案例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安全生产政策概述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1219" b="1121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460" b="246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政策背景与意义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应对建筑行业高风险性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建筑行业作为国民经济支柱产业，具有高风险性，安全生产政策旨在加强安全管理，降低事故发生率。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法规制度的不断完善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随着国家安全生产法规制度的不断完善，建筑企业需要跟进政策，确保合规经营。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促进企业可持续发展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安全生产政策有助于提高企业形象，增强市场竞争力，实现可持续发展。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国家层面政策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国家制定安全生产法规、标准和指导性文件，为建筑企业安全生产提供法律依据。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地方层面政策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地方政府结合实际情况，制定具体实施细则和监管措施，推动建筑企业安全生产工作落实。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企业内部管理制度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建筑企业应建立健全安全生产管理制度，明确各级职责，形成完善的管理体系。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安全生产政策体系结构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通过实施安全生产政策，有效预防和减少各类安全事故的发生，保障员工生命财产安全。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事故预防与控制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政策要求建筑企业加强安全管理体系建设，提高安全管理水平，确保企业安全生产。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提高安全管理水平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政策强调安全文化建设的重要性，要求建筑企业营造浓厚的安全文化氛围，提高员工安全意识。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促进安全文化建设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政策实施目标与要求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建筑企业安全生产现状分析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6222" y="4004786"/>
            <a:ext cx="1975009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安全生产事故类型及原因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653186" y="30379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1406232" y="38366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1736178" y="41374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8" name="Connector 28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AutoShape 29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144125" y="3028426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897172" y="3827098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11227117" y="4127897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3510796" y="1383030"/>
            <a:ext cx="5170408" cy="1981390"/>
            <a:chOff x="3510796" y="1383030"/>
            <a:chExt cx="5170408" cy="1981390"/>
          </a:xfrm>
        </p:grpSpPr>
        <p:sp>
          <p:nvSpPr>
            <p:cNvPr id="45" name="AutoShape 45"/>
            <p:cNvSpPr/>
            <p:nvPr/>
          </p:nvSpPr>
          <p:spPr>
            <a:xfrm>
              <a:off x="6706195" y="1383030"/>
              <a:ext cx="1975009" cy="1975009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3510796" y="1391507"/>
              <a:ext cx="1972913" cy="1972913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3620861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物体打击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762276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触电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3755288" y="2044732"/>
              <a:ext cx="1483930" cy="1058052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建筑材料或工具从高处掉落，击中人员或设备；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951735" y="2122338"/>
              <a:ext cx="1483930" cy="902839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电气设备绝缘破损、线路老化等原因引发触电事故；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4303236" y="1457395"/>
              <a:ext cx="388033" cy="388033"/>
            </a:xfrm>
            <a:custGeom>
              <a:rect l="l" t="t" r="r" b="b"/>
              <a:pathLst>
                <a:path w="304800" h="304800">
                  <a:moveTo>
                    <a:pt x="304800" y="180975"/>
                  </a:moveTo>
                  <a:lnTo>
                    <a:pt x="247650" y="123825"/>
                  </a:lnTo>
                  <a:lnTo>
                    <a:pt x="247650" y="38100"/>
                  </a:lnTo>
                  <a:lnTo>
                    <a:pt x="209550" y="38100"/>
                  </a:lnTo>
                  <a:lnTo>
                    <a:pt x="209550" y="85725"/>
                  </a:lnTo>
                  <a:lnTo>
                    <a:pt x="152400" y="28575"/>
                  </a:lnTo>
                  <a:lnTo>
                    <a:pt x="0" y="180975"/>
                  </a:lnTo>
                  <a:lnTo>
                    <a:pt x="0" y="190500"/>
                  </a:lnTo>
                  <a:lnTo>
                    <a:pt x="38100" y="190500"/>
                  </a:lnTo>
                  <a:lnTo>
                    <a:pt x="38100" y="285750"/>
                  </a:lnTo>
                  <a:lnTo>
                    <a:pt x="133350" y="285750"/>
                  </a:lnTo>
                  <a:lnTo>
                    <a:pt x="133350" y="228600"/>
                  </a:lnTo>
                  <a:lnTo>
                    <a:pt x="171450" y="228600"/>
                  </a:lnTo>
                  <a:lnTo>
                    <a:pt x="171450" y="285750"/>
                  </a:lnTo>
                  <a:lnTo>
                    <a:pt x="266700" y="285750"/>
                  </a:lnTo>
                  <a:lnTo>
                    <a:pt x="266700" y="190500"/>
                  </a:lnTo>
                  <a:lnTo>
                    <a:pt x="304800" y="1905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7482437" y="1457395"/>
              <a:ext cx="422525" cy="422525"/>
            </a:xfrm>
            <a:custGeom>
              <a:rect l="l" t="t" r="r" b="b"/>
              <a:pathLst>
                <a:path w="323850" h="304800">
                  <a:moveTo>
                    <a:pt x="265490" y="266700"/>
                  </a:moveTo>
                  <a:cubicBezTo>
                    <a:pt x="265490" y="266700"/>
                    <a:pt x="318068" y="266757"/>
                    <a:pt x="325450" y="215313"/>
                  </a:cubicBezTo>
                  <a:cubicBezTo>
                    <a:pt x="328965" y="159058"/>
                    <a:pt x="274625" y="147971"/>
                    <a:pt x="274625" y="147971"/>
                  </a:cubicBezTo>
                  <a:cubicBezTo>
                    <a:pt x="274625" y="147971"/>
                    <a:pt x="280807" y="64694"/>
                    <a:pt x="204511" y="55197"/>
                  </a:cubicBezTo>
                  <a:cubicBezTo>
                    <a:pt x="139122" y="48520"/>
                    <a:pt x="119224" y="109290"/>
                    <a:pt x="119224" y="109290"/>
                  </a:cubicBezTo>
                  <a:cubicBezTo>
                    <a:pt x="119224" y="109290"/>
                    <a:pt x="99527" y="90354"/>
                    <a:pt x="72809" y="105823"/>
                  </a:cubicBezTo>
                  <a:cubicBezTo>
                    <a:pt x="48892" y="120587"/>
                    <a:pt x="53121" y="147618"/>
                    <a:pt x="53121" y="147618"/>
                  </a:cubicBezTo>
                  <a:cubicBezTo>
                    <a:pt x="53121" y="147618"/>
                    <a:pt x="0" y="157944"/>
                    <a:pt x="0" y="212084"/>
                  </a:cubicBezTo>
                  <a:cubicBezTo>
                    <a:pt x="1191" y="266157"/>
                    <a:pt x="57693" y="266700"/>
                    <a:pt x="57693" y="266700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3" name="AutoShape 53"/>
          <p:cNvSpPr/>
          <p:nvPr/>
        </p:nvSpPr>
        <p:spPr>
          <a:xfrm>
            <a:off x="5116990" y="4002691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8300769" y="4023836"/>
            <a:ext cx="1975009" cy="1972913"/>
          </a:xfrm>
          <a:prstGeom prst="ellipse">
            <a:avLst/>
          </a:prstGeom>
          <a:solidFill>
            <a:srgbClr val="FFFFFF">
              <a:alpha val="0"/>
            </a:srgbClr>
          </a:solidFill>
          <a:ln w="19050">
            <a:solidFill>
              <a:schemeClr val="accent6">
                <a:alpha val="100000"/>
              </a:schemeClr>
            </a:solidFill>
            <a:prstDash val="solid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5" name="TextBox 55"/>
          <p:cNvSpPr txBox="1"/>
          <p:nvPr/>
        </p:nvSpPr>
        <p:spPr>
          <a:xfrm>
            <a:off x="2060171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高处坠落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200576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机械伤害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8356850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坍塌</a:t>
            </a:r>
          </a:p>
        </p:txBody>
      </p:sp>
      <p:sp>
        <p:nvSpPr>
          <p:cNvPr id="58" name="AutoShape 58"/>
          <p:cNvSpPr/>
          <p:nvPr/>
        </p:nvSpPr>
        <p:spPr>
          <a:xfrm>
            <a:off x="8615094" y="4850347"/>
            <a:ext cx="1346359" cy="7086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TextBox 59"/>
          <p:cNvSpPr txBox="1"/>
          <p:nvPr/>
        </p:nvSpPr>
        <p:spPr>
          <a:xfrm>
            <a:off x="2202233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由于安全防护措施不到位或违反操作规程导致；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5362530" y="4850347"/>
            <a:ext cx="1483930" cy="929437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机械设备故障或操作不当导致人员受伤；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8546309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建筑物结构失稳、支撑不足等原因导致坍塌。</a:t>
            </a:r>
          </a:p>
        </p:txBody>
      </p:sp>
      <p:sp>
        <p:nvSpPr>
          <p:cNvPr id="62" name="Freeform 62"/>
          <p:cNvSpPr/>
          <p:nvPr/>
        </p:nvSpPr>
        <p:spPr>
          <a:xfrm>
            <a:off x="2710345" y="4111847"/>
            <a:ext cx="386763" cy="38676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Freeform 63"/>
          <p:cNvSpPr/>
          <p:nvPr/>
        </p:nvSpPr>
        <p:spPr>
          <a:xfrm>
            <a:off x="5932036" y="4134410"/>
            <a:ext cx="344918" cy="344918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Freeform 64"/>
          <p:cNvSpPr/>
          <p:nvPr/>
        </p:nvSpPr>
        <p:spPr>
          <a:xfrm>
            <a:off x="9085634" y="4181761"/>
            <a:ext cx="405279" cy="405279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1833" r="11833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部分企业缺乏完善的安全管理制度，导致安全责任不落实、监管不到位；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安全管理制度不完善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安全投入不足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从业人员安全意识淡薄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监管部门执法不力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一些企业为降低成本，减少安全投入，导致安全设施不完善、安全培训不足；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部分从业人员缺乏安全意识，违章操作、冒险作业现象时有发生；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部分地区监管部门存在执法不严、监管不力等问题，导致安全隐患得不到及时整改。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安全生产管理现状及问题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安全生产政策执行效果评估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政策宣传不到位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部分地区和企业对安全生产政策的宣传不够深入，导致从业人员对政策不了解、不掌握；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政策执行不严格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一些企业在执行安全生产政策时存在敷衍了事、走过场等现象，导致政策执行效果不佳；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缺乏有效监督机制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部分地区和企业缺乏有效的监督机制，对安全生产政策的执行情况进行监督和评估，导致政策执行不力；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奖惩机制不完善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部分地区和企业缺乏完善的奖惩机制，对安全生产表现优秀的企业和个人缺乏表彰和奖励，对违反安全生产规定的行为惩处不力。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建筑企业安全生产政策跟进策略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92" r="1292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建筑企业应设立专门的安全生产管理部门，配备足够数量的专业管理人员，明确各级管理人员职责，形成完整的安全生产管理网络。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建立健全安全生产管理机构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建筑企业应制定完善的安全生产管理制度，包括安全生产责任制、安全操作规程、事故应急救援预案等，确保各项工作有章可循。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制定安全生产管理制度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建筑企业应定期开展安全生产培训教育，提高员工的安全意识和操作技能，确保员工具备必要的安全生产知识。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加强安全生产培训教育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完善安全生产管理体系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建筑企业应加大安全生产投入，保证安全设施、安全培训、安全宣传等方面的资金需求，提升企业安全生产保障能力。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7625" r="176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加大安全生产投入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建筑企业应定期开展安全生产检查，及时发现和消除事故隐患，确保施工现场安全。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强化安全生产检查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31934" r="31934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建筑企业应建立事故责任追究制度，对发生的安全事故进行认真调查处理，依法追究相关责任人的责任。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严格事故责任追究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加强安全生产监管力度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https://d.book118.com/108137033005006037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2024-09-16T15:35:52.887</cp:lastPrinted>
  <dcterms:created xsi:type="dcterms:W3CDTF">2024-09-16T07:35:52Z</dcterms:created>
  <dcterms:modified xsi:type="dcterms:W3CDTF">2024-09-16T07:35:55Z</dcterms:modified>
</cp:coreProperties>
</file>