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1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png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image" Target="../media/image4.png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19.xml" /><Relationship Id="rId3" Type="http://schemas.openxmlformats.org/officeDocument/2006/relationships/image" Target="../media/image4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tags" Target="../tags/tag5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image" Target="../media/image8.png" /><Relationship Id="rId6" Type="http://schemas.openxmlformats.org/officeDocument/2006/relationships/tags" Target="../tags/tag57.xml" /><Relationship Id="rId7" Type="http://schemas.openxmlformats.org/officeDocument/2006/relationships/image" Target="../media/image9.png" /><Relationship Id="rId8" Type="http://schemas.openxmlformats.org/officeDocument/2006/relationships/tags" Target="../tags/tag58.xml" /><Relationship Id="rId9" Type="http://schemas.openxmlformats.org/officeDocument/2006/relationships/image" Target="../media/image4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0EA2C-69B6-4993-8272-5DF335124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09BA2-371C-4527-BEA5-639FB80A6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E9365-B5FA-4F74-AC20-852A5AC4D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69BE3-C311-4DC3-81BB-6F62CB311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73A551-628E-4122-8E36-D5AD0F17F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4A65F1-4F7B-4C51-9E3E-12DFD446A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338CD7-D33A-4A91-AF3A-1108E0396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9D14A-6933-47B5-94F1-A38DE979E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7836C-63FB-4AC8-8267-944C5295C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9A97A-0AF4-42EB-8A4C-1EAB42825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0D3CE-40A5-462F-9361-F0715AF9C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svg_装饰文字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559467" y="33421"/>
            <a:ext cx="1877076" cy="5686035"/>
          </a:xfrm>
          <a:prstGeom prst="rect">
            <a:avLst/>
          </a:prstGeom>
        </p:spPr>
      </p:pic>
      <p:pic>
        <p:nvPicPr>
          <p:cNvPr id="2097159" name="@svg_印章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28256" y="1517727"/>
            <a:ext cx="420173" cy="443008"/>
          </a:xfrm>
          <a:prstGeom prst="rect">
            <a:avLst/>
          </a:prstGeom>
        </p:spPr>
      </p:pic>
      <p:pic>
        <p:nvPicPr>
          <p:cNvPr id="2097161" name="@svg_墨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7028760" cy="6850644"/>
          </a:xfrm>
          <a:prstGeom prst="rect">
            <a:avLst/>
          </a:prstGeom>
        </p:spPr>
      </p:pic>
      <p:sp>
        <p:nvSpPr>
          <p:cNvPr id="104866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5711190" y="1579245"/>
            <a:ext cx="5642610" cy="210566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6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62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5711190" y="3870325"/>
            <a:ext cx="5642610" cy="70612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6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710989" y="4887995"/>
            <a:ext cx="5642811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3" name="@svg_装饰点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34" y="965459"/>
            <a:ext cx="5350429" cy="5899660"/>
          </a:xfrm>
          <a:prstGeom prst="rect">
            <a:avLst/>
          </a:prstGeom>
        </p:spPr>
      </p:pic>
      <p:sp>
        <p:nvSpPr>
          <p:cNvPr id="1048676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1344442" y="1260488"/>
            <a:ext cx="2148058" cy="1687249"/>
          </a:xfrm>
        </p:spPr>
        <p:txBody>
          <a:bodyPr anchor="ctr">
            <a:normAutofit/>
          </a:bodyPr>
          <a:lstStyle>
            <a:lvl1pPr>
              <a:defRPr sz="48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@svg_装饰点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98572"/>
            <a:ext cx="12192000" cy="4059428"/>
          </a:xfrm>
          <a:prstGeom prst="rect">
            <a:avLst/>
          </a:prstGeom>
        </p:spPr>
      </p:pic>
      <p:pic>
        <p:nvPicPr>
          <p:cNvPr id="2097171" name="@svg_装饰点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526540" y="2468880"/>
            <a:ext cx="9144000" cy="930275"/>
          </a:xfrm>
        </p:spPr>
        <p:txBody>
          <a:bodyPr anchor="t" anchorCtr="0">
            <a:normAutofit/>
          </a:bodyPr>
          <a:lstStyle>
            <a:lvl1pPr algn="ctr">
              <a:defRPr sz="5400" b="1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1526540" y="3448685"/>
            <a:ext cx="9144000" cy="739775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688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1196220"/>
            <a:ext cx="9144000" cy="1224000"/>
          </a:xfrm>
        </p:spPr>
        <p:txBody>
          <a:bodyPr anchor="ctr">
            <a:noAutofit/>
          </a:bodyPr>
          <a:lstStyle>
            <a:lvl1pPr marL="0" indent="0" algn="ctr">
              <a:buNone/>
              <a:defRPr sz="8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762000"/>
            <a:ext cx="10515600" cy="526786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75324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6096" y="0"/>
            <a:ext cx="7036308" cy="6858000"/>
          </a:xfrm>
          <a:prstGeom prst="rect">
            <a:avLst/>
          </a:prstGeom>
        </p:spPr>
      </p:pic>
      <p:sp>
        <p:nvSpPr>
          <p:cNvPr id="104875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695950" y="1826488"/>
            <a:ext cx="5657250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</a:t>
            </a:r>
            <a:br>
              <a:rPr lang="en-US" altLang="zh-CN"/>
            </a:br>
            <a:r>
              <a:rPr lang="zh-CN" altLang="en-US"/>
              <a:t>辑母版标题样式</a:t>
            </a:r>
            <a:endParaRPr lang="zh-CN" altLang="en-US"/>
          </a:p>
        </p:txBody>
      </p:sp>
      <p:sp>
        <p:nvSpPr>
          <p:cNvPr id="1048752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5702646" y="3854494"/>
            <a:ext cx="565725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75" name="@svg_装饰文字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586228" y="13716"/>
            <a:ext cx="1879092" cy="5692140"/>
          </a:xfrm>
          <a:prstGeom prst="rect">
            <a:avLst/>
          </a:prstGeom>
        </p:spPr>
      </p:pic>
      <p:pic>
        <p:nvPicPr>
          <p:cNvPr id="2097177" name="@svg_印章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754124" y="1499616"/>
            <a:ext cx="420624" cy="443484"/>
          </a:xfrm>
          <a:prstGeom prst="rect">
            <a:avLst/>
          </a:prstGeom>
        </p:spPr>
      </p:pic>
      <p:pic>
        <p:nvPicPr>
          <p:cNvPr id="2097179" name="@svg_装饰点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0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image" Target="../media/image4.png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墨迹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-1526" y="0"/>
            <a:ext cx="12193526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522368"/>
            <a:ext cx="10515600" cy="444529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55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  <p:sp>
        <p:nvSpPr>
          <p:cNvPr id="1048658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602" r:id="rId2"/>
    <p:sldLayoutId id="2147486603" r:id="rId3"/>
    <p:sldLayoutId id="2147486604" r:id="rId4"/>
    <p:sldLayoutId id="2147486605" r:id="rId5"/>
    <p:sldLayoutId id="2147486606" r:id="rId6"/>
    <p:sldLayoutId id="2147486607" r:id="rId7"/>
    <p:sldLayoutId id="2147486608" r:id="rId8"/>
    <p:sldLayoutId id="2147486609" r:id="rId9"/>
    <p:sldLayoutId id="2147486610" r:id="rId10"/>
    <p:sldLayoutId id="214748661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19" Type="http://schemas.openxmlformats.org/officeDocument/2006/relationships/tags" Target="../tags/tag86.xml" /><Relationship Id="rId2" Type="http://schemas.openxmlformats.org/officeDocument/2006/relationships/tags" Target="../tags/tag69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370620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711190" y="1579245"/>
            <a:ext cx="5642610" cy="2105660"/>
          </a:xfrm>
        </p:spPr>
        <p:txBody>
          <a:bodyPr>
            <a:normAutofit/>
          </a:bodyPr>
          <a:lstStyle/>
          <a:p>
            <a:r>
              <a:rPr lang="zh-CN" altLang="en-US"/>
              <a:t>圆明园毁灭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711190" y="3870325"/>
            <a:ext cx="5642610" cy="70612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710989" y="4887995"/>
            <a:ext cx="5642811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44442" y="1260488"/>
            <a:ext cx="2148058" cy="168724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2" name="序号"/>
          <p:cNvSpPr txBox="1"/>
          <p:nvPr>
            <p:custDataLst>
              <p:tags r:id="rId3"/>
            </p:custDataLst>
          </p:nvPr>
        </p:nvSpPr>
        <p:spPr>
          <a:xfrm>
            <a:off x="5951855" y="1459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01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4" name="项标题"/>
          <p:cNvSpPr txBox="1"/>
          <p:nvPr>
            <p:custDataLst>
              <p:tags r:id="rId4"/>
            </p:custDataLst>
          </p:nvPr>
        </p:nvSpPr>
        <p:spPr>
          <a:xfrm>
            <a:off x="7154545" y="1459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单击添加目录项标题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51855" y="2124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66" name="序号"/>
          <p:cNvSpPr txBox="1"/>
          <p:nvPr>
            <p:custDataLst>
              <p:tags r:id="rId6"/>
            </p:custDataLst>
          </p:nvPr>
        </p:nvSpPr>
        <p:spPr>
          <a:xfrm>
            <a:off x="5951855" y="2284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02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8" name="项标题"/>
          <p:cNvSpPr txBox="1"/>
          <p:nvPr>
            <p:custDataLst>
              <p:tags r:id="rId7"/>
            </p:custDataLst>
          </p:nvPr>
        </p:nvSpPr>
        <p:spPr>
          <a:xfrm>
            <a:off x="7154545" y="2285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圆明园的历史背景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1" name="直接连接符 18"/>
          <p:cNvCxnSpPr/>
          <p:nvPr>
            <p:custDataLst>
              <p:tags r:id="rId8"/>
            </p:custDataLst>
          </p:nvPr>
        </p:nvCxnSpPr>
        <p:spPr>
          <a:xfrm>
            <a:off x="5951855" y="2949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0" name="序号"/>
          <p:cNvSpPr txBox="1"/>
          <p:nvPr>
            <p:custDataLst>
              <p:tags r:id="rId9"/>
            </p:custDataLst>
          </p:nvPr>
        </p:nvSpPr>
        <p:spPr>
          <a:xfrm>
            <a:off x="5951855" y="3110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03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2" name="项标题"/>
          <p:cNvSpPr txBox="1"/>
          <p:nvPr>
            <p:custDataLst>
              <p:tags r:id="rId10"/>
            </p:custDataLst>
          </p:nvPr>
        </p:nvSpPr>
        <p:spPr>
          <a:xfrm>
            <a:off x="7154545" y="3110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圆明园的毁灭经过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3" name="直接连接符 31"/>
          <p:cNvCxnSpPr/>
          <p:nvPr>
            <p:custDataLst>
              <p:tags r:id="rId11"/>
            </p:custDataLst>
          </p:nvPr>
        </p:nvCxnSpPr>
        <p:spPr>
          <a:xfrm>
            <a:off x="5951855" y="3775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4" name="序号"/>
          <p:cNvSpPr txBox="1"/>
          <p:nvPr>
            <p:custDataLst>
              <p:tags r:id="rId12"/>
            </p:custDataLst>
          </p:nvPr>
        </p:nvSpPr>
        <p:spPr>
          <a:xfrm>
            <a:off x="5951855" y="3935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04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6" name="项标题"/>
          <p:cNvSpPr txBox="1"/>
          <p:nvPr>
            <p:custDataLst>
              <p:tags r:id="rId13"/>
            </p:custDataLst>
          </p:nvPr>
        </p:nvSpPr>
        <p:spPr>
          <a:xfrm>
            <a:off x="7154545" y="3936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圆明园毁灭的原因和教训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4"/>
            </p:custDataLst>
          </p:nvPr>
        </p:nvCxnSpPr>
        <p:spPr>
          <a:xfrm>
            <a:off x="5951855" y="4600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15"/>
            </p:custDataLst>
          </p:nvPr>
        </p:nvSpPr>
        <p:spPr>
          <a:xfrm>
            <a:off x="5951855" y="4761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05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0" name="项标题"/>
          <p:cNvSpPr txBox="1"/>
          <p:nvPr>
            <p:custDataLst>
              <p:tags r:id="rId16"/>
            </p:custDataLst>
          </p:nvPr>
        </p:nvSpPr>
        <p:spPr>
          <a:xfrm>
            <a:off x="7154545" y="4761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圆明园的重建和保护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7" name="直接连接符 39"/>
          <p:cNvCxnSpPr/>
          <p:nvPr>
            <p:custDataLst>
              <p:tags r:id="rId17"/>
            </p:custDataLst>
          </p:nvPr>
        </p:nvCxnSpPr>
        <p:spPr>
          <a:xfrm>
            <a:off x="5951855" y="5426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18"/>
            </p:custDataLst>
          </p:nvPr>
        </p:nvSpPr>
        <p:spPr>
          <a:xfrm>
            <a:off x="5951855" y="5586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06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4" name="项标题"/>
          <p:cNvSpPr txBox="1"/>
          <p:nvPr>
            <p:custDataLst>
              <p:tags r:id="rId19"/>
            </p:custDataLst>
          </p:nvPr>
        </p:nvSpPr>
        <p:spPr>
          <a:xfrm>
            <a:off x="7154545" y="5587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结语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9" name="直接连接符 43"/>
          <p:cNvCxnSpPr/>
          <p:nvPr>
            <p:custDataLst>
              <p:tags r:id="rId20"/>
            </p:custDataLst>
          </p:nvPr>
        </p:nvCxnSpPr>
        <p:spPr>
          <a:xfrm>
            <a:off x="5951855" y="6251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1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1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圆明园的历史背景</a:t>
            </a:r>
            <a:endParaRPr lang="zh-CN" altLang="en-US"/>
          </a:p>
        </p:txBody>
      </p:sp>
      <p:sp>
        <p:nvSpPr>
          <p:cNvPr id="104883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圆明园的建立和发展</a:t>
            </a:r>
            <a:endParaRPr lang="zh-CN" altLang="en-US"/>
          </a:p>
        </p:txBody>
      </p:sp>
      <p:sp>
        <p:nvSpPr>
          <p:cNvPr id="1048858" name="矩形 5"/>
          <p:cNvSpPr/>
          <p:nvPr>
            <p:custDataLst>
              <p:tags r:id="rId2"/>
            </p:custDataLst>
          </p:nvPr>
        </p:nvSpPr>
        <p:spPr>
          <a:xfrm>
            <a:off x="1260151" y="1527171"/>
            <a:ext cx="3001078" cy="205964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0" name="矩形 10"/>
          <p:cNvSpPr/>
          <p:nvPr>
            <p:custDataLst>
              <p:tags r:id="rId3"/>
            </p:custDataLst>
          </p:nvPr>
        </p:nvSpPr>
        <p:spPr>
          <a:xfrm>
            <a:off x="1584362" y="1522368"/>
            <a:ext cx="486317" cy="2521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2" name="TextBox 2"/>
          <p:cNvSpPr txBox="1"/>
          <p:nvPr>
            <p:custDataLst>
              <p:tags r:id="rId4"/>
            </p:custDataLst>
          </p:nvPr>
        </p:nvSpPr>
        <p:spPr>
          <a:xfrm>
            <a:off x="1401843" y="2230829"/>
            <a:ext cx="2692523" cy="120760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建立时间：1709年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64" name="矩形 6"/>
          <p:cNvSpPr/>
          <p:nvPr>
            <p:custDataLst>
              <p:tags r:id="rId5"/>
            </p:custDataLst>
          </p:nvPr>
        </p:nvSpPr>
        <p:spPr>
          <a:xfrm>
            <a:off x="4595923" y="1527171"/>
            <a:ext cx="3001078" cy="205964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6" name="矩形 11"/>
          <p:cNvSpPr/>
          <p:nvPr>
            <p:custDataLst>
              <p:tags r:id="rId6"/>
            </p:custDataLst>
          </p:nvPr>
        </p:nvSpPr>
        <p:spPr>
          <a:xfrm>
            <a:off x="4938146" y="1522368"/>
            <a:ext cx="486317" cy="2521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8" name="TextBox 2"/>
          <p:cNvSpPr txBox="1"/>
          <p:nvPr>
            <p:custDataLst>
              <p:tags r:id="rId7"/>
            </p:custDataLst>
          </p:nvPr>
        </p:nvSpPr>
        <p:spPr>
          <a:xfrm>
            <a:off x="4737615" y="2230829"/>
            <a:ext cx="2692523" cy="120760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建立者：康熙皇帝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70" name="矩形 7"/>
          <p:cNvSpPr/>
          <p:nvPr>
            <p:custDataLst>
              <p:tags r:id="rId8"/>
            </p:custDataLst>
          </p:nvPr>
        </p:nvSpPr>
        <p:spPr>
          <a:xfrm>
            <a:off x="7931095" y="1527171"/>
            <a:ext cx="3001078" cy="205964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2" name="矩形 12"/>
          <p:cNvSpPr/>
          <p:nvPr>
            <p:custDataLst>
              <p:tags r:id="rId9"/>
            </p:custDataLst>
          </p:nvPr>
        </p:nvSpPr>
        <p:spPr>
          <a:xfrm>
            <a:off x="8291330" y="1522368"/>
            <a:ext cx="486317" cy="2521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4" name="TextBox 2"/>
          <p:cNvSpPr txBox="1"/>
          <p:nvPr>
            <p:custDataLst>
              <p:tags r:id="rId10"/>
            </p:custDataLst>
          </p:nvPr>
        </p:nvSpPr>
        <p:spPr>
          <a:xfrm>
            <a:off x="8072787" y="2230829"/>
            <a:ext cx="2692523" cy="1207604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发展历程：经过雍正、乾隆等皇帝的扩建和修缮，成为一座规模宏大、建筑精美、收藏丰富的皇家园林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76" name="矩形 33"/>
          <p:cNvSpPr/>
          <p:nvPr>
            <p:custDataLst>
              <p:tags r:id="rId11"/>
            </p:custDataLst>
          </p:nvPr>
        </p:nvSpPr>
        <p:spPr>
          <a:xfrm>
            <a:off x="2932240" y="3908322"/>
            <a:ext cx="3001078" cy="205964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8" name="矩形 37"/>
          <p:cNvSpPr/>
          <p:nvPr>
            <p:custDataLst>
              <p:tags r:id="rId12"/>
            </p:custDataLst>
          </p:nvPr>
        </p:nvSpPr>
        <p:spPr>
          <a:xfrm>
            <a:off x="3256451" y="3903519"/>
            <a:ext cx="486317" cy="2521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0" name="TextBox 2"/>
          <p:cNvSpPr txBox="1"/>
          <p:nvPr>
            <p:custDataLst>
              <p:tags r:id="rId13"/>
            </p:custDataLst>
          </p:nvPr>
        </p:nvSpPr>
        <p:spPr>
          <a:xfrm>
            <a:off x="3073932" y="4611980"/>
            <a:ext cx="2692523" cy="120760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鼎盛时期：乾隆时期，圆明园达到鼎盛，成为清朝政治、文化、艺术的中心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2" name="矩形 34"/>
          <p:cNvSpPr/>
          <p:nvPr>
            <p:custDataLst>
              <p:tags r:id="rId14"/>
            </p:custDataLst>
          </p:nvPr>
        </p:nvSpPr>
        <p:spPr>
          <a:xfrm>
            <a:off x="6268012" y="3908322"/>
            <a:ext cx="3001078" cy="205964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4" name="矩形 38"/>
          <p:cNvSpPr/>
          <p:nvPr>
            <p:custDataLst>
              <p:tags r:id="rId15"/>
            </p:custDataLst>
          </p:nvPr>
        </p:nvSpPr>
        <p:spPr>
          <a:xfrm>
            <a:off x="6610235" y="3903519"/>
            <a:ext cx="486317" cy="2521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6" name="TextBox 2"/>
          <p:cNvSpPr txBox="1"/>
          <p:nvPr>
            <p:custDataLst>
              <p:tags r:id="rId16"/>
            </p:custDataLst>
          </p:nvPr>
        </p:nvSpPr>
        <p:spPr>
          <a:xfrm>
            <a:off x="6409704" y="4611980"/>
            <a:ext cx="2692523" cy="120760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衰落时期：1860年，英法联军入侵北京，圆明园被焚毁，成为废墟。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圆明园的建筑风格和特点</a:t>
            </a:r>
            <a:endParaRPr lang="zh-CN" altLang="en-US"/>
          </a:p>
        </p:txBody>
      </p:sp>
      <p:sp>
        <p:nvSpPr>
          <p:cNvPr id="10489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58408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4293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18"/>
          <p:cNvSpPr/>
          <p:nvPr>
            <p:custDataLst>
              <p:tags r:id="rId4"/>
            </p:custDataLst>
          </p:nvPr>
        </p:nvSpPr>
        <p:spPr>
          <a:xfrm>
            <a:off x="6428049" y="236429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5118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58470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4293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4"/>
          <p:cNvSpPr/>
          <p:nvPr>
            <p:custDataLst>
              <p:tags r:id="rId8"/>
            </p:custDataLst>
          </p:nvPr>
        </p:nvSpPr>
        <p:spPr>
          <a:xfrm>
            <a:off x="961067" y="236429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5118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44365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建筑风格：融合了中国传统建筑风格和西方建筑风格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44365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建筑类型：包括宫殿、园林、寺庙、书院等多种类型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59698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5522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1"/>
          <p:cNvSpPr/>
          <p:nvPr>
            <p:custDataLst>
              <p:tags r:id="rId14"/>
            </p:custDataLst>
          </p:nvPr>
        </p:nvSpPr>
        <p:spPr>
          <a:xfrm>
            <a:off x="3764900" y="237596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6408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209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277953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25"/>
          <p:cNvSpPr/>
          <p:nvPr>
            <p:custDataLst>
              <p:tags r:id="rId18"/>
            </p:custDataLst>
          </p:nvPr>
        </p:nvSpPr>
        <p:spPr>
          <a:xfrm>
            <a:off x="9090584" y="239992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7880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07999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建筑材料：大量使用珍贵木材、石材、琉璃等材料，工艺精湛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5603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特点：规模宏大，布局严谨，建筑精美，园林景观丰富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圆明园的文化和艺术价值</a:t>
            </a:r>
            <a:endParaRPr lang="zh-CN" altLang="en-US"/>
          </a:p>
        </p:txBody>
      </p:sp>
      <p:sp>
        <p:nvSpPr>
          <p:cNvPr id="10489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58408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4293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18"/>
          <p:cNvSpPr/>
          <p:nvPr>
            <p:custDataLst>
              <p:tags r:id="rId4"/>
            </p:custDataLst>
          </p:nvPr>
        </p:nvSpPr>
        <p:spPr>
          <a:xfrm>
            <a:off x="6428049" y="236429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5118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58470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4293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4"/>
          <p:cNvSpPr/>
          <p:nvPr>
            <p:custDataLst>
              <p:tags r:id="rId8"/>
            </p:custDataLst>
          </p:nvPr>
        </p:nvSpPr>
        <p:spPr>
          <a:xfrm>
            <a:off x="961067" y="236429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5118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44365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建筑风格：融合了中西方建筑风格，具有独特的艺术魅力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44365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文化内涵：收藏了大量珍贵的文物和艺术品，具有极高的文化价值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59698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5522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11"/>
          <p:cNvSpPr/>
          <p:nvPr>
            <p:custDataLst>
              <p:tags r:id="rId14"/>
            </p:custDataLst>
          </p:nvPr>
        </p:nvSpPr>
        <p:spPr>
          <a:xfrm>
            <a:off x="3764900" y="237596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6408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209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277953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25"/>
          <p:cNvSpPr/>
          <p:nvPr>
            <p:custDataLst>
              <p:tags r:id="rId18"/>
            </p:custDataLst>
          </p:nvPr>
        </p:nvSpPr>
        <p:spPr>
          <a:xfrm>
            <a:off x="9090584" y="239992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7880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07999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历史地位：见证了清朝的繁荣和衰落，是中国历史的重要见证者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5603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园林艺术：被誉为“万园之园”，是中国园林艺术的巅峰之作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圆明园的毁灭经过</a:t>
            </a:r>
            <a:endParaRPr lang="zh-CN" altLang="en-US"/>
          </a:p>
        </p:txBody>
      </p:sp>
      <p:sp>
        <p:nvSpPr>
          <p:cNvPr id="104905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5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英法联军的入侵和掠夺</a:t>
            </a:r>
            <a:endParaRPr lang="zh-CN" altLang="en-US"/>
          </a:p>
        </p:txBody>
      </p:sp>
      <p:sp>
        <p:nvSpPr>
          <p:cNvPr id="1049076" name="矩形 3"/>
          <p:cNvSpPr/>
          <p:nvPr>
            <p:custDataLst>
              <p:tags r:id="rId2"/>
            </p:custDataLst>
          </p:nvPr>
        </p:nvSpPr>
        <p:spPr>
          <a:xfrm>
            <a:off x="1910449" y="1522368"/>
            <a:ext cx="8864553" cy="97463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13"/>
          <p:cNvSpPr/>
          <p:nvPr>
            <p:custDataLst>
              <p:tags r:id="rId3"/>
            </p:custDataLst>
          </p:nvPr>
        </p:nvSpPr>
        <p:spPr>
          <a:xfrm>
            <a:off x="1417054" y="1522368"/>
            <a:ext cx="240404" cy="97463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4"/>
          <p:cNvSpPr txBox="1"/>
          <p:nvPr>
            <p:custDataLst>
              <p:tags r:id="rId4"/>
            </p:custDataLst>
          </p:nvPr>
        </p:nvSpPr>
        <p:spPr>
          <a:xfrm>
            <a:off x="2164262" y="1606577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1860年，英法联军入侵中国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39"/>
          <p:cNvSpPr/>
          <p:nvPr>
            <p:custDataLst>
              <p:tags r:id="rId5"/>
            </p:custDataLst>
          </p:nvPr>
        </p:nvSpPr>
        <p:spPr>
          <a:xfrm>
            <a:off x="1910449" y="2679354"/>
            <a:ext cx="8864553" cy="97463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5"/>
          <p:cNvSpPr/>
          <p:nvPr>
            <p:custDataLst>
              <p:tags r:id="rId6"/>
            </p:custDataLst>
          </p:nvPr>
        </p:nvSpPr>
        <p:spPr>
          <a:xfrm>
            <a:off x="1417054" y="2679354"/>
            <a:ext cx="240404" cy="97463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41"/>
          <p:cNvSpPr txBox="1"/>
          <p:nvPr>
            <p:custDataLst>
              <p:tags r:id="rId7"/>
            </p:custDataLst>
          </p:nvPr>
        </p:nvSpPr>
        <p:spPr>
          <a:xfrm>
            <a:off x="2164262" y="2763564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英法联军占领圆明园，大肆掠夺文物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12"/>
          <p:cNvSpPr/>
          <p:nvPr>
            <p:custDataLst>
              <p:tags r:id="rId8"/>
            </p:custDataLst>
          </p:nvPr>
        </p:nvSpPr>
        <p:spPr>
          <a:xfrm>
            <a:off x="1910449" y="3836341"/>
            <a:ext cx="8864553" cy="97463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7"/>
          <p:cNvSpPr/>
          <p:nvPr>
            <p:custDataLst>
              <p:tags r:id="rId9"/>
            </p:custDataLst>
          </p:nvPr>
        </p:nvSpPr>
        <p:spPr>
          <a:xfrm>
            <a:off x="1417054" y="3836341"/>
            <a:ext cx="240404" cy="97463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19"/>
          <p:cNvSpPr txBox="1"/>
          <p:nvPr>
            <p:custDataLst>
              <p:tags r:id="rId10"/>
            </p:custDataLst>
          </p:nvPr>
        </p:nvSpPr>
        <p:spPr>
          <a:xfrm>
            <a:off x="2164262" y="3920550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英法联军火烧圆明园，造成严重破坏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9"/>
          <p:cNvSpPr/>
          <p:nvPr>
            <p:custDataLst>
              <p:tags r:id="rId11"/>
            </p:custDataLst>
          </p:nvPr>
        </p:nvSpPr>
        <p:spPr>
          <a:xfrm>
            <a:off x="1910449" y="4992734"/>
            <a:ext cx="8864553" cy="97463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26"/>
          <p:cNvSpPr/>
          <p:nvPr>
            <p:custDataLst>
              <p:tags r:id="rId12"/>
            </p:custDataLst>
          </p:nvPr>
        </p:nvSpPr>
        <p:spPr>
          <a:xfrm>
            <a:off x="1417054" y="4992734"/>
            <a:ext cx="240404" cy="97463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27"/>
          <p:cNvSpPr txBox="1"/>
          <p:nvPr>
            <p:custDataLst>
              <p:tags r:id="rId13"/>
            </p:custDataLst>
          </p:nvPr>
        </p:nvSpPr>
        <p:spPr>
          <a:xfrm>
            <a:off x="2164262" y="5076944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英法联军的入侵和掠夺，是中国近代史上的一次重大事件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圆明园的焚毁和破坏</a:t>
            </a:r>
            <a:endParaRPr lang="zh-CN" altLang="en-US"/>
          </a:p>
        </p:txBody>
      </p:sp>
      <p:sp>
        <p:nvSpPr>
          <p:cNvPr id="1049128" name="五边形 30"/>
          <p:cNvSpPr/>
          <p:nvPr>
            <p:custDataLst>
              <p:tags r:id="rId2"/>
            </p:custDataLst>
          </p:nvPr>
        </p:nvSpPr>
        <p:spPr>
          <a:xfrm>
            <a:off x="838200" y="319207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0" name="燕尾形 36"/>
          <p:cNvSpPr/>
          <p:nvPr>
            <p:custDataLst>
              <p:tags r:id="rId3"/>
            </p:custDataLst>
          </p:nvPr>
        </p:nvSpPr>
        <p:spPr>
          <a:xfrm>
            <a:off x="3342276" y="319207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2" name="燕尾形 37"/>
          <p:cNvSpPr/>
          <p:nvPr>
            <p:custDataLst>
              <p:tags r:id="rId4"/>
            </p:custDataLst>
          </p:nvPr>
        </p:nvSpPr>
        <p:spPr>
          <a:xfrm>
            <a:off x="8350429" y="319207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燕尾形 38"/>
          <p:cNvSpPr/>
          <p:nvPr>
            <p:custDataLst>
              <p:tags r:id="rId5"/>
            </p:custDataLst>
          </p:nvPr>
        </p:nvSpPr>
        <p:spPr>
          <a:xfrm>
            <a:off x="5846353" y="319207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66613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1860年10月18日，英法联军放火焚烧圆明园，大火持续了三天三夜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0717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1860年10月，英法联军入侵北京，圆明园被洗劫一空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0717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圆明园被焚毁后，园内的文物、艺术品、书籍等被掠夺一空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66613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圆明园的焚毁和破坏是中国近代史上的一次重大事件，也是世界文化遗产的一次重大损失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圆明园毁灭后的现状和影响</a:t>
            </a:r>
            <a:endParaRPr lang="zh-CN" altLang="en-US"/>
          </a:p>
        </p:txBody>
      </p:sp>
      <p:sp>
        <p:nvSpPr>
          <p:cNvPr id="1049172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3833" y="1522368"/>
            <a:ext cx="1192877" cy="119494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82781" y="3137684"/>
            <a:ext cx="1855418" cy="2829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圆明园被毁后，只剩下残垣断壁，成为历史的见证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2"/>
          <p:cNvSpPr/>
          <p:nvPr>
            <p:custDataLst>
              <p:tags r:id="rId4"/>
            </p:custDataLst>
          </p:nvPr>
        </p:nvSpPr>
        <p:spPr>
          <a:xfrm>
            <a:off x="1805640" y="2786660"/>
            <a:ext cx="1609382" cy="11396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337854" y="1522368"/>
            <a:ext cx="1192877" cy="119494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006197" y="3137684"/>
            <a:ext cx="1855418" cy="2829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圆明园的毁灭，是中国近代史上的一次重大事件，对中国文化、历史、艺术等方面产生了深远的影响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3"/>
          <p:cNvSpPr/>
          <p:nvPr>
            <p:custDataLst>
              <p:tags r:id="rId7"/>
            </p:custDataLst>
          </p:nvPr>
        </p:nvSpPr>
        <p:spPr>
          <a:xfrm>
            <a:off x="4129661" y="2786660"/>
            <a:ext cx="1609382" cy="11396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61270" y="1522368"/>
            <a:ext cx="1192877" cy="119494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30218" y="3137684"/>
            <a:ext cx="1855418" cy="2829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圆明园的毁灭，也引起了国际社会的广泛关注和谴责，成为世界文化遗产保护的重要案例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4"/>
          <p:cNvSpPr/>
          <p:nvPr>
            <p:custDataLst>
              <p:tags r:id="rId10"/>
            </p:custDataLst>
          </p:nvPr>
        </p:nvSpPr>
        <p:spPr>
          <a:xfrm>
            <a:off x="6452471" y="2786660"/>
            <a:ext cx="1609382" cy="11396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984685" y="1522368"/>
            <a:ext cx="1192877" cy="119494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653633" y="3137684"/>
            <a:ext cx="1855418" cy="2829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圆明园的毁灭，也提醒我们要珍惜历史和文化遗产，加强文物保护和传承。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5"/>
          <p:cNvSpPr/>
          <p:nvPr>
            <p:custDataLst>
              <p:tags r:id="rId13"/>
            </p:custDataLst>
          </p:nvPr>
        </p:nvSpPr>
        <p:spPr>
          <a:xfrm>
            <a:off x="8776492" y="2786660"/>
            <a:ext cx="1609382" cy="11396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圆明园毁灭的原因和教训</a:t>
            </a:r>
            <a:endParaRPr lang="zh-CN" altLang="en-US"/>
          </a:p>
        </p:txBody>
      </p:sp>
      <p:sp>
        <p:nvSpPr>
          <p:cNvPr id="104922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2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https://d.book118.com/108137062001006040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8.xml><?xml version="1.0" encoding="utf-8"?>
<p:tagLst xmlns:p="http://schemas.openxmlformats.org/presentationml/2006/main">
  <p:tag name="KSO_WM_BEAUTIFY_FLAG" val="#wm#"/>
  <p:tag name="KSO_WM_SLIDE_ID" val="custom2023122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2"/>
  <p:tag name="KSO_WM_UNIT_INDEX" val="1_1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2"/>
  <p:tag name="KSO_WM_UNIT_INDEX" val="1_2_2"/>
  <p:tag name="KSO_WM_UNIT_LAYERLEVEL" val="1_1_1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2"/>
  <p:tag name="KSO_WM_UNIT_INDEX" val="1_3_2"/>
  <p:tag name="KSO_WM_UNIT_LAYERLEVEL" val="1_1_1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2"/>
  <p:tag name="KSO_WM_UNIT_INDEX" val="1_4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2"/>
  <p:tag name="KSO_WM_UNIT_INDEX" val="1_5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2"/>
  <p:tag name="KSO_WM_UNIT_INDEX" val="1_6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3">
      <a:dk1>
        <a:srgbClr val="000000"/>
      </a:dk1>
      <a:lt1>
        <a:srgbClr val="FFFFFF"/>
      </a:lt1>
      <a:dk2>
        <a:srgbClr val="192C33"/>
      </a:dk2>
      <a:lt2>
        <a:srgbClr val="F2F2F2"/>
      </a:lt2>
      <a:accent1>
        <a:srgbClr val="3C90AE"/>
      </a:accent1>
      <a:accent2>
        <a:srgbClr val="5E7E90"/>
      </a:accent2>
      <a:accent3>
        <a:srgbClr val="81929F"/>
      </a:accent3>
      <a:accent4>
        <a:srgbClr val="BFA87B"/>
      </a:accent4>
      <a:accent5>
        <a:srgbClr val="B68772"/>
      </a:accent5>
      <a:accent6>
        <a:srgbClr val="B15757"/>
      </a:accent6>
      <a:hlink>
        <a:srgbClr val="FF0000"/>
      </a:hlink>
      <a:folHlink>
        <a:srgbClr val="00B0F0"/>
      </a:folHlink>
    </a:clrScheme>
    <a:fontScheme name="主题字体">
      <a:majorFont>
        <a:latin typeface="汉仪楷体简"/>
        <a:ea typeface="汉仪楷体简"/>
        <a:cs typeface="Arial"/>
      </a:majorFont>
      <a:minorFont>
        <a:latin typeface="汉仪楷体简"/>
        <a:ea typeface="汉仪楷体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 w="12700" cmpd="sng">
          <a:noFill/>
          <a:prstDash val="solid"/>
        </a:ln>
      </a:spPr>
      <a:bodyPr anchor="ctr" rtlCol="0"/>
      <a:lstStyle>
        <a:defPPr algn="ctr">
          <a:defRPr altLang="en-US" lang="zh-CN"/>
        </a:defPPr>
      </a:lstStyle>
      <a:style>
        <a:lnRef idx="2">
          <a:schemeClr val="accent1">
            <a:lumMod val="75000"/>
          </a:schemeClr>
        </a:lnRef>
        <a:fillRef idx="1">
          <a:schemeClr val="accent1"/>
        </a:fillRef>
        <a:effectRef idx="0">
          <a:srgbClr val="FFFFFF"/>
        </a:effectRef>
        <a:fontRef idx="minor">
          <a:schemeClr val="lt1"/>
        </a:fontRef>
      </a:style>
    </a:spDef>
    <a:lnDef>
      <a:spPr>
        <a:ln w="12700">
          <a:solidFill>
            <a:schemeClr val="bg1"/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 algn="r">
          <a:lnSpc>
            <a:spcPct val="100000"/>
          </a:lnSpc>
          <a:defRPr altLang="en-US" dirty="0" sz="2000" lang="zh-CN" spc="300">
            <a:solidFill>
              <a:schemeClr val="bg1"/>
            </a:solidFill>
            <a:latin typeface="+mj-ea"/>
            <a:ea typeface="+mj-ea"/>
            <a:cs typeface="汉仪楷体简" panose="02010600000101010101" charset="-128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汉仪楷体简</vt:lpstr>
      <vt:lpstr>微软雅黑</vt:lpstr>
      <vt:lpstr>宋体</vt:lpstr>
      <vt:lpstr>Office Theme</vt:lpstr>
      <vt:lpstr>圆明园毁灭</vt:lpstr>
      <vt:lpstr>目录</vt:lpstr>
      <vt:lpstr>添加章节标题</vt:lpstr>
      <vt:lpstr>圆明园的历史背景</vt:lpstr>
      <vt:lpstr>圆明园的建立和发展</vt:lpstr>
      <vt:lpstr>圆明园的建筑风格和特点</vt:lpstr>
      <vt:lpstr>圆明园的文化和艺术价值</vt:lpstr>
      <vt:lpstr>圆明园的毁灭经过</vt:lpstr>
      <vt:lpstr>英法联军的入侵和掠夺</vt:lpstr>
      <vt:lpstr>圆明园的焚毁和破坏</vt:lpstr>
      <vt:lpstr>圆明园毁灭后的现状和影响</vt:lpstr>
      <vt:lpstr>圆明园毁灭的原因和教训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2024-09-18T02:02:51.373</cp:lastPrinted>
  <dcterms:created xsi:type="dcterms:W3CDTF">2024-09-17T18:02:51Z</dcterms:created>
  <dcterms:modified xsi:type="dcterms:W3CDTF">2024-09-17T18:02:53Z</dcterms:modified>
</cp:coreProperties>
</file>