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3" r:id="rId2"/>
    <p:sldMasterId id="214748369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E1AAA-8282-4BA4-9D56-8B8D20E83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24C55-EC0F-4E6E-996B-9B197B9B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CB379-BB89-4591-A902-C23BBDFF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3D144-5263-4D94-B35F-32603A2EA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6C44C-5A25-4E7C-AF12-59E75CA1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7EB2A5-DD61-4565-BFBB-DCDAEB21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787A5-9216-4C91-AD3B-62743197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3CF40-3A94-4178-AF30-0014E6163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AB881-BBB5-48A5-9F0D-F6000154B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5C42D-1130-40AB-9C07-932E9CE9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60400-A6F4-47FF-AE44-F8516FA98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kern="12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12" Type="http://schemas.openxmlformats.org/officeDocument/2006/relationships/image" Target="../media/image14.png" /><Relationship Id="rId13" Type="http://schemas.openxmlformats.org/officeDocument/2006/relationships/image" Target="../media/image15.png" /><Relationship Id="rId14" Type="http://schemas.openxmlformats.org/officeDocument/2006/relationships/image" Target="../media/image16.png" /><Relationship Id="rId15" Type="http://schemas.openxmlformats.org/officeDocument/2006/relationships/image" Target="../media/image17.png" /><Relationship Id="rId16" Type="http://schemas.openxmlformats.org/officeDocument/2006/relationships/image" Target="../media/image18.png" /><Relationship Id="rId17" Type="http://schemas.openxmlformats.org/officeDocument/2006/relationships/image" Target="../media/image19.png" /><Relationship Id="rId18" Type="http://schemas.openxmlformats.org/officeDocument/2006/relationships/image" Target="../media/image20.png" /><Relationship Id="rId19" Type="http://schemas.openxmlformats.org/officeDocument/2006/relationships/image" Target="../media/image21.png" /><Relationship Id="rId2" Type="http://schemas.openxmlformats.org/officeDocument/2006/relationships/image" Target="../media/image4.png" /><Relationship Id="rId20" Type="http://schemas.openxmlformats.org/officeDocument/2006/relationships/image" Target="../media/image22.png" /><Relationship Id="rId21" Type="http://schemas.openxmlformats.org/officeDocument/2006/relationships/image" Target="../media/image23.png" /><Relationship Id="rId22" Type="http://schemas.openxmlformats.org/officeDocument/2006/relationships/image" Target="../media/image24.png" /><Relationship Id="rId23" Type="http://schemas.openxmlformats.org/officeDocument/2006/relationships/audio" Target="../media/camera111111.wav" /><Relationship Id="rId24" Type="http://schemas.openxmlformats.org/officeDocument/2006/relationships/audio" Target="../media/whoosh222222.wav" /><Relationship Id="rId25" Type="http://schemas.openxmlformats.org/officeDocument/2006/relationships/audio" Target="../media/ding333333.wav" /><Relationship Id="rId26" Type="http://schemas.openxmlformats.org/officeDocument/2006/relationships/audio" Target="../media/chimes444444.wav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Relationship Id="rId4" Type="http://schemas.openxmlformats.org/officeDocument/2006/relationships/image" Target="../media/image2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1.png" /><Relationship Id="rId3" Type="http://schemas.openxmlformats.org/officeDocument/2006/relationships/audio" Target="../media/bomb555515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2.png" /><Relationship Id="rId3" Type="http://schemas.openxmlformats.org/officeDocument/2006/relationships/image" Target="../media/image4.pn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Relationship Id="rId6" Type="http://schemas.openxmlformats.org/officeDocument/2006/relationships/audio" Target="../media/cashreg666616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8.jpeg" /><Relationship Id="rId3" Type="http://schemas.openxmlformats.org/officeDocument/2006/relationships/image" Target="../media/image29.png" /><Relationship Id="rId4" Type="http://schemas.openxmlformats.org/officeDocument/2006/relationships/image" Target="../media/image35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3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8.jpeg" /><Relationship Id="rId3" Type="http://schemas.openxmlformats.org/officeDocument/2006/relationships/image" Target="../media/image29.png" /><Relationship Id="rId4" Type="http://schemas.openxmlformats.org/officeDocument/2006/relationships/image" Target="../media/image35.png" /><Relationship Id="rId5" Type="http://schemas.openxmlformats.org/officeDocument/2006/relationships/image" Target="../media/image37.png" /><Relationship Id="rId6" Type="http://schemas.openxmlformats.org/officeDocument/2006/relationships/image" Target="../media/image39.png" /><Relationship Id="rId7" Type="http://schemas.openxmlformats.org/officeDocument/2006/relationships/image" Target="../media/image40.png" /><Relationship Id="rId8" Type="http://schemas.openxmlformats.org/officeDocument/2006/relationships/image" Target="../media/image4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2.png" /><Relationship Id="rId3" Type="http://schemas.openxmlformats.org/officeDocument/2006/relationships/image" Target="../media/image35.png" /><Relationship Id="rId4" Type="http://schemas.openxmlformats.org/officeDocument/2006/relationships/image" Target="../media/image43.png" /><Relationship Id="rId5" Type="http://schemas.openxmlformats.org/officeDocument/2006/relationships/image" Target="../media/image4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5.png" /><Relationship Id="rId3" Type="http://schemas.openxmlformats.org/officeDocument/2006/relationships/image" Target="../media/image46.png" /><Relationship Id="rId4" Type="http://schemas.openxmlformats.org/officeDocument/2006/relationships/image" Target="../media/image47.png" /><Relationship Id="rId5" Type="http://schemas.openxmlformats.org/officeDocument/2006/relationships/image" Target="../media/image48.png" /><Relationship Id="rId6" Type="http://schemas.openxmlformats.org/officeDocument/2006/relationships/image" Target="../media/image35.png" /><Relationship Id="rId7" Type="http://schemas.openxmlformats.org/officeDocument/2006/relationships/image" Target="../media/image40.png" /><Relationship Id="rId8" Type="http://schemas.openxmlformats.org/officeDocument/2006/relationships/image" Target="../media/image4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0.png" /><Relationship Id="rId3" Type="http://schemas.openxmlformats.org/officeDocument/2006/relationships/image" Target="../media/image5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0403103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页脚占位符 4" title=""/>
          <p:cNvSpPr txBox="1">
            <a:spLocks noGrp="1"/>
          </p:cNvSpPr>
          <p:nvPr>
            <p:ph type="ftr" idx="4294967295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en-US" altLang="zh-CN"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098" name="Rectangle 2" title="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6600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4099" name="Picture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439738"/>
            <a:ext cx="7847012" cy="56149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100" name="AutoShape 4" title=""/>
          <p:cNvSpPr/>
          <p:nvPr/>
        </p:nvSpPr>
        <p:spPr>
          <a:xfrm>
            <a:off x="1331913" y="2276475"/>
            <a:ext cx="287337" cy="792163"/>
          </a:xfrm>
          <a:prstGeom prst="star4">
            <a:avLst>
              <a:gd name="adj" fmla="val 12500"/>
            </a:avLst>
          </a:prstGeom>
          <a:solidFill>
            <a:srgbClr val="66FFFF">
              <a:alpha val="76077"/>
            </a:srgbClr>
          </a:solidFill>
          <a:ln>
            <a:noFill/>
            <a:miter lim="800000"/>
          </a:ln>
        </p:spPr>
        <p:txBody>
          <a:bodyPr wrap="none" lIns="90000" tIns="46800" rIns="90000" bIns="4680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1" name="AutoShape 5" title=""/>
          <p:cNvSpPr/>
          <p:nvPr/>
        </p:nvSpPr>
        <p:spPr>
          <a:xfrm>
            <a:off x="7810500" y="1412875"/>
            <a:ext cx="144463" cy="647700"/>
          </a:xfrm>
          <a:prstGeom prst="star4">
            <a:avLst>
              <a:gd name="adj" fmla="val 12500"/>
            </a:avLst>
          </a:prstGeom>
          <a:solidFill>
            <a:srgbClr val="FFFFFF">
              <a:alpha val="96077"/>
            </a:srgbClr>
          </a:solidFill>
          <a:ln>
            <a:noFill/>
            <a:miter lim="800000"/>
          </a:ln>
        </p:spPr>
        <p:txBody>
          <a:bodyPr wrap="none" lIns="90000" tIns="46800" rIns="90000" bIns="46800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102" name="Text Box 6" title=""/>
          <p:cNvSpPr txBox="1">
            <a:spLocks noChangeArrowheads="1"/>
          </p:cNvSpPr>
          <p:nvPr/>
        </p:nvSpPr>
        <p:spPr bwMode="auto">
          <a:xfrm>
            <a:off x="892175" y="1081088"/>
            <a:ext cx="7375525" cy="1325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15632261" dist="77251" rotWithShape="0">
                    <a:srgbClr val="FEE2FD"/>
                  </a:outerShdw>
                </a:effectLst>
              </a14:hiddenEffects>
            </a:ext>
          </a:extLst>
        </p:spPr>
        <p:txBody>
          <a:bodyPr wrap="none" lIns="89856" tIns="46735" rIns="89856" bIns="46735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marL="0" lvl="0" indent="0" algn="ctr" hangingPunct="0"/>
            <a:r>
              <a:rPr lang="zh-CN" altLang="en-US" sz="8000" b="1" spc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华文新魏" pitchFamily="2" charset="-122"/>
              </a:rPr>
              <a:t>三角形的内角和</a:t>
            </a:r>
            <a:endParaRPr lang="zh-CN" altLang="en-US" sz="8000" b="1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华文新魏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0781 -0.00625 C -0.02673 0.02361 -0.04566 0.05347 -0.07257 0.07708 C -0.09913 0.1007 -0.14566 0.15162 -0.16909 0.13542 C -0.19271 0.11921 -0.19201 -0.01319 -0.21302 -0.02014 C -0.23385 -0.02708 -0.26632 0.09421 -0.29357 0.09375 C -0.32083 0.09329 -0.3493 -0.02338 -0.37656 -0.02292 C -0.40382 -0.02245 -0.43593 0.10208 -0.45712 0.09653 C -0.47847 0.09097 -0.48333 -0.05671 -0.5033 -0.05625 C -0.52326 -0.05579 -0.55798 0.1007 -0.57691 0.09931 C -0.59583 0.09792 -0.59826 -0.06088 -0.61614 -0.06458 C -0.63402 -0.06829 -0.67361 0.05347 -0.68507 0.07708" ptsTypes="">
                                      <p:cBhvr>
                                        <p:cTn id="6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dur="1000" repeatCount="indefinite" accel="50000" decel="50000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5.55556E-07 5.92593E-06 L 0.70868 5.92593E-06" ptsTypes="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410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页脚占位符 2" title=""/>
          <p:cNvSpPr txBox="1">
            <a:spLocks noGrp="1"/>
          </p:cNvSpPr>
          <p:nvPr>
            <p:ph type="ftr" idx="4294967295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en-US" altLang="zh-CN" sz="1800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5122" name="Picture 2" title=""/>
          <p:cNvPicPr>
            <a:picLocks noChangeAspect="1"/>
          </p:cNvPicPr>
          <p:nvPr/>
        </p:nvPicPr>
        <p:blipFill>
          <a:blip r:embed="rId2"/>
          <a:srcRect b="2148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38100">
            <a:solidFill>
              <a:prstClr val="black"/>
            </a:solidFill>
            <a:miter lim="800000"/>
          </a:ln>
        </p:spPr>
      </p:pic>
      <p:sp>
        <p:nvSpPr>
          <p:cNvPr id="5123" name="Text Box 3" title=""/>
          <p:cNvSpPr txBox="1"/>
          <p:nvPr/>
        </p:nvSpPr>
        <p:spPr>
          <a:xfrm>
            <a:off x="2486025" y="185738"/>
            <a:ext cx="3309938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22" tIns="45711" rIns="91422" bIns="4571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marL="0" lvl="0" indent="0" defTabSz="1023938" eaLnBrk="1" hangingPunct="1">
              <a:spcBef>
                <a:spcPct val="50000"/>
              </a:spcBef>
            </a:pPr>
            <a:r>
              <a:rPr lang="zh-CN" altLang="en-US" sz="3200">
                <a:solidFill>
                  <a:srgbClr val="FF3300"/>
                </a:solidFill>
                <a:latin typeface="Arial" pitchFamily="34" charset="0"/>
                <a:ea typeface="隶书" pitchFamily="49" charset="-122"/>
              </a:rPr>
              <a:t>三角形的内角和</a:t>
            </a:r>
            <a:endParaRPr lang="zh-CN" altLang="en-US" sz="3200">
              <a:solidFill>
                <a:srgbClr val="FF3300"/>
              </a:solidFill>
              <a:latin typeface="Arial" pitchFamily="34" charset="0"/>
              <a:ea typeface="隶书" pitchFamily="49" charset="-122"/>
            </a:endParaRPr>
          </a:p>
        </p:txBody>
      </p:sp>
      <p:pic>
        <p:nvPicPr>
          <p:cNvPr id="5124" name="Picture 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675" y="593725"/>
            <a:ext cx="2198688" cy="1524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5" name="Picture 5" title="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93850" y="1169988"/>
            <a:ext cx="758825" cy="847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6" name="Picture 6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81200" y="1096963"/>
            <a:ext cx="792163" cy="6683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7" name="Picture 7" title="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78013" y="1082675"/>
            <a:ext cx="1370012" cy="10064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8" name="Picture 8" title="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33525" y="549275"/>
            <a:ext cx="1223963" cy="1268413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5129" name="Group 9" title=""/>
          <p:cNvGrpSpPr/>
          <p:nvPr/>
        </p:nvGrpSpPr>
        <p:grpSpPr>
          <a:xfrm>
            <a:off x="6351588" y="757238"/>
            <a:ext cx="1223962" cy="1268412"/>
            <a:chOff x="3969" y="664"/>
            <a:chExt cx="771" cy="799"/>
          </a:xfrm>
        </p:grpSpPr>
        <p:pic>
          <p:nvPicPr>
            <p:cNvPr id="5130" name="Picture 10" title=""/>
            <p:cNvPicPr>
              <a:picLocks noChangeAspect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 flipV="1">
              <a:off x="3969" y="664"/>
              <a:ext cx="771" cy="79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5131" name="Text Box 11" title=""/>
            <p:cNvSpPr txBox="1"/>
            <p:nvPr/>
          </p:nvSpPr>
          <p:spPr>
            <a:xfrm>
              <a:off x="4105" y="1049"/>
              <a:ext cx="205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91422" tIns="45711" rIns="91422" bIns="45711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marL="0" lvl="0" indent="0" defTabSz="1023938" eaLnBrk="1" hangingPunct="1"/>
              <a:r>
                <a:rPr lang="en-US" altLang="zh-CN" sz="2000">
                  <a:solidFill>
                    <a:schemeClr val="bg1"/>
                  </a:solidFill>
                  <a:latin typeface="Arial" pitchFamily="34" charset="0"/>
                  <a:ea typeface="宋体" pitchFamily="2" charset="-122"/>
                </a:rPr>
                <a:t>3</a:t>
              </a:r>
              <a:endParaRPr lang="en-US" altLang="zh-CN" sz="2000">
                <a:solidFill>
                  <a:schemeClr val="bg1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pic>
        <p:nvPicPr>
          <p:cNvPr id="5132" name="Picture 12" title=""/>
          <p:cNvPicPr>
            <a:picLocks noChangeAspect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7263" y="1198563"/>
            <a:ext cx="1368425" cy="773112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5133" name="Group 13" title=""/>
          <p:cNvGrpSpPr/>
          <p:nvPr/>
        </p:nvGrpSpPr>
        <p:grpSpPr>
          <a:xfrm>
            <a:off x="5167313" y="1817688"/>
            <a:ext cx="3384550" cy="144462"/>
            <a:chOff x="3061" y="2795"/>
            <a:chExt cx="2495" cy="91"/>
          </a:xfrm>
        </p:grpSpPr>
        <p:cxnSp>
          <p:nvCxnSpPr>
            <p:cNvPr id="5134" name="Line 14" title=""/>
            <p:cNvCxnSpPr/>
            <p:nvPr/>
          </p:nvCxnSpPr>
          <p:spPr>
            <a:xfrm>
              <a:off x="3061" y="2840"/>
              <a:ext cx="2495" cy="0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</a:ln>
          </p:spPr>
        </p:cxnSp>
        <p:sp>
          <p:nvSpPr>
            <p:cNvPr id="5135" name="Oval 15" title=""/>
            <p:cNvSpPr/>
            <p:nvPr/>
          </p:nvSpPr>
          <p:spPr>
            <a:xfrm>
              <a:off x="4150" y="2795"/>
              <a:ext cx="85" cy="9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round/>
            </a:ln>
          </p:spPr>
          <p:txBody>
            <a:bodyPr wrap="none" lIns="90000" tIns="46800" rIns="90000" bIns="4680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5136" name="Text Box 16" title=""/>
          <p:cNvSpPr txBox="1"/>
          <p:nvPr/>
        </p:nvSpPr>
        <p:spPr>
          <a:xfrm>
            <a:off x="6083300" y="2033588"/>
            <a:ext cx="1473200" cy="40640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 wrap="none" lIns="89982" tIns="46791" rIns="89982" bIns="4679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algn="ctr" eaLnBrk="1" hangingPunct="1"/>
            <a:r>
              <a:rPr lang="zh-CN" altLang="en-US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平角：</a:t>
            </a:r>
            <a:r>
              <a:rPr lang="en-US" altLang="zh-CN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180</a:t>
            </a:r>
            <a:r>
              <a:rPr lang="en-US" altLang="zh-CN" sz="2000" b="1" baseline="30000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0</a:t>
            </a:r>
            <a:endParaRPr lang="en-US" altLang="zh-CN" sz="2000" b="1" baseline="30000">
              <a:solidFill>
                <a:srgbClr val="FF3300"/>
              </a:solidFill>
              <a:latin typeface="Arial" pitchFamily="34" charset="0"/>
              <a:ea typeface="楷体_GB2312" pitchFamily="49" charset="-122"/>
            </a:endParaRPr>
          </a:p>
        </p:txBody>
      </p:sp>
      <p:pic>
        <p:nvPicPr>
          <p:cNvPr id="5137" name="Picture 17" title=""/>
          <p:cNvPicPr>
            <a:picLocks noChangeAspect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0200" y="2700338"/>
            <a:ext cx="4313238" cy="12557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38" name="Picture 18" title=""/>
          <p:cNvPicPr>
            <a:picLocks noChangeAspect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339975" y="3155950"/>
            <a:ext cx="2089150" cy="7318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39" name="Picture 19" title="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04938" y="2628900"/>
            <a:ext cx="2071687" cy="14382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0" name="Picture 20" title=""/>
          <p:cNvPicPr>
            <a:picLocks noChangeAspect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11175" y="3060700"/>
            <a:ext cx="1973263" cy="8382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1" name="Picture 21" title="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03375" y="3060700"/>
            <a:ext cx="952500" cy="8651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2" name="Picture 22" title="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054225" y="3117850"/>
            <a:ext cx="1511300" cy="971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3" name="Picture 23" title=""/>
          <p:cNvPicPr>
            <a:picLocks noChangeAspect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872163" y="2493963"/>
            <a:ext cx="2000250" cy="1389062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5144" name="Group 24" title=""/>
          <p:cNvGrpSpPr/>
          <p:nvPr/>
        </p:nvGrpSpPr>
        <p:grpSpPr>
          <a:xfrm>
            <a:off x="5146675" y="3644900"/>
            <a:ext cx="3816350" cy="225425"/>
            <a:chOff x="3061" y="2795"/>
            <a:chExt cx="2495" cy="91"/>
          </a:xfrm>
        </p:grpSpPr>
        <p:cxnSp>
          <p:nvCxnSpPr>
            <p:cNvPr id="5145" name="Line 25" title=""/>
            <p:cNvCxnSpPr/>
            <p:nvPr/>
          </p:nvCxnSpPr>
          <p:spPr>
            <a:xfrm>
              <a:off x="3061" y="2840"/>
              <a:ext cx="2495" cy="0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</a:ln>
          </p:spPr>
        </p:cxnSp>
        <p:sp>
          <p:nvSpPr>
            <p:cNvPr id="5146" name="Oval 26" title=""/>
            <p:cNvSpPr/>
            <p:nvPr/>
          </p:nvSpPr>
          <p:spPr>
            <a:xfrm>
              <a:off x="4150" y="2795"/>
              <a:ext cx="85" cy="9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round/>
            </a:ln>
          </p:spPr>
          <p:txBody>
            <a:bodyPr wrap="none" lIns="90000" tIns="46800" rIns="90000" bIns="4680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5147" name="Text Box 27" title=""/>
          <p:cNvSpPr txBox="1"/>
          <p:nvPr/>
        </p:nvSpPr>
        <p:spPr>
          <a:xfrm>
            <a:off x="6154738" y="3994150"/>
            <a:ext cx="1473200" cy="40640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 wrap="none" lIns="89982" tIns="46791" rIns="89982" bIns="4679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algn="ctr" eaLnBrk="1" hangingPunct="1"/>
            <a:r>
              <a:rPr lang="zh-CN" altLang="en-US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平角：</a:t>
            </a:r>
            <a:r>
              <a:rPr lang="en-US" altLang="zh-CN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180</a:t>
            </a:r>
            <a:r>
              <a:rPr lang="en-US" altLang="zh-CN" sz="2000" b="1" baseline="30000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0</a:t>
            </a:r>
            <a:endParaRPr lang="en-US" altLang="zh-CN" sz="2000" b="1" baseline="30000">
              <a:solidFill>
                <a:srgbClr val="FF3300"/>
              </a:solidFill>
              <a:latin typeface="Arial" pitchFamily="34" charset="0"/>
              <a:ea typeface="楷体_GB2312" pitchFamily="49" charset="-122"/>
            </a:endParaRPr>
          </a:p>
        </p:txBody>
      </p:sp>
      <p:pic>
        <p:nvPicPr>
          <p:cNvPr id="5148" name="Picture 28" title=""/>
          <p:cNvPicPr>
            <a:picLocks noChangeAspect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21420000">
            <a:off x="6011863" y="4630738"/>
            <a:ext cx="1246187" cy="14097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49" name="Picture 29" title=""/>
          <p:cNvPicPr>
            <a:picLocks noChangeAspect="1"/>
          </p:cNvPicPr>
          <p:nvPr/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4213" y="4219575"/>
            <a:ext cx="2159000" cy="196691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50" name="Picture 30" title=""/>
          <p:cNvPicPr>
            <a:picLocks noChangeAspect="1"/>
          </p:cNvPicPr>
          <p:nvPr/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2625" y="5048250"/>
            <a:ext cx="1296988" cy="6048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51" name="Picture 31" title=""/>
          <p:cNvPicPr>
            <a:picLocks noChangeAspect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65263" y="5075238"/>
            <a:ext cx="514350" cy="10810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52" name="Picture 32" title=""/>
          <p:cNvPicPr>
            <a:picLocks noChangeAspect="1"/>
          </p:cNvPicPr>
          <p:nvPr/>
        </p:nvPicPr>
        <p:blipFill>
          <a:blip r:embed="rId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517650" y="5062538"/>
            <a:ext cx="1368425" cy="11001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53" name="Picture 33" title=""/>
          <p:cNvPicPr>
            <a:picLocks noChangeAspect="1"/>
          </p:cNvPicPr>
          <p:nvPr/>
        </p:nvPicPr>
        <p:blipFill>
          <a:blip r:embed="rId2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3263" y="4238625"/>
            <a:ext cx="1246187" cy="14097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54" name="Picture 34" title=""/>
          <p:cNvPicPr>
            <a:picLocks noChangeAspect="1"/>
          </p:cNvPicPr>
          <p:nvPr/>
        </p:nvPicPr>
        <p:blipFill>
          <a:blip r:embed="rId2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46125" y="5124450"/>
            <a:ext cx="1081088" cy="1008063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5155" name="Group 35" title=""/>
          <p:cNvGrpSpPr/>
          <p:nvPr/>
        </p:nvGrpSpPr>
        <p:grpSpPr>
          <a:xfrm>
            <a:off x="5580063" y="5895975"/>
            <a:ext cx="3290887" cy="142875"/>
            <a:chOff x="3061" y="2795"/>
            <a:chExt cx="2495" cy="91"/>
          </a:xfrm>
        </p:grpSpPr>
        <p:cxnSp>
          <p:nvCxnSpPr>
            <p:cNvPr id="5156" name="Line 36" title=""/>
            <p:cNvCxnSpPr/>
            <p:nvPr/>
          </p:nvCxnSpPr>
          <p:spPr>
            <a:xfrm>
              <a:off x="3061" y="2840"/>
              <a:ext cx="2495" cy="0"/>
            </a:xfrm>
            <a:prstGeom prst="line">
              <a:avLst/>
            </a:prstGeom>
            <a:noFill/>
            <a:ln w="63500">
              <a:solidFill>
                <a:srgbClr val="FF0000"/>
              </a:solidFill>
              <a:round/>
            </a:ln>
          </p:spPr>
        </p:cxnSp>
        <p:sp>
          <p:nvSpPr>
            <p:cNvPr id="5157" name="Oval 37" title=""/>
            <p:cNvSpPr/>
            <p:nvPr/>
          </p:nvSpPr>
          <p:spPr>
            <a:xfrm>
              <a:off x="4150" y="2795"/>
              <a:ext cx="85" cy="9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  <a:round/>
            </a:ln>
          </p:spPr>
          <p:txBody>
            <a:bodyPr wrap="none" lIns="90000" tIns="46800" rIns="90000" bIns="4680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5158" name="Text Box 38" title=""/>
          <p:cNvSpPr txBox="1"/>
          <p:nvPr/>
        </p:nvSpPr>
        <p:spPr>
          <a:xfrm>
            <a:off x="6227763" y="6189663"/>
            <a:ext cx="1473200" cy="406400"/>
          </a:xfrm>
          <a:prstGeom prst="rect">
            <a:avLst/>
          </a:prstGeom>
          <a:noFill/>
          <a:ln>
            <a:solidFill>
              <a:srgbClr val="FF3300"/>
            </a:solidFill>
            <a:miter lim="800000"/>
          </a:ln>
        </p:spPr>
        <p:txBody>
          <a:bodyPr wrap="none" lIns="89982" tIns="46791" rIns="89982" bIns="4679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algn="ctr" eaLnBrk="1" hangingPunct="1"/>
            <a:r>
              <a:rPr lang="zh-CN" altLang="en-US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平角：</a:t>
            </a:r>
            <a:r>
              <a:rPr lang="en-US" altLang="zh-CN" sz="2000" b="1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180</a:t>
            </a:r>
            <a:r>
              <a:rPr lang="en-US" altLang="zh-CN" sz="2000" b="1" baseline="30000">
                <a:solidFill>
                  <a:srgbClr val="FF3300"/>
                </a:solidFill>
                <a:latin typeface="Arial" pitchFamily="34" charset="0"/>
                <a:ea typeface="楷体_GB2312" pitchFamily="49" charset="-122"/>
              </a:rPr>
              <a:t>0</a:t>
            </a:r>
            <a:endParaRPr lang="en-US" altLang="zh-CN" sz="2000" b="1" baseline="30000">
              <a:solidFill>
                <a:srgbClr val="FF3300"/>
              </a:solidFill>
              <a:latin typeface="Arial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8" presetClass="entr" presetSubtype="3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29" presetID="0" presetClass="path" presetSubtype="0" dur="100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88889E-06 3.75723E-06 L 0.6198 0.0067" ptsTypes="">
                                      <p:cBhvr>
                                        <p:cTn id="30" dur="10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32" presetID="0" presetClass="path" presetSubtype="0" dur="100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066 0.003 L 0.40764 0.00739" ptsTypes="">
                                      <p:cBhvr>
                                        <p:cTn id="3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35" presetID="15" presetClass="exit" presetSubtype="0" dur="1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0001"/>
                            </p:stCondLst>
                            <p:childTnLst>
                              <p:par>
                                <p:cTn id="45" presetID="4" presetClass="entr" presetSubtype="3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11501"/>
                            </p:stCondLst>
                            <p:childTnLst>
                              <p:par>
                                <p:cTn id="49" presetID="35" presetClass="emph" presetSubtype="0" dur="100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2501"/>
                            </p:stCondLst>
                            <p:childTnLst>
                              <p:par>
                                <p:cTn id="5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1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51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0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2" dur="5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4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6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8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0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2" presetID="0" presetClass="path" presetSubtype="0" dur="100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00226 0.00601 L 0.68854 -0.00485" ptsTypes="">
                                      <p:cBhvr>
                                        <p:cTn id="83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5" presetID="0" presetClass="path" presetSubtype="0" dur="100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11111E-06 9.70649E-07 L 0.28073 -0.00439" ptsTypes="">
                                      <p:cBhvr>
                                        <p:cTn id="86" dur="1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8" presetID="15" presetClass="exit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9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8501"/>
                            </p:stCondLst>
                            <p:childTnLst>
                              <p:par>
                                <p:cTn id="98" presetID="4" presetClass="entr" presetSubtype="3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0" dur="500"/>
                                        <p:tgtEl>
                                          <p:spTgt spid="51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0001"/>
                            </p:stCondLst>
                            <p:childTnLst>
                              <p:par>
                                <p:cTn id="102" presetID="35" presetClass="emph" presetSubtype="0" dur="100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3" dur="1000" fill="hold"/>
                                        <p:tgtEl>
                                          <p:spTgt spid="5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1001"/>
                            </p:stCondLst>
                            <p:childTnLst>
                              <p:par>
                                <p:cTn id="10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5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  <p:cond evt="onBegin" delay="0">
                          <p:tn val="107"/>
                        </p:cond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1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4" presetID="22" presetClass="entr" presetSubtype="4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51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500"/>
                                        <p:tgtEl>
                                          <p:spTgt spid="51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22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24" dur="500"/>
                                        <p:tgtEl>
                                          <p:spTgt spid="5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6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8" dur="500"/>
                                        <p:tgtEl>
                                          <p:spTgt spid="5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30" presetID="18" presetClass="entr" presetSubtype="1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2" dur="500"/>
                                        <p:tgtEl>
                                          <p:spTgt spid="5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4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06 0.00901 L 0.6823 -0.0074" ptsTypes="">
                                      <p:cBhvr>
                                        <p:cTn id="135" dur="1000" fill="hold"/>
                                        <p:tgtEl>
                                          <p:spTgt spid="515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7" presetID="0" presetClass="path" presetSubtype="0" dur="1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067 L 0.47986 -0.00763" ptsTypes="">
                                      <p:cBhvr>
                                        <p:cTn id="138" dur="1000" fill="hold"/>
                                        <p:tgtEl>
                                          <p:spTgt spid="515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0" presetID="15" presetClass="exit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5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4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 nodeType="afterGroup">
                            <p:stCondLst>
                              <p:cond delay="7001"/>
                            </p:stCondLst>
                            <p:childTnLst>
                              <p:par>
                                <p:cTn id="150" presetID="4" presetClass="entr" presetSubtype="3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2" dur="500"/>
                                        <p:tgtEl>
                                          <p:spTgt spid="51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5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 nodeType="afterGroup">
                            <p:stCondLst>
                              <p:cond delay="8501"/>
                            </p:stCondLst>
                            <p:childTnLst>
                              <p:par>
                                <p:cTn id="154" presetID="35" presetClass="emph" presetSubtype="0" dur="1000" repeatCount="3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55" dur="1000" fill="hold"/>
                                        <p:tgtEl>
                                          <p:spTgt spid="5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 nodeType="afterGroup">
                            <p:stCondLst>
                              <p:cond delay="9501"/>
                            </p:stCondLst>
                            <p:childTnLst>
                              <p:par>
                                <p:cTn id="1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9" dur="500"/>
                                        <p:tgtEl>
                                          <p:spTgt spid="5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6" grpId="0"/>
      <p:bldP spid="5147" grpId="0"/>
      <p:bldP spid="515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6145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" y="-49212"/>
            <a:ext cx="9144000" cy="69072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6" name="矩形 2" title=""/>
          <p:cNvSpPr/>
          <p:nvPr/>
        </p:nvSpPr>
        <p:spPr>
          <a:xfrm>
            <a:off x="7086600" y="2286000"/>
            <a:ext cx="533400" cy="609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6147" name="矩形 3" title=""/>
          <p:cNvSpPr/>
          <p:nvPr/>
        </p:nvSpPr>
        <p:spPr>
          <a:xfrm>
            <a:off x="6819900" y="3810000"/>
            <a:ext cx="1028700" cy="609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6148" name="矩形 4" title=""/>
          <p:cNvSpPr/>
          <p:nvPr/>
        </p:nvSpPr>
        <p:spPr>
          <a:xfrm>
            <a:off x="7067550" y="5562600"/>
            <a:ext cx="933450" cy="609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6149" name="文本框 5" title=""/>
          <p:cNvSpPr txBox="1"/>
          <p:nvPr/>
        </p:nvSpPr>
        <p:spPr>
          <a:xfrm>
            <a:off x="2209800" y="3124200"/>
            <a:ext cx="35052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3°+150°+27°=180°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  <p:sp>
        <p:nvSpPr>
          <p:cNvPr id="6150" name="文本框 6" title=""/>
          <p:cNvSpPr txBox="1"/>
          <p:nvPr/>
        </p:nvSpPr>
        <p:spPr>
          <a:xfrm>
            <a:off x="2057400" y="4784725"/>
            <a:ext cx="350520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60°+40°+90°=190°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  <p:sp>
        <p:nvSpPr>
          <p:cNvPr id="6151" name="文本框 7" title=""/>
          <p:cNvSpPr txBox="1"/>
          <p:nvPr/>
        </p:nvSpPr>
        <p:spPr>
          <a:xfrm>
            <a:off x="2171700" y="6199188"/>
            <a:ext cx="3503613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Arial" pitchFamily="34" charset="0"/>
              </a:rPr>
              <a:t>30°+60°+50°=140°</a:t>
            </a:r>
            <a:endParaRPr lang="zh-CN" altLang="en-US" sz="2400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6148" grpId="0"/>
      <p:bldP spid="6149" grpId="0"/>
      <p:bldP spid="6150" grpId="0"/>
      <p:bldP spid="61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457200"/>
            <a:ext cx="8686800" cy="24161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8193" name="组合 34" title=""/>
          <p:cNvGrpSpPr/>
          <p:nvPr/>
        </p:nvGrpSpPr>
        <p:grpSpPr>
          <a:xfrm>
            <a:off x="1503363" y="3724275"/>
            <a:ext cx="2951162" cy="2441575"/>
            <a:chOff x="1439953" y="3239021"/>
            <a:chExt cx="2951240" cy="2441814"/>
          </a:xfrm>
        </p:grpSpPr>
        <p:sp>
          <p:nvSpPr>
            <p:cNvPr id="8194" name="任意多边形 21"/>
            <p:cNvSpPr/>
            <p:nvPr/>
          </p:nvSpPr>
          <p:spPr>
            <a:xfrm>
              <a:off x="1466941" y="3429540"/>
              <a:ext cx="2871864" cy="2125871"/>
            </a:xfrm>
            <a:custGeom>
              <a:gdLst>
                <a:gd name="connsiteX0" fmla="*/ 2870791 w 2870791"/>
                <a:gd name="connsiteY0" fmla="*/ 2126512 h 2126512"/>
                <a:gd name="connsiteX1" fmla="*/ 1701209 w 2870791"/>
                <a:gd name="connsiteY1" fmla="*/ 0 h 2126512"/>
                <a:gd name="connsiteX2" fmla="*/ 0 w 2870791"/>
                <a:gd name="connsiteY2" fmla="*/ 1201479 h 2126512"/>
                <a:gd name="connsiteX3" fmla="*/ 2870791 w 2870791"/>
                <a:gd name="connsiteY3" fmla="*/ 2126512 h 21265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0791" h="2126512">
                  <a:moveTo>
                    <a:pt x="2870791" y="2126512"/>
                  </a:moveTo>
                  <a:lnTo>
                    <a:pt x="1701209" y="0"/>
                  </a:lnTo>
                  <a:lnTo>
                    <a:pt x="0" y="1201479"/>
                  </a:lnTo>
                  <a:lnTo>
                    <a:pt x="2870791" y="2126512"/>
                  </a:lnTo>
                  <a:close/>
                </a:path>
              </a:pathLst>
            </a:custGeom>
            <a:solidFill>
              <a:srgbClr val="3399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8195" name="弧形 28"/>
            <p:cNvSpPr/>
            <p:nvPr/>
          </p:nvSpPr>
          <p:spPr>
            <a:xfrm rot="1980000">
              <a:off x="1439953" y="4420237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8196" name="弧形 29" title=""/>
            <p:cNvSpPr/>
            <p:nvPr/>
          </p:nvSpPr>
          <p:spPr>
            <a:xfrm rot="780000" flipH="1">
              <a:off x="3930806" y="5248993"/>
              <a:ext cx="360373" cy="431842"/>
            </a:xfrm>
            <a:custGeom>
              <a:cxnLst>
                <a:cxn ang="0">
                  <a:pos x="180186" y="0"/>
                </a:cxn>
                <a:cxn ang="0">
                  <a:pos x="180186" y="215921"/>
                </a:cxn>
                <a:cxn ang="0">
                  <a:pos x="360373" y="215921"/>
                </a:cxn>
              </a:cxnLst>
              <a:rect l="l" t="t" r="r" b="b"/>
              <a:pathLst/>
            </a:custGeom>
            <a:noFill/>
            <a:ln w="19050">
              <a:solidFill>
                <a:schemeClr val="tx1"/>
              </a:solidFill>
              <a:round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8197" name="弧形 30"/>
            <p:cNvSpPr/>
            <p:nvPr/>
          </p:nvSpPr>
          <p:spPr>
            <a:xfrm rot="8220000">
              <a:off x="2941768" y="3239021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8198" name="TextBox 31" title=""/>
            <p:cNvSpPr txBox="1"/>
            <p:nvPr/>
          </p:nvSpPr>
          <p:spPr>
            <a:xfrm>
              <a:off x="1744845" y="4293096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60°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8199" name="TextBox 32" title=""/>
            <p:cNvSpPr txBox="1"/>
            <p:nvPr/>
          </p:nvSpPr>
          <p:spPr>
            <a:xfrm>
              <a:off x="3473932" y="48734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40°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8200" name="TextBox 33" title=""/>
            <p:cNvSpPr txBox="1"/>
            <p:nvPr/>
          </p:nvSpPr>
          <p:spPr>
            <a:xfrm>
              <a:off x="2757803" y="35551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80°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pic>
        <p:nvPicPr>
          <p:cNvPr id="8201" name="图片 2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550" y="2185988"/>
            <a:ext cx="4462463" cy="33131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02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1628775"/>
            <a:ext cx="396875" cy="381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203" name="TextBox 11" title=""/>
          <p:cNvSpPr txBox="1"/>
          <p:nvPr/>
        </p:nvSpPr>
        <p:spPr>
          <a:xfrm>
            <a:off x="779463" y="1538288"/>
            <a:ext cx="8640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>
              <a:buFont typeface="Arial" pitchFamily="34" charset="0"/>
            </a:pPr>
            <a:r>
              <a:rPr lang="zh-CN" altLang="en-US" sz="2800" b="1">
                <a:ea typeface="宋体" pitchFamily="2" charset="-122"/>
              </a:rPr>
              <a:t>猜一猜，可能是什么三角形？</a:t>
            </a:r>
            <a:endParaRPr lang="en-US" altLang="zh-CN" sz="2800" b="1">
              <a:ea typeface="宋体" pitchFamily="2" charset="-122"/>
            </a:endParaRPr>
          </a:p>
        </p:txBody>
      </p:sp>
      <p:pic>
        <p:nvPicPr>
          <p:cNvPr id="8204" name="图片 1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9988" y="549275"/>
            <a:ext cx="1731962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205" name="图片 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563" y="2297113"/>
            <a:ext cx="4867275" cy="113347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9217" name="组合 34" title=""/>
          <p:cNvGrpSpPr/>
          <p:nvPr/>
        </p:nvGrpSpPr>
        <p:grpSpPr>
          <a:xfrm>
            <a:off x="1503363" y="3724275"/>
            <a:ext cx="2951162" cy="2441575"/>
            <a:chOff x="1439953" y="3239021"/>
            <a:chExt cx="2951240" cy="2441814"/>
          </a:xfrm>
        </p:grpSpPr>
        <p:sp>
          <p:nvSpPr>
            <p:cNvPr id="9218" name="任意多边形 21"/>
            <p:cNvSpPr/>
            <p:nvPr/>
          </p:nvSpPr>
          <p:spPr>
            <a:xfrm>
              <a:off x="1466941" y="3429540"/>
              <a:ext cx="2871864" cy="2125871"/>
            </a:xfrm>
            <a:custGeom>
              <a:gdLst>
                <a:gd name="connsiteX0" fmla="*/ 2870791 w 2870791"/>
                <a:gd name="connsiteY0" fmla="*/ 2126512 h 2126512"/>
                <a:gd name="connsiteX1" fmla="*/ 1701209 w 2870791"/>
                <a:gd name="connsiteY1" fmla="*/ 0 h 2126512"/>
                <a:gd name="connsiteX2" fmla="*/ 0 w 2870791"/>
                <a:gd name="connsiteY2" fmla="*/ 1201479 h 2126512"/>
                <a:gd name="connsiteX3" fmla="*/ 2870791 w 2870791"/>
                <a:gd name="connsiteY3" fmla="*/ 2126512 h 21265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0791" h="2126512">
                  <a:moveTo>
                    <a:pt x="2870791" y="2126512"/>
                  </a:moveTo>
                  <a:lnTo>
                    <a:pt x="1701209" y="0"/>
                  </a:lnTo>
                  <a:lnTo>
                    <a:pt x="0" y="1201479"/>
                  </a:lnTo>
                  <a:lnTo>
                    <a:pt x="2870791" y="2126512"/>
                  </a:lnTo>
                  <a:close/>
                </a:path>
              </a:pathLst>
            </a:custGeom>
            <a:solidFill>
              <a:srgbClr val="3399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9219" name="弧形 28"/>
            <p:cNvSpPr/>
            <p:nvPr/>
          </p:nvSpPr>
          <p:spPr>
            <a:xfrm rot="1980000">
              <a:off x="1439953" y="4420237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9220" name="弧形 29" title=""/>
            <p:cNvSpPr/>
            <p:nvPr/>
          </p:nvSpPr>
          <p:spPr>
            <a:xfrm rot="780000" flipH="1">
              <a:off x="3930806" y="5248993"/>
              <a:ext cx="360373" cy="431842"/>
            </a:xfrm>
            <a:custGeom>
              <a:cxnLst>
                <a:cxn ang="0">
                  <a:pos x="180186" y="0"/>
                </a:cxn>
                <a:cxn ang="0">
                  <a:pos x="180186" y="215921"/>
                </a:cxn>
                <a:cxn ang="0">
                  <a:pos x="360373" y="215921"/>
                </a:cxn>
              </a:cxnLst>
              <a:rect l="l" t="t" r="r" b="b"/>
              <a:pathLst/>
            </a:custGeom>
            <a:noFill/>
            <a:ln w="19050">
              <a:solidFill>
                <a:schemeClr val="tx1"/>
              </a:solidFill>
              <a:round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9221" name="弧形 30"/>
            <p:cNvSpPr/>
            <p:nvPr/>
          </p:nvSpPr>
          <p:spPr>
            <a:xfrm rot="8220000">
              <a:off x="2941768" y="3239021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9222" name="TextBox 31" title=""/>
            <p:cNvSpPr txBox="1"/>
            <p:nvPr/>
          </p:nvSpPr>
          <p:spPr>
            <a:xfrm>
              <a:off x="1744845" y="4293096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60°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9223" name="TextBox 32" title=""/>
            <p:cNvSpPr txBox="1"/>
            <p:nvPr/>
          </p:nvSpPr>
          <p:spPr>
            <a:xfrm>
              <a:off x="3473932" y="48734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40°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9224" name="TextBox 33" title=""/>
            <p:cNvSpPr txBox="1"/>
            <p:nvPr/>
          </p:nvSpPr>
          <p:spPr>
            <a:xfrm>
              <a:off x="2757803" y="35551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80°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pic>
        <p:nvPicPr>
          <p:cNvPr id="9225" name="图片 2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2233613"/>
            <a:ext cx="4462462" cy="33131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6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1628775"/>
            <a:ext cx="396875" cy="381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7" name="TextBox 11" title=""/>
          <p:cNvSpPr txBox="1"/>
          <p:nvPr/>
        </p:nvSpPr>
        <p:spPr>
          <a:xfrm>
            <a:off x="779463" y="1538288"/>
            <a:ext cx="8640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>
              <a:buFont typeface="Arial" pitchFamily="34" charset="0"/>
            </a:pPr>
            <a:r>
              <a:rPr lang="zh-CN" altLang="en-US" sz="2800" b="1">
                <a:ea typeface="宋体" pitchFamily="2" charset="-122"/>
              </a:rPr>
              <a:t>猜一猜，可能是什么三角形？</a:t>
            </a:r>
            <a:endParaRPr lang="en-US" altLang="zh-CN" sz="2800" b="1">
              <a:ea typeface="宋体" pitchFamily="2" charset="-122"/>
            </a:endParaRPr>
          </a:p>
        </p:txBody>
      </p:sp>
      <p:pic>
        <p:nvPicPr>
          <p:cNvPr id="9228" name="图片 1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9988" y="549275"/>
            <a:ext cx="1731962" cy="86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9" name="任意多边形 36" title=""/>
          <p:cNvSpPr/>
          <p:nvPr/>
        </p:nvSpPr>
        <p:spPr>
          <a:xfrm>
            <a:off x="1539875" y="3913188"/>
            <a:ext cx="2871788" cy="2127250"/>
          </a:xfrm>
          <a:custGeom>
            <a:gdLst>
              <a:gd name="connsiteX0" fmla="*/ 2870791 w 2870791"/>
              <a:gd name="connsiteY0" fmla="*/ 2126512 h 2126512"/>
              <a:gd name="connsiteX1" fmla="*/ 1701209 w 2870791"/>
              <a:gd name="connsiteY1" fmla="*/ 0 h 2126512"/>
              <a:gd name="connsiteX2" fmla="*/ 0 w 2870791"/>
              <a:gd name="connsiteY2" fmla="*/ 1201479 h 2126512"/>
              <a:gd name="connsiteX3" fmla="*/ 2870791 w 2870791"/>
              <a:gd name="connsiteY3" fmla="*/ 2126512 h 21265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0791" h="2126512">
                <a:moveTo>
                  <a:pt x="2870791" y="2126512"/>
                </a:moveTo>
                <a:lnTo>
                  <a:pt x="1701209" y="0"/>
                </a:lnTo>
                <a:lnTo>
                  <a:pt x="0" y="1201479"/>
                </a:lnTo>
                <a:lnTo>
                  <a:pt x="2870791" y="2126512"/>
                </a:lnTo>
                <a:close/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9230" name="TextBox 11" title=""/>
          <p:cNvSpPr txBox="1"/>
          <p:nvPr/>
        </p:nvSpPr>
        <p:spPr>
          <a:xfrm>
            <a:off x="4397375" y="4562475"/>
            <a:ext cx="4997450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>
              <a:buFont typeface="Arial" pitchFamily="34" charset="0"/>
            </a:pP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180°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－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60°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－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40°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＝</a:t>
            </a:r>
            <a:r>
              <a:rPr lang="en-US" altLang="zh-CN" sz="3200" b="1">
                <a:latin typeface="楷体_GB2312" pitchFamily="49" charset="-122"/>
                <a:ea typeface="楷体_GB2312" pitchFamily="49" charset="-122"/>
              </a:rPr>
              <a:t>80°</a:t>
            </a:r>
            <a:endParaRPr lang="en-US" altLang="zh-CN" sz="32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9231" name="TextBox 11" title=""/>
          <p:cNvSpPr txBox="1"/>
          <p:nvPr/>
        </p:nvSpPr>
        <p:spPr>
          <a:xfrm>
            <a:off x="4930775" y="5295900"/>
            <a:ext cx="3522663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algn="ctr" eaLnBrk="1" hangingPunct="1">
              <a:buFont typeface="Arial" pitchFamily="34" charset="0"/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锐角三角形</a:t>
            </a:r>
            <a:endParaRPr lang="en-US" altLang="zh-CN" sz="32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1.48148E-06 L 0.31493 -0.27314" ptsTypes="">
                                      <p:cBhvr>
                                        <p:cTn id="21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30" grpId="0"/>
      <p:bldP spid="92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0241" name="组合 34" title=""/>
          <p:cNvGrpSpPr/>
          <p:nvPr/>
        </p:nvGrpSpPr>
        <p:grpSpPr>
          <a:xfrm>
            <a:off x="1503363" y="3724275"/>
            <a:ext cx="2951162" cy="2441575"/>
            <a:chOff x="1439953" y="3239021"/>
            <a:chExt cx="2951240" cy="2441814"/>
          </a:xfrm>
        </p:grpSpPr>
        <p:sp>
          <p:nvSpPr>
            <p:cNvPr id="10242" name="任意多边形 21"/>
            <p:cNvSpPr/>
            <p:nvPr/>
          </p:nvSpPr>
          <p:spPr>
            <a:xfrm>
              <a:off x="1466941" y="3429540"/>
              <a:ext cx="2871864" cy="2125871"/>
            </a:xfrm>
            <a:custGeom>
              <a:gdLst>
                <a:gd name="connsiteX0" fmla="*/ 2870791 w 2870791"/>
                <a:gd name="connsiteY0" fmla="*/ 2126512 h 2126512"/>
                <a:gd name="connsiteX1" fmla="*/ 1701209 w 2870791"/>
                <a:gd name="connsiteY1" fmla="*/ 0 h 2126512"/>
                <a:gd name="connsiteX2" fmla="*/ 0 w 2870791"/>
                <a:gd name="connsiteY2" fmla="*/ 1201479 h 2126512"/>
                <a:gd name="connsiteX3" fmla="*/ 2870791 w 2870791"/>
                <a:gd name="connsiteY3" fmla="*/ 2126512 h 212651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870791" h="2126512">
                  <a:moveTo>
                    <a:pt x="2870791" y="2126512"/>
                  </a:moveTo>
                  <a:lnTo>
                    <a:pt x="1701209" y="0"/>
                  </a:lnTo>
                  <a:lnTo>
                    <a:pt x="0" y="1201479"/>
                  </a:lnTo>
                  <a:lnTo>
                    <a:pt x="2870791" y="2126512"/>
                  </a:lnTo>
                  <a:close/>
                </a:path>
              </a:pathLst>
            </a:custGeom>
            <a:solidFill>
              <a:srgbClr val="3399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10243" name="弧形 28"/>
            <p:cNvSpPr/>
            <p:nvPr/>
          </p:nvSpPr>
          <p:spPr>
            <a:xfrm rot="1980000">
              <a:off x="1439953" y="4420237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10244" name="弧形 29" title=""/>
            <p:cNvSpPr/>
            <p:nvPr/>
          </p:nvSpPr>
          <p:spPr>
            <a:xfrm rot="780000" flipH="1">
              <a:off x="3930806" y="5248993"/>
              <a:ext cx="360373" cy="431842"/>
            </a:xfrm>
            <a:custGeom>
              <a:cxnLst>
                <a:cxn ang="0">
                  <a:pos x="180186" y="0"/>
                </a:cxn>
                <a:cxn ang="0">
                  <a:pos x="180186" y="215921"/>
                </a:cxn>
                <a:cxn ang="0">
                  <a:pos x="360373" y="215921"/>
                </a:cxn>
              </a:cxnLst>
              <a:rect l="l" t="t" r="r" b="b"/>
              <a:pathLst/>
            </a:custGeom>
            <a:noFill/>
            <a:ln w="19050">
              <a:solidFill>
                <a:schemeClr val="tx1"/>
              </a:solidFill>
              <a:round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10245" name="弧形 30"/>
            <p:cNvSpPr/>
            <p:nvPr/>
          </p:nvSpPr>
          <p:spPr>
            <a:xfrm rot="8220000">
              <a:off x="2941768" y="3239021"/>
              <a:ext cx="360372" cy="431842"/>
            </a:xfrm>
            <a:prstGeom prst="arc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algn="ctr" hangingPunct="0"/>
              <a:endParaRPr lang="zh-CN" altLang="en-US" sz="1800">
                <a:ea typeface="宋体" pitchFamily="2" charset="-122"/>
              </a:endParaRPr>
            </a:p>
          </p:txBody>
        </p:sp>
        <p:sp>
          <p:nvSpPr>
            <p:cNvPr id="10246" name="TextBox 31" title=""/>
            <p:cNvSpPr txBox="1"/>
            <p:nvPr/>
          </p:nvSpPr>
          <p:spPr>
            <a:xfrm>
              <a:off x="1744845" y="4293096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60°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10247" name="TextBox 32" title=""/>
            <p:cNvSpPr txBox="1"/>
            <p:nvPr/>
          </p:nvSpPr>
          <p:spPr>
            <a:xfrm>
              <a:off x="3473932" y="48734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40°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  <p:sp>
          <p:nvSpPr>
            <p:cNvPr id="10248" name="TextBox 33" title=""/>
            <p:cNvSpPr txBox="1"/>
            <p:nvPr/>
          </p:nvSpPr>
          <p:spPr>
            <a:xfrm>
              <a:off x="2757803" y="3555114"/>
              <a:ext cx="917261" cy="52322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>
                <a:buFont typeface="Arial" pitchFamily="34" charset="0"/>
              </a:pPr>
              <a:r>
                <a:rPr lang="en-US" altLang="zh-CN" sz="2800" b="1">
                  <a:latin typeface="楷体_GB2312" pitchFamily="49" charset="-122"/>
                  <a:ea typeface="楷体_GB2312" pitchFamily="49" charset="-122"/>
                </a:rPr>
                <a:t>80°</a:t>
              </a:r>
              <a:endParaRPr lang="zh-CN" altLang="en-US" sz="2800" b="1">
                <a:latin typeface="楷体_GB2312" pitchFamily="49" charset="-122"/>
                <a:ea typeface="楷体_GB2312" pitchFamily="49" charset="-122"/>
              </a:endParaRPr>
            </a:p>
          </p:txBody>
        </p:sp>
      </p:grpSp>
      <p:pic>
        <p:nvPicPr>
          <p:cNvPr id="10249" name="图片 27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2233613"/>
            <a:ext cx="4462462" cy="33131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50" name="Picture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1628775"/>
            <a:ext cx="396875" cy="381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51" name="TextBox 11" title=""/>
          <p:cNvSpPr txBox="1"/>
          <p:nvPr/>
        </p:nvSpPr>
        <p:spPr>
          <a:xfrm>
            <a:off x="779463" y="1538288"/>
            <a:ext cx="8640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>
              <a:buFont typeface="Arial" pitchFamily="34" charset="0"/>
            </a:pPr>
            <a:r>
              <a:rPr lang="zh-CN" altLang="en-US" sz="2800" b="1">
                <a:ea typeface="宋体" pitchFamily="2" charset="-122"/>
              </a:rPr>
              <a:t>猜一猜，可能是什么三角形？</a:t>
            </a:r>
            <a:endParaRPr lang="en-US" altLang="zh-CN" sz="2800" b="1">
              <a:ea typeface="宋体" pitchFamily="2" charset="-122"/>
            </a:endParaRPr>
          </a:p>
        </p:txBody>
      </p:sp>
      <p:pic>
        <p:nvPicPr>
          <p:cNvPr id="10252" name="图片 1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9988" y="549275"/>
            <a:ext cx="1731962" cy="86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53" name="任意多边形 36" title=""/>
          <p:cNvSpPr/>
          <p:nvPr/>
        </p:nvSpPr>
        <p:spPr>
          <a:xfrm>
            <a:off x="1539875" y="3913188"/>
            <a:ext cx="2871788" cy="2127250"/>
          </a:xfrm>
          <a:custGeom>
            <a:gdLst>
              <a:gd name="connsiteX0" fmla="*/ 2870791 w 2870791"/>
              <a:gd name="connsiteY0" fmla="*/ 2126512 h 2126512"/>
              <a:gd name="connsiteX1" fmla="*/ 1701209 w 2870791"/>
              <a:gd name="connsiteY1" fmla="*/ 0 h 2126512"/>
              <a:gd name="connsiteX2" fmla="*/ 0 w 2870791"/>
              <a:gd name="connsiteY2" fmla="*/ 1201479 h 2126512"/>
              <a:gd name="connsiteX3" fmla="*/ 2870791 w 2870791"/>
              <a:gd name="connsiteY3" fmla="*/ 2126512 h 21265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70791" h="2126512">
                <a:moveTo>
                  <a:pt x="2870791" y="2126512"/>
                </a:moveTo>
                <a:lnTo>
                  <a:pt x="1701209" y="0"/>
                </a:lnTo>
                <a:lnTo>
                  <a:pt x="0" y="1201479"/>
                </a:lnTo>
                <a:lnTo>
                  <a:pt x="2870791" y="2126512"/>
                </a:lnTo>
                <a:close/>
              </a:path>
            </a:pathLst>
          </a:cu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10254" name="TextBox 11" title=""/>
          <p:cNvSpPr txBox="1"/>
          <p:nvPr/>
        </p:nvSpPr>
        <p:spPr>
          <a:xfrm>
            <a:off x="4398963" y="4645025"/>
            <a:ext cx="6030912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>
              <a:buFont typeface="Arial" pitchFamily="34" charset="0"/>
            </a:pP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180°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－（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60°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－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40°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）＝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80°</a:t>
            </a:r>
            <a:endParaRPr lang="en-US" altLang="zh-CN" sz="2800" b="1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0255" name="TextBox 11" title=""/>
          <p:cNvSpPr txBox="1"/>
          <p:nvPr/>
        </p:nvSpPr>
        <p:spPr>
          <a:xfrm>
            <a:off x="4930775" y="5295900"/>
            <a:ext cx="3522663" cy="585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algn="ctr" eaLnBrk="1" hangingPunct="1">
              <a:buFont typeface="Arial" pitchFamily="34" charset="0"/>
            </a:pP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锐角三角形</a:t>
            </a:r>
            <a:endParaRPr lang="en-US" altLang="zh-CN" sz="3200" b="1"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06 1.48148E-06 L 0.31493 -0.27314" ptsTypes="">
                                      <p:cBhvr>
                                        <p:cTn id="21" dur="2000" fill="hold"/>
                                        <p:tgtEl>
                                          <p:spTgt spid="1024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4" grpId="0"/>
      <p:bldP spid="1025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1265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7650" cy="4648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6" name="文本框 2" title=""/>
          <p:cNvSpPr txBox="1"/>
          <p:nvPr/>
        </p:nvSpPr>
        <p:spPr>
          <a:xfrm>
            <a:off x="0" y="3429000"/>
            <a:ext cx="2362200" cy="17526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67" name="文本框 3" title=""/>
          <p:cNvSpPr txBox="1"/>
          <p:nvPr/>
        </p:nvSpPr>
        <p:spPr>
          <a:xfrm>
            <a:off x="457200" y="4997450"/>
            <a:ext cx="8720138" cy="522288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en-US" altLang="zh-CN" sz="2800" b="1"/>
              <a:t>180°</a:t>
            </a:r>
            <a:r>
              <a:rPr lang="zh-CN" altLang="en-US" sz="2800" b="1"/>
              <a:t>怎么来的，兔子魔法师并没有给我们这个消息？</a:t>
            </a:r>
            <a:endParaRPr lang="zh-CN" altLang="en-US" sz="2800" b="1"/>
          </a:p>
        </p:txBody>
      </p:sp>
      <p:grpSp>
        <p:nvGrpSpPr>
          <p:cNvPr id="11268" name="Group 15" title=""/>
          <p:cNvGrpSpPr/>
          <p:nvPr/>
        </p:nvGrpSpPr>
        <p:grpSpPr>
          <a:xfrm rot="20220000">
            <a:off x="842963" y="2678113"/>
            <a:ext cx="4389437" cy="2087562"/>
            <a:chOff x="3198" y="-879"/>
            <a:chExt cx="2766" cy="1315"/>
          </a:xfrm>
        </p:grpSpPr>
        <p:sp>
          <p:nvSpPr>
            <p:cNvPr id="11269" name="AutoShape 16" title=""/>
            <p:cNvSpPr/>
            <p:nvPr/>
          </p:nvSpPr>
          <p:spPr>
            <a:xfrm>
              <a:off x="3198" y="-879"/>
              <a:ext cx="2766" cy="1315"/>
            </a:xfrm>
            <a:prstGeom prst="irregularSeal1">
              <a:avLst/>
            </a:prstGeom>
            <a:solidFill>
              <a:srgbClr val="FFFFFF"/>
            </a:solidFill>
            <a:ln>
              <a:solidFill>
                <a:srgbClr val="3399FF"/>
              </a:solidFill>
              <a:miter lim="800000"/>
            </a:ln>
          </p:spPr>
          <p:txBody>
            <a:bodyPr wrap="none" lIns="90000" tIns="46800" rIns="90000" bIns="46800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eaLnBrk="1" hangingPunct="1"/>
              <a:endParaRPr lang="zh-CN" altLang="en-US">
                <a:ea typeface="宋体" pitchFamily="2" charset="-122"/>
              </a:endParaRPr>
            </a:p>
          </p:txBody>
        </p:sp>
        <p:sp>
          <p:nvSpPr>
            <p:cNvPr id="11270" name="Text Box 17" title=""/>
            <p:cNvSpPr txBox="1"/>
            <p:nvPr/>
          </p:nvSpPr>
          <p:spPr>
            <a:xfrm>
              <a:off x="3787" y="-425"/>
              <a:ext cx="1568" cy="4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lIns="89928" tIns="46767" rIns="89928" bIns="46767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lvl="0" algn="ctr" eaLnBrk="1" hangingPunct="1"/>
              <a:r>
                <a:rPr lang="zh-CN" altLang="en-US" sz="3600" b="1">
                  <a:solidFill>
                    <a:schemeClr val="accent2"/>
                  </a:solidFill>
                  <a:ea typeface="楷体_GB2312" pitchFamily="49" charset="-122"/>
                </a:rPr>
                <a:t>内角和</a:t>
              </a:r>
              <a:r>
                <a:rPr lang="en-US" altLang="zh-CN" sz="3600" b="1">
                  <a:solidFill>
                    <a:schemeClr val="accent2"/>
                  </a:solidFill>
                  <a:ea typeface="楷体_GB2312" pitchFamily="49" charset="-122"/>
                </a:rPr>
                <a:t>180</a:t>
              </a:r>
              <a:r>
                <a:rPr lang="en-US" altLang="zh-CN" sz="3600" b="1" baseline="30000">
                  <a:solidFill>
                    <a:schemeClr val="accent2"/>
                  </a:solidFill>
                  <a:ea typeface="楷体_GB2312" pitchFamily="49" charset="-122"/>
                </a:rPr>
                <a:t>0</a:t>
              </a:r>
              <a:endParaRPr lang="en-US" altLang="zh-CN" sz="3600" b="1" baseline="30000">
                <a:solidFill>
                  <a:schemeClr val="accent2"/>
                </a:solidFill>
                <a:ea typeface="楷体_GB2312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32" dur="50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页脚占位符 2" title=""/>
          <p:cNvSpPr txBox="1">
            <a:spLocks noGrp="1"/>
          </p:cNvSpPr>
          <p:nvPr>
            <p:ph type="ftr" idx="4294967295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 eaLnBrk="1" hangingPunct="1"/>
            <a:endParaRPr lang="en-US" altLang="zh-CN" sz="1800">
              <a:ea typeface="宋体" pitchFamily="2" charset="-122"/>
            </a:endParaRPr>
          </a:p>
        </p:txBody>
      </p:sp>
      <p:pic>
        <p:nvPicPr>
          <p:cNvPr id="12290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0"/>
            <a:ext cx="8783637" cy="6523038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12291" name="Group 3" title=""/>
          <p:cNvGrpSpPr/>
          <p:nvPr/>
        </p:nvGrpSpPr>
        <p:grpSpPr>
          <a:xfrm>
            <a:off x="0" y="0"/>
            <a:ext cx="9144000" cy="6858000"/>
            <a:chExt cx="5761" cy="4321"/>
          </a:xfrm>
        </p:grpSpPr>
        <p:pic>
          <p:nvPicPr>
            <p:cNvPr id="12292" name="Picture 4" descr="底面" title="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EFEFE"/>
                </a:clrFrom>
                <a:clrTo>
                  <a:srgbClr val="FEFEFE">
                    <a:alpha val="0"/>
                  </a:srgbClr>
                </a:clrTo>
              </a:clrChange>
            </a:blip>
            <a:srcRect b="21480"/>
            <a:stretch>
              <a:fillRect/>
            </a:stretch>
          </p:blipFill>
          <p:spPr>
            <a:xfrm>
              <a:off x="0" y="0"/>
              <a:ext cx="5761" cy="4321"/>
            </a:xfrm>
            <a:prstGeom prst="rect">
              <a:avLst/>
            </a:prstGeom>
            <a:noFill/>
            <a:ln w="38100">
              <a:solidFill>
                <a:prstClr val="black"/>
              </a:solidFill>
              <a:miter lim="800000"/>
            </a:ln>
          </p:spPr>
        </p:pic>
        <p:sp>
          <p:nvSpPr>
            <p:cNvPr id="12293" name="Text Box 5" title=""/>
            <p:cNvSpPr txBox="1"/>
            <p:nvPr/>
          </p:nvSpPr>
          <p:spPr>
            <a:xfrm>
              <a:off x="114" y="74"/>
              <a:ext cx="1043" cy="327"/>
            </a:xfrm>
            <a:prstGeom prst="rect">
              <a:avLst/>
            </a:prstGeom>
            <a:gradFill rotWithShape="1">
              <a:gsLst>
                <a:gs pos="0">
                  <a:srgbClr val="156B13"/>
                </a:gs>
                <a:gs pos="25000">
                  <a:srgbClr val="9CB86E"/>
                </a:gs>
                <a:gs pos="50000">
                  <a:srgbClr val="DDEBCF"/>
                </a:gs>
                <a:gs pos="75000">
                  <a:srgbClr val="9CB86E"/>
                </a:gs>
                <a:gs pos="100000">
                  <a:srgbClr val="156B13"/>
                </a:gs>
              </a:gsLst>
              <a:lin ang="5400000" scaled="1"/>
            </a:gradFill>
            <a:ln>
              <a:noFill/>
              <a:miter lim="800000"/>
            </a:ln>
          </p:spPr>
          <p:txBody>
            <a:bodyPr lIns="91332" tIns="45671" rIns="91332" bIns="45671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迷你简胖头鱼" pitchFamily="65" charset="-122"/>
                </a:defRPr>
              </a:lvl5pPr>
            </a:lstStyle>
            <a:p>
              <a:pPr marL="0" lvl="0" indent="0" defTabSz="1023938" eaLnBrk="1" hangingPunct="1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00FF"/>
                  </a:solidFill>
                  <a:ea typeface="隶书" pitchFamily="49" charset="-122"/>
                </a:rPr>
                <a:t>巩固练习</a:t>
              </a:r>
              <a:endParaRPr lang="zh-CN" altLang="en-US" sz="2800" b="1">
                <a:solidFill>
                  <a:srgbClr val="0000FF"/>
                </a:solidFill>
                <a:ea typeface="隶书" pitchFamily="49" charset="-122"/>
              </a:endParaRPr>
            </a:p>
          </p:txBody>
        </p:sp>
      </p:grpSp>
      <p:sp>
        <p:nvSpPr>
          <p:cNvPr id="12294" name="Text Box 6" title=""/>
          <p:cNvSpPr txBox="1"/>
          <p:nvPr/>
        </p:nvSpPr>
        <p:spPr>
          <a:xfrm>
            <a:off x="611188" y="4003675"/>
            <a:ext cx="3744912" cy="1004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332" tIns="45671" rIns="91332" bIns="4567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marL="0" lvl="0" indent="0" defTabSz="1023938"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180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75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65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=40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endParaRPr lang="en-US" altLang="zh-CN" sz="2400" b="1" baseline="30000">
              <a:solidFill>
                <a:srgbClr val="FF3300"/>
              </a:solidFill>
              <a:ea typeface="宋体" pitchFamily="2" charset="-122"/>
            </a:endParaRPr>
          </a:p>
          <a:p>
            <a:pPr marL="0" lvl="0" indent="0" defTabSz="1023938"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180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－（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75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＋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65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）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=40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endParaRPr lang="en-US" altLang="zh-CN" sz="2400" b="1" baseline="30000">
              <a:solidFill>
                <a:srgbClr val="FF3300"/>
              </a:solidFill>
              <a:ea typeface="宋体" pitchFamily="2" charset="-122"/>
            </a:endParaRPr>
          </a:p>
        </p:txBody>
      </p:sp>
      <p:sp>
        <p:nvSpPr>
          <p:cNvPr id="12295" name="Text Box 7" title=""/>
          <p:cNvSpPr txBox="1"/>
          <p:nvPr/>
        </p:nvSpPr>
        <p:spPr>
          <a:xfrm>
            <a:off x="2052638" y="693738"/>
            <a:ext cx="57594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332" tIns="45671" rIns="91332" bIns="4567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marL="0" lvl="0" indent="0" defTabSz="1023938" eaLnBrk="1" hangingPunct="1">
              <a:spcBef>
                <a:spcPct val="50000"/>
              </a:spcBef>
            </a:pPr>
            <a:r>
              <a:rPr lang="zh-CN" altLang="en-US" sz="2800" b="1">
                <a:solidFill>
                  <a:schemeClr val="accent2"/>
                </a:solidFill>
                <a:ea typeface="宋体" pitchFamily="2" charset="-122"/>
              </a:rPr>
              <a:t>看图，求三角形中未知角的度数。</a:t>
            </a:r>
            <a:endParaRPr lang="zh-CN" altLang="en-US" sz="2800" b="1" baseline="30000">
              <a:solidFill>
                <a:schemeClr val="accent2"/>
              </a:solidFill>
              <a:ea typeface="宋体" pitchFamily="2" charset="-122"/>
            </a:endParaRPr>
          </a:p>
        </p:txBody>
      </p:sp>
      <p:grpSp>
        <p:nvGrpSpPr>
          <p:cNvPr id="12296" name="Group 8" title=""/>
          <p:cNvGrpSpPr/>
          <p:nvPr/>
        </p:nvGrpSpPr>
        <p:grpSpPr>
          <a:xfrm>
            <a:off x="4140200" y="1920875"/>
            <a:ext cx="4535488" cy="2012950"/>
            <a:chOff x="930" y="800"/>
            <a:chExt cx="4264" cy="1859"/>
          </a:xfrm>
        </p:grpSpPr>
        <p:pic>
          <p:nvPicPr>
            <p:cNvPr id="12297" name="Picture 9" title="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930" y="800"/>
              <a:ext cx="4264" cy="1859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12298" name="Group 10" title=""/>
            <p:cNvGrpSpPr/>
            <p:nvPr/>
          </p:nvGrpSpPr>
          <p:grpSpPr>
            <a:xfrm>
              <a:off x="1111" y="1027"/>
              <a:ext cx="3856" cy="1315"/>
              <a:chOff x="1111" y="1027"/>
              <a:chExt cx="3856" cy="1315"/>
            </a:xfrm>
          </p:grpSpPr>
          <p:cxnSp>
            <p:nvCxnSpPr>
              <p:cNvPr id="12299" name="Line 11" title=""/>
              <p:cNvCxnSpPr/>
              <p:nvPr/>
            </p:nvCxnSpPr>
            <p:spPr>
              <a:xfrm>
                <a:off x="1111" y="1027"/>
                <a:ext cx="1180" cy="1315"/>
              </a:xfrm>
              <a:prstGeom prst="line">
                <a:avLst/>
              </a:prstGeom>
              <a:noFill/>
              <a:ln w="57150">
                <a:solidFill>
                  <a:srgbClr val="0000FF"/>
                </a:solidFill>
                <a:round/>
              </a:ln>
            </p:spPr>
          </p:cxnSp>
          <p:cxnSp>
            <p:nvCxnSpPr>
              <p:cNvPr id="12300" name="Line 12" title=""/>
              <p:cNvCxnSpPr/>
              <p:nvPr/>
            </p:nvCxnSpPr>
            <p:spPr>
              <a:xfrm>
                <a:off x="2291" y="2342"/>
                <a:ext cx="2676" cy="0"/>
              </a:xfrm>
              <a:prstGeom prst="line">
                <a:avLst/>
              </a:prstGeom>
              <a:noFill/>
              <a:ln w="76200">
                <a:solidFill>
                  <a:srgbClr val="0000FF"/>
                </a:solidFill>
                <a:round/>
              </a:ln>
            </p:spPr>
          </p:cxnSp>
          <p:cxnSp>
            <p:nvCxnSpPr>
              <p:cNvPr id="12301" name="Line 13" title=""/>
              <p:cNvCxnSpPr/>
              <p:nvPr/>
            </p:nvCxnSpPr>
            <p:spPr>
              <a:xfrm>
                <a:off x="1111" y="1027"/>
                <a:ext cx="3856" cy="1315"/>
              </a:xfrm>
              <a:prstGeom prst="line">
                <a:avLst/>
              </a:prstGeom>
              <a:noFill/>
              <a:ln w="57150">
                <a:solidFill>
                  <a:srgbClr val="0000FF"/>
                </a:solidFill>
                <a:round/>
              </a:ln>
            </p:spPr>
          </p:cxnSp>
        </p:grpSp>
      </p:grpSp>
      <p:pic>
        <p:nvPicPr>
          <p:cNvPr id="12302" name="Picture 14" title="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55650" y="1412875"/>
            <a:ext cx="3529013" cy="17573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2303" name="Text Box 15" title=""/>
          <p:cNvSpPr txBox="1"/>
          <p:nvPr/>
        </p:nvSpPr>
        <p:spPr>
          <a:xfrm>
            <a:off x="5075238" y="4008438"/>
            <a:ext cx="3960812" cy="10048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332" tIns="45671" rIns="91332" bIns="45671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marL="0" lvl="0" indent="0" defTabSz="1023938"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180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125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25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=30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endParaRPr lang="en-US" altLang="zh-CN" sz="2400" b="1" baseline="30000">
              <a:solidFill>
                <a:srgbClr val="FF3300"/>
              </a:solidFill>
              <a:ea typeface="宋体" pitchFamily="2" charset="-122"/>
            </a:endParaRPr>
          </a:p>
          <a:p>
            <a:pPr marL="0" lvl="0" indent="0" defTabSz="1023938" eaLnBrk="1" hangingPunct="1">
              <a:spcBef>
                <a:spcPct val="50000"/>
              </a:spcBef>
            </a:pP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180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－（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125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＋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25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r>
              <a:rPr lang="zh-CN" altLang="en-US" sz="2400" b="1">
                <a:solidFill>
                  <a:srgbClr val="FF3300"/>
                </a:solidFill>
                <a:ea typeface="宋体" pitchFamily="2" charset="-122"/>
              </a:rPr>
              <a:t>）</a:t>
            </a:r>
            <a:r>
              <a:rPr lang="en-US" altLang="zh-CN" sz="2400" b="1">
                <a:solidFill>
                  <a:srgbClr val="FF3300"/>
                </a:solidFill>
                <a:ea typeface="宋体" pitchFamily="2" charset="-122"/>
              </a:rPr>
              <a:t>=30</a:t>
            </a:r>
            <a:r>
              <a:rPr lang="en-US" altLang="zh-CN" sz="2400" b="1" baseline="30000">
                <a:solidFill>
                  <a:srgbClr val="FF3300"/>
                </a:solidFill>
                <a:ea typeface="宋体" pitchFamily="2" charset="-122"/>
              </a:rPr>
              <a:t>o</a:t>
            </a:r>
            <a:endParaRPr lang="en-US" altLang="zh-CN" sz="2400" b="1" baseline="30000">
              <a:solidFill>
                <a:srgbClr val="FF3300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0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2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6"/>
                  </p:tgtEl>
                </p:cond>
              </p:nextCondLst>
            </p:seq>
          </p:childTnLst>
        </p:cTn>
      </p:par>
    </p:tnLst>
    <p:bldLst>
      <p:bldP spid="12294" grpId="0"/>
      <p:bldP spid="1230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3313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628775"/>
            <a:ext cx="396875" cy="381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4" name="TextBox 11" title=""/>
          <p:cNvSpPr txBox="1"/>
          <p:nvPr/>
        </p:nvSpPr>
        <p:spPr>
          <a:xfrm>
            <a:off x="779463" y="1538288"/>
            <a:ext cx="8640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>
              <a:buFont typeface="Arial" pitchFamily="34" charset="0"/>
            </a:pPr>
            <a:r>
              <a:rPr lang="zh-CN" altLang="en-US" sz="2800" b="1">
                <a:ea typeface="宋体" pitchFamily="2" charset="-122"/>
              </a:rPr>
              <a:t>你还能猜出是什么三角形？</a:t>
            </a:r>
            <a:endParaRPr lang="en-US" altLang="zh-CN" sz="2800" b="1">
              <a:ea typeface="宋体" pitchFamily="2" charset="-122"/>
            </a:endParaRPr>
          </a:p>
        </p:txBody>
      </p:sp>
      <p:pic>
        <p:nvPicPr>
          <p:cNvPr id="13315" name="图片 1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988" y="549275"/>
            <a:ext cx="1731962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6" name="图片 1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2465388"/>
            <a:ext cx="4773613" cy="37163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7" name="图片 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8600" y="2203450"/>
            <a:ext cx="4914900" cy="5238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8" name="图片 2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0500" y="2852738"/>
            <a:ext cx="4933950" cy="1066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3319" name="图片 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67400" y="4125913"/>
            <a:ext cx="2743200" cy="2076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20" name="文本框 4" title=""/>
          <p:cNvSpPr txBox="1"/>
          <p:nvPr/>
        </p:nvSpPr>
        <p:spPr>
          <a:xfrm>
            <a:off x="5180013" y="4425950"/>
            <a:ext cx="415925" cy="1476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</a:rPr>
              <a:t>等</a:t>
            </a:r>
            <a:endParaRPr lang="en-US" altLang="zh-CN" b="1">
              <a:solidFill>
                <a:srgbClr val="FF0000"/>
              </a:solidFill>
            </a:endParaRPr>
          </a:p>
          <a:p>
            <a:pPr lvl="0"/>
            <a:r>
              <a:rPr lang="zh-CN" altLang="en-US" b="1">
                <a:solidFill>
                  <a:srgbClr val="FF0000"/>
                </a:solidFill>
              </a:rPr>
              <a:t>边</a:t>
            </a:r>
            <a:endParaRPr lang="en-US" altLang="zh-CN" b="1">
              <a:solidFill>
                <a:srgbClr val="FF0000"/>
              </a:solidFill>
            </a:endParaRPr>
          </a:p>
          <a:p>
            <a:pPr lvl="0"/>
            <a:r>
              <a:rPr lang="zh-CN" altLang="en-US" b="1">
                <a:solidFill>
                  <a:srgbClr val="FF0000"/>
                </a:solidFill>
              </a:rPr>
              <a:t>三</a:t>
            </a:r>
            <a:endParaRPr lang="en-US" altLang="zh-CN" b="1">
              <a:solidFill>
                <a:srgbClr val="FF0000"/>
              </a:solidFill>
            </a:endParaRPr>
          </a:p>
          <a:p>
            <a:pPr lvl="0"/>
            <a:r>
              <a:rPr lang="zh-CN" altLang="en-US" b="1">
                <a:solidFill>
                  <a:srgbClr val="FF0000"/>
                </a:solidFill>
              </a:rPr>
              <a:t>角</a:t>
            </a:r>
            <a:endParaRPr lang="en-US" altLang="zh-CN" b="1">
              <a:solidFill>
                <a:srgbClr val="FF0000"/>
              </a:solidFill>
            </a:endParaRPr>
          </a:p>
          <a:p>
            <a:pPr lvl="0"/>
            <a:r>
              <a:rPr lang="zh-CN" altLang="en-US" b="1">
                <a:solidFill>
                  <a:srgbClr val="FF0000"/>
                </a:solidFill>
              </a:rPr>
              <a:t>形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628775"/>
            <a:ext cx="396875" cy="381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8" name="TextBox 11" title=""/>
          <p:cNvSpPr txBox="1"/>
          <p:nvPr/>
        </p:nvSpPr>
        <p:spPr>
          <a:xfrm>
            <a:off x="779463" y="1538288"/>
            <a:ext cx="86407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>
              <a:buFont typeface="Arial" pitchFamily="34" charset="0"/>
            </a:pPr>
            <a:r>
              <a:rPr lang="zh-CN" altLang="en-US" sz="2800" b="1">
                <a:ea typeface="宋体" pitchFamily="2" charset="-122"/>
              </a:rPr>
              <a:t>你还能猜出是什么三角形？</a:t>
            </a:r>
            <a:endParaRPr lang="en-US" altLang="zh-CN" sz="2800" b="1">
              <a:ea typeface="宋体" pitchFamily="2" charset="-122"/>
            </a:endParaRPr>
          </a:p>
        </p:txBody>
      </p:sp>
      <p:pic>
        <p:nvPicPr>
          <p:cNvPr id="14339" name="图片 16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988" y="549275"/>
            <a:ext cx="1731962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0" name="图片 1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" y="2465388"/>
            <a:ext cx="4773613" cy="37163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1" name="图片 2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2400" y="2060575"/>
            <a:ext cx="4933950" cy="1066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2" name="图片 4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14813" y="3292475"/>
            <a:ext cx="1162050" cy="10668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3" name="图片 5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6000" y="3159125"/>
            <a:ext cx="952500" cy="133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44" name="图片 6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81663" y="4953000"/>
            <a:ext cx="1781175" cy="9620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0" y="533400"/>
            <a:ext cx="3776663" cy="18478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2" name="图片 1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62" y="739775"/>
            <a:ext cx="3581400" cy="27876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3" name="图片 3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2213" y="2381250"/>
            <a:ext cx="3886200" cy="12573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4" name="图片 4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6338" y="3636963"/>
            <a:ext cx="3902075" cy="12509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6385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60362"/>
            <a:ext cx="9802813" cy="71786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6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9900" y="2151063"/>
            <a:ext cx="6858000" cy="13382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7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3113" y="3605213"/>
            <a:ext cx="6251575" cy="16525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8" name="图片 5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09600"/>
            <a:ext cx="2492375" cy="39624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9" name="图片 19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600" y="2154238"/>
            <a:ext cx="3295650" cy="25654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0" name="图片 7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08625" y="5611813"/>
            <a:ext cx="952500" cy="133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1" name="图片 8" title="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14563" y="5481638"/>
            <a:ext cx="2509837" cy="990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92" name="文本框 9" title=""/>
          <p:cNvSpPr txBox="1"/>
          <p:nvPr/>
        </p:nvSpPr>
        <p:spPr>
          <a:xfrm>
            <a:off x="2514600" y="5802313"/>
            <a:ext cx="1587500" cy="369887"/>
          </a:xfrm>
          <a:prstGeom prst="rect">
            <a:avLst/>
          </a:prstGeom>
          <a:solidFill>
            <a:srgbClr val="E0E0E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latin typeface="华文中宋" pitchFamily="2" charset="-122"/>
                <a:ea typeface="华文中宋" pitchFamily="2" charset="-122"/>
              </a:rPr>
              <a:t>直角三角形</a:t>
            </a:r>
            <a:endParaRPr lang="zh-CN" altLang="en-US" b="1"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16393" name="文本框 1" title=""/>
          <p:cNvSpPr txBox="1"/>
          <p:nvPr/>
        </p:nvSpPr>
        <p:spPr>
          <a:xfrm>
            <a:off x="47625" y="1173163"/>
            <a:ext cx="7037388" cy="523875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FF0000"/>
                </a:solidFill>
              </a:rPr>
              <a:t>只知道有一个锐角，无法判断的那类三角形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6394" name="文本框 10" title=""/>
          <p:cNvSpPr txBox="1"/>
          <p:nvPr/>
        </p:nvSpPr>
        <p:spPr>
          <a:xfrm>
            <a:off x="47625" y="1744663"/>
            <a:ext cx="9923463" cy="522287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FF0000"/>
                </a:solidFill>
              </a:rPr>
              <a:t>如果知道最大的一个角是钝角或锐角，可以判断是那类三角形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6395" name="文本框 11" title=""/>
          <p:cNvSpPr txBox="1"/>
          <p:nvPr/>
        </p:nvSpPr>
        <p:spPr>
          <a:xfrm>
            <a:off x="47625" y="2282825"/>
            <a:ext cx="6916738" cy="522288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FF0000"/>
                </a:solidFill>
              </a:rPr>
              <a:t>如果</a:t>
            </a:r>
            <a:r>
              <a:rPr lang="en-US" altLang="zh-CN" sz="2800" b="1">
                <a:solidFill>
                  <a:srgbClr val="FF0000"/>
                </a:solidFill>
              </a:rPr>
              <a:t>3</a:t>
            </a:r>
            <a:r>
              <a:rPr lang="zh-CN" altLang="en-US" sz="2800" b="1">
                <a:solidFill>
                  <a:srgbClr val="FF0000"/>
                </a:solidFill>
              </a:rPr>
              <a:t>个角都是</a:t>
            </a:r>
            <a:r>
              <a:rPr lang="en-US" altLang="zh-CN" sz="2800" b="1">
                <a:solidFill>
                  <a:srgbClr val="FF0000"/>
                </a:solidFill>
              </a:rPr>
              <a:t>60°</a:t>
            </a:r>
            <a:r>
              <a:rPr lang="zh-CN" altLang="en-US" sz="2800" b="1">
                <a:solidFill>
                  <a:srgbClr val="FF0000"/>
                </a:solidFill>
              </a:rPr>
              <a:t>，那就是等边三角形。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3" grpId="0"/>
      <p:bldP spid="16394" grpId="0"/>
      <p:bldP spid="1639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7409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00" y="838200"/>
            <a:ext cx="2438400" cy="32734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0" name="图片 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5625" y="565150"/>
            <a:ext cx="3276600" cy="32162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1" name="文本框 3" title=""/>
          <p:cNvSpPr txBox="1"/>
          <p:nvPr/>
        </p:nvSpPr>
        <p:spPr>
          <a:xfrm>
            <a:off x="838200" y="4419600"/>
            <a:ext cx="877888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迷你简胖头鱼" pitchFamily="65" charset="-122"/>
              </a:rPr>
              <a:t>腰相等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  <p:sp>
        <p:nvSpPr>
          <p:cNvPr id="17412" name="文本框 4" title=""/>
          <p:cNvSpPr txBox="1"/>
          <p:nvPr/>
        </p:nvSpPr>
        <p:spPr>
          <a:xfrm>
            <a:off x="719138" y="5097463"/>
            <a:ext cx="1114425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迷你简胖头鱼" pitchFamily="65" charset="-122"/>
              </a:rPr>
              <a:t>底角相等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  <p:sp>
        <p:nvSpPr>
          <p:cNvPr id="17413" name="椭圆 5" title=""/>
          <p:cNvSpPr/>
          <p:nvPr/>
        </p:nvSpPr>
        <p:spPr>
          <a:xfrm>
            <a:off x="533400" y="3276600"/>
            <a:ext cx="969963" cy="5048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17414" name="椭圆 6" title=""/>
          <p:cNvSpPr/>
          <p:nvPr/>
        </p:nvSpPr>
        <p:spPr>
          <a:xfrm>
            <a:off x="2165350" y="3403600"/>
            <a:ext cx="969963" cy="5048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hangingPunct="0"/>
            <a:endParaRPr lang="zh-CN" altLang="en-US" sz="180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17415" name="文本框 7" title=""/>
          <p:cNvSpPr txBox="1"/>
          <p:nvPr/>
        </p:nvSpPr>
        <p:spPr>
          <a:xfrm>
            <a:off x="5562600" y="4057650"/>
            <a:ext cx="882650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迷你简胖头鱼" pitchFamily="65" charset="-122"/>
              </a:rPr>
              <a:t>边相等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  <p:sp>
        <p:nvSpPr>
          <p:cNvPr id="17416" name="文本框 8" title=""/>
          <p:cNvSpPr txBox="1"/>
          <p:nvPr/>
        </p:nvSpPr>
        <p:spPr>
          <a:xfrm>
            <a:off x="5562600" y="4603750"/>
            <a:ext cx="1138238" cy="6461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迷你简胖头鱼" pitchFamily="65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迷你简胖头鱼" pitchFamily="65" charset="-122"/>
              </a:rPr>
              <a:t>底相等</a:t>
            </a:r>
            <a:endParaRPr lang="en-US" altLang="zh-CN" b="1">
              <a:solidFill>
                <a:srgbClr val="FF0000"/>
              </a:solidFill>
              <a:latin typeface="Arial" pitchFamily="34" charset="0"/>
            </a:endParaRPr>
          </a:p>
          <a:p>
            <a:pPr lvl="0"/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迷你简胖头鱼" pitchFamily="65" charset="-122"/>
              </a:rPr>
              <a:t>都是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</a:rPr>
              <a:t>60°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迷你简胖头鱼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/>
      <p:bldP spid="17412" grpId="0"/>
      <p:bldP spid="17413" grpId="0"/>
      <p:bldP spid="17414" grpId="0"/>
      <p:bldP spid="17415" grpId="0"/>
      <p:bldP spid="174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https://d.book118.com/115004031033011103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宋体</vt:lpstr>
      <vt:lpstr>迷你简胖头鱼</vt:lpstr>
      <vt:lpstr>华文新魏</vt:lpstr>
      <vt:lpstr>隶书</vt:lpstr>
      <vt:lpstr>楷体_GB2312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2024-09-12T09:20:54.945</cp:lastPrinted>
  <dcterms:created xsi:type="dcterms:W3CDTF">2024-09-12T01:20:54Z</dcterms:created>
  <dcterms:modified xsi:type="dcterms:W3CDTF">2024-09-12T01:20:56Z</dcterms:modified>
</cp:coreProperties>
</file>