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8F5A16-989B-4AFB-9E13-195938AE6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C752F7-82D6-490D-8F8A-F637421241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A1C095-8321-437E-AC9C-8852C0F1B3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E7EBB4-5E3A-42CF-95A3-47670FDB46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4E59EB-5A08-443B-8778-AC752648B7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939C9E-3265-4E01-A5EA-2115F847A1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ED9B4B-C569-426B-9E07-69BF895BD3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87FC4C-D2EC-4F38-B304-97F4E2F319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69BB8E-4C81-494C-8DCE-BF96C87F39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EA4A3B-1064-469C-8BB4-ECE34202EE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010A88-CC65-49AF-B653-C5B0C30A2A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010220221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质量管理体系和质量保证措施</a:t>
            </a:r>
          </a:p>
        </p:txBody>
      </p:sp>
      <p:sp>
        <p:nvSpPr>
          <p:cNvPr id="3" name="AutoShape 3"/>
          <p:cNvSpPr/>
          <p:nvPr/>
        </p:nvSpPr>
        <p:spPr>
          <a:xfrm>
            <a:off x="10513807" y="-1026997"/>
            <a:ext cx="2294965" cy="2294965"/>
          </a:xfrm>
          <a:prstGeom prst="ellipse">
            <a:avLst/>
          </a:prstGeom>
          <a:gradFill>
            <a:gsLst>
              <a:gs pos="0">
                <a:schemeClr val="accent1">
                  <a:alpha val="25000"/>
                  <a:lumMod val="20000"/>
                  <a:lumOff val="80000"/>
                </a:schemeClr>
              </a:gs>
              <a:gs pos="100000">
                <a:schemeClr val="accent2">
                  <a:alpha val="2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07413" y="4445598"/>
            <a:ext cx="2294965" cy="2294965"/>
          </a:xfrm>
          <a:prstGeom prst="ellipse">
            <a:avLst/>
          </a:prstGeom>
          <a:gradFill>
            <a:gsLst>
              <a:gs pos="0">
                <a:schemeClr val="accent1">
                  <a:alpha val="25000"/>
                  <a:lumMod val="20000"/>
                  <a:lumOff val="80000"/>
                </a:schemeClr>
              </a:gs>
              <a:gs pos="100000">
                <a:schemeClr val="accent2">
                  <a:alpha val="2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30711" y="774551"/>
            <a:ext cx="493417" cy="493417"/>
          </a:xfrm>
          <a:prstGeom prst="ellipse">
            <a:avLst/>
          </a:prstGeom>
          <a:gradFill>
            <a:gsLst>
              <a:gs pos="0">
                <a:schemeClr val="accent1">
                  <a:alpha val="65000"/>
                  <a:lumMod val="20000"/>
                  <a:lumOff val="80000"/>
                </a:schemeClr>
              </a:gs>
              <a:gs pos="100000">
                <a:schemeClr val="accent2">
                  <a:alpha val="6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1"/>
              </a:solidFill>
              <a:latin typeface="Microsoft Yahei"/>
              <a:ea typeface="Microsoft Yahei"/>
              <a:cs typeface="Microsoft Yahei"/>
            </a:endParaRPr>
          </a:p>
        </p:txBody>
      </p:sp>
      <p:sp>
        <p:nvSpPr>
          <p:cNvPr id="7" name="TextBox 7"/>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2023-11-11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414"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805301" y="1139952"/>
            <a:ext cx="6559296" cy="53888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质量管理体系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质量保证措施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质量管理体系与质量保证措施的关系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质量管理体系与质量保证措施的应用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质量管理体系和质量保证措施的未来发展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质量管理体系</a:t>
            </a:r>
          </a:p>
        </p:txBody>
      </p:sp>
      <p:sp>
        <p:nvSpPr>
          <p:cNvPr id="3" name="AutoShape 3"/>
          <p:cNvSpPr/>
          <p:nvPr/>
        </p:nvSpPr>
        <p:spPr>
          <a:xfrm>
            <a:off x="10513807" y="-1026997"/>
            <a:ext cx="2294965" cy="2294965"/>
          </a:xfrm>
          <a:prstGeom prst="ellipse">
            <a:avLst/>
          </a:prstGeom>
          <a:gradFill>
            <a:gsLst>
              <a:gs pos="0">
                <a:schemeClr val="accent1">
                  <a:alpha val="66000"/>
                  <a:lumMod val="20000"/>
                  <a:lumOff val="80000"/>
                </a:schemeClr>
              </a:gs>
              <a:gs pos="100000">
                <a:schemeClr val="accent2">
                  <a:alpha val="66000"/>
                </a:schemeClr>
              </a:gs>
            </a:gsLst>
            <a:lin ang="63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07413" y="4445598"/>
            <a:ext cx="2294965" cy="2294965"/>
          </a:xfrm>
          <a:prstGeom prst="ellipse">
            <a:avLst/>
          </a:prstGeom>
          <a:gradFill>
            <a:gsLst>
              <a:gs pos="0">
                <a:schemeClr val="accent1">
                  <a:alpha val="25000"/>
                  <a:lumMod val="20000"/>
                  <a:lumOff val="80000"/>
                </a:schemeClr>
              </a:gs>
              <a:gs pos="100000">
                <a:schemeClr val="accent2">
                  <a:alpha val="2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01</a:t>
            </a:r>
          </a:p>
        </p:txBody>
      </p:sp>
      <p:sp>
        <p:nvSpPr>
          <p:cNvPr id="6" name="AutoShape 6"/>
          <p:cNvSpPr/>
          <p:nvPr/>
        </p:nvSpPr>
        <p:spPr>
          <a:xfrm>
            <a:off x="530711" y="774551"/>
            <a:ext cx="493417" cy="493417"/>
          </a:xfrm>
          <a:prstGeom prst="ellipse">
            <a:avLst/>
          </a:prstGeom>
          <a:gradFill>
            <a:gsLst>
              <a:gs pos="0">
                <a:schemeClr val="accent1">
                  <a:alpha val="65000"/>
                  <a:lumMod val="20000"/>
                  <a:lumOff val="80000"/>
                </a:schemeClr>
              </a:gs>
              <a:gs pos="100000">
                <a:schemeClr val="accent2">
                  <a:alpha val="6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840928" y="4706112"/>
            <a:ext cx="689835" cy="689835"/>
          </a:xfrm>
          <a:prstGeom prst="ellipse">
            <a:avLst/>
          </a:prstGeom>
          <a:gradFill>
            <a:gsLst>
              <a:gs pos="0">
                <a:schemeClr val="accent1">
                  <a:alpha val="65000"/>
                  <a:lumMod val="20000"/>
                  <a:lumOff val="80000"/>
                </a:schemeClr>
              </a:gs>
              <a:gs pos="100000">
                <a:schemeClr val="accent2">
                  <a:alpha val="6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质量管理体系是一套系统化的方法，旨在确保产品或服务的质量满足或超越规定的标准。它涵盖了质量管理的所有方面，包括质量策略、过程控制、质量改进等。</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重要性</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质量管理体系可以帮助组织提高产品质量，降低生产成本，提高客户满意度，增强市场竞争力。同时，它还能为组织提供一个有效的框架，用于识别和解决潜在的质量问题。</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定义与重要性</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27031" r="27031"/>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明确组织的质量目标和期望，为整个组织提供指导。</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质量方针</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根据产品或服务的特性，制定具体的质量控制计划和标准。</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质量计划</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制定明确、可衡量的质量标准，用于评估产品或服务的质量。</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质量标准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记录与产品质量相关的数据和信息，用于跟踪和改进。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质量记录</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256913"/>
            <a:ext cx="515576" cy="440418"/>
            <a:chOff x="454963" y="256913"/>
            <a:chExt cx="515576" cy="440418"/>
          </a:xfrm>
        </p:grpSpPr>
        <p:sp>
          <p:nvSpPr>
            <p:cNvPr id="24" name="AutoShape 24"/>
            <p:cNvSpPr/>
            <p:nvPr/>
          </p:nvSpPr>
          <p:spPr>
            <a:xfrm>
              <a:off x="454963" y="2598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25691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25862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26759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26346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37763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37468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37640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38537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38124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4954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49246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4941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031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4990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131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102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1195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62092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1678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44" name="TextBox 44"/>
          <p:cNvSpPr txBox="1"/>
          <p:nvPr/>
        </p:nvSpPr>
        <p:spPr>
          <a:xfrm>
            <a:off x="1218874" y="19918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质量管理体系的构成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质量管理体系的流程包括制定质量方针、设计质量控制流程、制定质量计划、实施质量控制、评估质量结果以及持续改进等步骤。</a:t>
            </a:r>
          </a:p>
        </p:txBody>
      </p:sp>
      <p:sp>
        <p:nvSpPr>
          <p:cNvPr id="4" name="TextBox 4"/>
          <p:cNvSpPr txBox="1"/>
          <p:nvPr/>
        </p:nvSpPr>
        <p:spPr>
          <a:xfrm>
            <a:off x="6261748" y="1352723"/>
            <a:ext cx="4642093"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流程</a:t>
            </a:r>
          </a:p>
        </p:txBody>
      </p:sp>
      <p:sp>
        <p:nvSpPr>
          <p:cNvPr id="5" name="TextBox 5"/>
          <p:cNvSpPr txBox="1"/>
          <p:nvPr/>
        </p:nvSpPr>
        <p:spPr>
          <a:xfrm>
            <a:off x="6261748" y="4499375"/>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常见的质量管理体系标准包括ISO 9001、ISO 13485等。这些标准为组织提供了建立和维护质量管理体系的指南。</a:t>
            </a:r>
          </a:p>
        </p:txBody>
      </p:sp>
      <p:sp>
        <p:nvSpPr>
          <p:cNvPr id="6" name="TextBox 6"/>
          <p:cNvSpPr txBox="1"/>
          <p:nvPr/>
        </p:nvSpPr>
        <p:spPr>
          <a:xfrm>
            <a:off x="6261748" y="3870593"/>
            <a:ext cx="5124226"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标准</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质量管理体系的流程与标准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质量保证措施</a:t>
            </a:r>
          </a:p>
        </p:txBody>
      </p:sp>
      <p:sp>
        <p:nvSpPr>
          <p:cNvPr id="3" name="AutoShape 3"/>
          <p:cNvSpPr/>
          <p:nvPr/>
        </p:nvSpPr>
        <p:spPr>
          <a:xfrm>
            <a:off x="10513807" y="-1026997"/>
            <a:ext cx="2294965" cy="2294965"/>
          </a:xfrm>
          <a:prstGeom prst="ellipse">
            <a:avLst/>
          </a:prstGeom>
          <a:gradFill>
            <a:gsLst>
              <a:gs pos="0">
                <a:schemeClr val="accent1">
                  <a:alpha val="66000"/>
                  <a:lumMod val="20000"/>
                  <a:lumOff val="80000"/>
                </a:schemeClr>
              </a:gs>
              <a:gs pos="100000">
                <a:schemeClr val="accent2">
                  <a:alpha val="66000"/>
                </a:schemeClr>
              </a:gs>
            </a:gsLst>
            <a:lin ang="63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07413" y="4445598"/>
            <a:ext cx="2294965" cy="2294965"/>
          </a:xfrm>
          <a:prstGeom prst="ellipse">
            <a:avLst/>
          </a:prstGeom>
          <a:gradFill>
            <a:gsLst>
              <a:gs pos="0">
                <a:schemeClr val="accent1">
                  <a:alpha val="25000"/>
                  <a:lumMod val="20000"/>
                  <a:lumOff val="80000"/>
                </a:schemeClr>
              </a:gs>
              <a:gs pos="100000">
                <a:schemeClr val="accent2">
                  <a:alpha val="2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02</a:t>
            </a:r>
          </a:p>
        </p:txBody>
      </p:sp>
      <p:sp>
        <p:nvSpPr>
          <p:cNvPr id="6" name="AutoShape 6"/>
          <p:cNvSpPr/>
          <p:nvPr/>
        </p:nvSpPr>
        <p:spPr>
          <a:xfrm>
            <a:off x="530711" y="774551"/>
            <a:ext cx="493417" cy="493417"/>
          </a:xfrm>
          <a:prstGeom prst="ellipse">
            <a:avLst/>
          </a:prstGeom>
          <a:gradFill>
            <a:gsLst>
              <a:gs pos="0">
                <a:schemeClr val="accent1">
                  <a:alpha val="65000"/>
                  <a:lumMod val="20000"/>
                  <a:lumOff val="80000"/>
                </a:schemeClr>
              </a:gs>
              <a:gs pos="100000">
                <a:schemeClr val="accent2">
                  <a:alpha val="6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840928" y="4706112"/>
            <a:ext cx="689835" cy="689835"/>
          </a:xfrm>
          <a:prstGeom prst="ellipse">
            <a:avLst/>
          </a:prstGeom>
          <a:gradFill>
            <a:gsLst>
              <a:gs pos="0">
                <a:schemeClr val="accent1">
                  <a:alpha val="65000"/>
                  <a:lumMod val="20000"/>
                  <a:lumOff val="80000"/>
                </a:schemeClr>
              </a:gs>
              <a:gs pos="100000">
                <a:schemeClr val="accent2">
                  <a:alpha val="6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alphaModFix/>
          </a:blip>
          <a:srcRect l="24438" r="244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质量保证的概念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质量保证是指为了提供足够的信任表明实体能够满足质量要求，而在质量体系中实施并根据需要进行证实的全部有计划和有系统的活动。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质量保证的原则</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以顾客为关注焦点、领导作用、全员参与、过程方法、持续改进、基于事实的决策方法、与供方互利的关系。</a:t>
            </a:r>
          </a:p>
        </p:txBody>
      </p:sp>
      <p:sp>
        <p:nvSpPr>
          <p:cNvPr id="16" name="AutoShape 1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质量保证的概念与原则</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8225403" y="2117368"/>
            <a:ext cx="5168746" cy="5168746"/>
          </a:xfrm>
          <a:prstGeom prst="ellipse">
            <a:avLst/>
          </a:prstGeom>
        </p:spPr>
      </p:pic>
      <p:sp>
        <p:nvSpPr>
          <p:cNvPr id="3" name="AutoShape 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TextBox 2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质量保证的措施与方法</a:t>
            </a:r>
          </a:p>
        </p:txBody>
      </p:sp>
      <p:sp>
        <p:nvSpPr>
          <p:cNvPr id="24" name="AutoShape 24"/>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TextBox 26"/>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确定质量目标、质量策略、质量计划等，为质量保证提供指导和计划。</a:t>
            </a:r>
          </a:p>
        </p:txBody>
      </p:sp>
      <p:sp>
        <p:nvSpPr>
          <p:cNvPr id="27" name="AutoShape 27"/>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867708" y="1390903"/>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质量策划</a:t>
            </a:r>
          </a:p>
        </p:txBody>
      </p:sp>
      <p:sp>
        <p:nvSpPr>
          <p:cNvPr id="29" name="AutoShape 29"/>
          <p:cNvSpPr/>
          <p:nvPr/>
        </p:nvSpPr>
        <p:spPr>
          <a:xfrm>
            <a:off x="4853788"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TextBox 31"/>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通过监视、检查、测量等手段，确保产品质量符合规定要求。</a:t>
            </a:r>
          </a:p>
        </p:txBody>
      </p:sp>
      <p:sp>
        <p:nvSpPr>
          <p:cNvPr id="32" name="AutoShape 3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TextBox 33"/>
          <p:cNvSpPr txBox="1"/>
          <p:nvPr/>
        </p:nvSpPr>
        <p:spPr>
          <a:xfrm>
            <a:off x="4665449" y="1390903"/>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质量控制</a:t>
            </a:r>
          </a:p>
        </p:txBody>
      </p:sp>
      <p:sp>
        <p:nvSpPr>
          <p:cNvPr id="34" name="AutoShape 3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通过采取措施减少缺陷、提高产品质量和顾客满意度。</a:t>
            </a:r>
          </a:p>
        </p:txBody>
      </p:sp>
      <p:sp>
        <p:nvSpPr>
          <p:cNvPr id="37" name="AutoShape 3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TextBox 38"/>
          <p:cNvSpPr txBox="1"/>
          <p:nvPr/>
        </p:nvSpPr>
        <p:spPr>
          <a:xfrm>
            <a:off x="867708" y="3939031"/>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质量改进</a:t>
            </a:r>
          </a:p>
        </p:txBody>
      </p:sp>
      <p:sp>
        <p:nvSpPr>
          <p:cNvPr id="39" name="AutoShape 3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通过建立和实施质量管理体系，确保产品和服务的质量符合要求，并提供证据以获得顾客和其他相关方的信任。</a:t>
            </a:r>
          </a:p>
        </p:txBody>
      </p:sp>
      <p:sp>
        <p:nvSpPr>
          <p:cNvPr id="42" name="AutoShape 4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4665449" y="3939031"/>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质量保证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TextBox 23"/>
          <p:cNvSpPr txBox="1"/>
          <p:nvPr/>
        </p:nvSpPr>
        <p:spPr>
          <a:xfrm>
            <a:off x="1094226" y="142703"/>
            <a:ext cx="10003548"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75" b="1">
                <a:solidFill>
                  <a:schemeClr val="accent1"/>
                </a:solidFill>
                <a:latin typeface="Microsoft Yahei"/>
                <a:ea typeface="Microsoft Yahei"/>
                <a:cs typeface="Microsoft Yahei"/>
              </a:rPr>
              <a:t>质量保证的持续改进</a:t>
            </a:r>
          </a:p>
        </p:txBody>
      </p:sp>
      <p:sp>
        <p:nvSpPr>
          <p:cNvPr id="24" name="AutoShape 24"/>
          <p:cNvSpPr/>
          <p:nvPr/>
        </p:nvSpPr>
        <p:spPr>
          <a:xfrm>
            <a:off x="3853566" y="1681685"/>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TextBox 26"/>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通过对产品、过程、体系不断改进，提高产品质量和服务水平。</a:t>
            </a:r>
          </a:p>
        </p:txBody>
      </p:sp>
      <p:sp>
        <p:nvSpPr>
          <p:cNvPr id="27" name="TextBox 27"/>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持续改进</a:t>
            </a:r>
          </a:p>
        </p:txBody>
      </p:sp>
      <p:sp>
        <p:nvSpPr>
          <p:cNvPr id="28" name="AutoShape 28"/>
          <p:cNvSpPr/>
          <p:nvPr/>
        </p:nvSpPr>
        <p:spPr>
          <a:xfrm>
            <a:off x="7873179" y="1641206"/>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不合格控制</a:t>
            </a:r>
          </a:p>
        </p:txBody>
      </p:sp>
      <p:sp>
        <p:nvSpPr>
          <p:cNvPr id="31" name="AutoShape 31"/>
          <p:cNvSpPr/>
          <p:nvPr/>
        </p:nvSpPr>
        <p:spPr>
          <a:xfrm>
            <a:off x="3853566" y="4213236"/>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TextBox 33"/>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纠正措施</a:t>
            </a:r>
          </a:p>
        </p:txBody>
      </p:sp>
      <p:sp>
        <p:nvSpPr>
          <p:cNvPr id="34" name="AutoShape 34"/>
          <p:cNvSpPr/>
          <p:nvPr/>
        </p:nvSpPr>
        <p:spPr>
          <a:xfrm>
            <a:off x="7873179" y="4172757"/>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预防措施</a:t>
            </a:r>
          </a:p>
        </p:txBody>
      </p:sp>
      <p:sp>
        <p:nvSpPr>
          <p:cNvPr id="37" name="TextBox 37"/>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对不合格产品进行控制，防止其流入下一道工序或交付给顾客。</a:t>
            </a:r>
          </a:p>
        </p:txBody>
      </p:sp>
      <p:sp>
        <p:nvSpPr>
          <p:cNvPr id="38" name="TextBox 38"/>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针对不合格品采取纠正措施，以消除产生原因，防止再次发生。</a:t>
            </a:r>
          </a:p>
        </p:txBody>
      </p:sp>
      <p:sp>
        <p:nvSpPr>
          <p:cNvPr id="39" name="TextBox 39"/>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针对潜在的不合格品采取预防措施，以消除潜在不合格的原因，防止其发生。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质量管理体系与质量保证措施的关系</a:t>
            </a:r>
          </a:p>
        </p:txBody>
      </p:sp>
      <p:sp>
        <p:nvSpPr>
          <p:cNvPr id="3" name="AutoShape 3"/>
          <p:cNvSpPr/>
          <p:nvPr/>
        </p:nvSpPr>
        <p:spPr>
          <a:xfrm>
            <a:off x="10513807" y="-1026997"/>
            <a:ext cx="2294965" cy="2294965"/>
          </a:xfrm>
          <a:prstGeom prst="ellipse">
            <a:avLst/>
          </a:prstGeom>
          <a:gradFill>
            <a:gsLst>
              <a:gs pos="0">
                <a:schemeClr val="accent1">
                  <a:alpha val="66000"/>
                  <a:lumMod val="20000"/>
                  <a:lumOff val="80000"/>
                </a:schemeClr>
              </a:gs>
              <a:gs pos="100000">
                <a:schemeClr val="accent2">
                  <a:alpha val="66000"/>
                </a:schemeClr>
              </a:gs>
            </a:gsLst>
            <a:lin ang="63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07413" y="4445598"/>
            <a:ext cx="2294965" cy="2294965"/>
          </a:xfrm>
          <a:prstGeom prst="ellipse">
            <a:avLst/>
          </a:prstGeom>
          <a:gradFill>
            <a:gsLst>
              <a:gs pos="0">
                <a:schemeClr val="accent1">
                  <a:alpha val="25000"/>
                  <a:lumMod val="20000"/>
                  <a:lumOff val="80000"/>
                </a:schemeClr>
              </a:gs>
              <a:gs pos="100000">
                <a:schemeClr val="accent2">
                  <a:alpha val="2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03</a:t>
            </a:r>
          </a:p>
        </p:txBody>
      </p:sp>
      <p:sp>
        <p:nvSpPr>
          <p:cNvPr id="6" name="AutoShape 6"/>
          <p:cNvSpPr/>
          <p:nvPr/>
        </p:nvSpPr>
        <p:spPr>
          <a:xfrm>
            <a:off x="530711" y="774551"/>
            <a:ext cx="493417" cy="493417"/>
          </a:xfrm>
          <a:prstGeom prst="ellipse">
            <a:avLst/>
          </a:prstGeom>
          <a:gradFill>
            <a:gsLst>
              <a:gs pos="0">
                <a:schemeClr val="accent1">
                  <a:alpha val="65000"/>
                  <a:lumMod val="20000"/>
                  <a:lumOff val="80000"/>
                </a:schemeClr>
              </a:gs>
              <a:gs pos="100000">
                <a:schemeClr val="accent2">
                  <a:alpha val="6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840928" y="4706112"/>
            <a:ext cx="689835" cy="689835"/>
          </a:xfrm>
          <a:prstGeom prst="ellipse">
            <a:avLst/>
          </a:prstGeom>
          <a:gradFill>
            <a:gsLst>
              <a:gs pos="0">
                <a:schemeClr val="accent1">
                  <a:alpha val="65000"/>
                  <a:lumMod val="20000"/>
                  <a:lumOff val="80000"/>
                </a:schemeClr>
              </a:gs>
              <a:gs pos="100000">
                <a:schemeClr val="accent2">
                  <a:alpha val="6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https://d.book118.com/115010220221011120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2024-09-23T04:15:15.254</cp:lastPrinted>
  <dcterms:created xsi:type="dcterms:W3CDTF">2024-09-22T20:15:15Z</dcterms:created>
  <dcterms:modified xsi:type="dcterms:W3CDTF">2024-09-22T20:15:17Z</dcterms:modified>
</cp:coreProperties>
</file>