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34487FA-CF28-464F-A16E-2FEA0C9336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8B70D9-22FF-4353-81B8-7A615C2C7E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C4E0A1-86EF-4F3E-87A9-D081F1980A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3F5D23-8E6C-4C55-BB03-8F30E11D00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F7674EA-2E4C-47F5-8780-361A9FF6E9E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E5F89EA-064A-48B5-97B0-8004A65CA1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ECBCDAE-788F-416D-B6B2-8CEA8D0346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40455E-F483-48B9-B487-2F2C5FF327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C59B0C-7AE5-4916-AF45-FB4565FA6E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06F4F0-937E-433E-A3AA-025638C5FE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1E29F3-B531-41A5-9732-F660444E01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5011042314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1</a:t>
            </a:r>
            <a:endParaRPr lang="en-US" sz="1100"/>
          </a:p>
        </p:txBody>
      </p:sp>
      <p:sp>
        <p:nvSpPr>
          <p:cNvPr id="5" name="TextBox 5"/>
          <p:cNvSpPr txBox="1"/>
          <p:nvPr/>
        </p:nvSpPr>
        <p:spPr>
          <a:xfrm>
            <a:off x="2341326" y="1791812"/>
            <a:ext cx="7509349" cy="1976018"/>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chemeClr val="accent1">
                    <a:alpha val="100000"/>
                  </a:schemeClr>
                </a:solidFill>
                <a:latin typeface="Microsoft Yahei"/>
                <a:ea typeface="Microsoft Yahei"/>
                <a:cs typeface="Microsoft Yahei"/>
              </a:rPr>
              <a:t>专题视同销售业务的财税问题分析及应用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743585" y="2586597"/>
            <a:ext cx="1297305" cy="1739265"/>
          </a:xfrm>
          <a:prstGeom prst="rect">
            <a:avLst/>
          </a:prstGeom>
          <a:noFill/>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00">
                <a:solidFill>
                  <a:srgbClr val="FDFCFC">
                    <a:alpha val="100000"/>
                  </a:srgbClr>
                </a:solidFill>
                <a:latin typeface="微软雅黑"/>
                <a:ea typeface="微软雅黑"/>
                <a:cs typeface="微软雅黑"/>
              </a:rPr>
              <a:t>目 录</a:t>
            </a:r>
          </a:p>
        </p:txBody>
      </p:sp>
      <p:sp>
        <p:nvSpPr>
          <p:cNvPr id="4" name="TextBox 4"/>
          <p:cNvSpPr txBox="1"/>
          <p:nvPr/>
        </p:nvSpPr>
        <p:spPr>
          <a:xfrm>
            <a:off x="1787622" y="2346885"/>
            <a:ext cx="792480" cy="2405928"/>
          </a:xfrm>
          <a:prstGeom prst="rect">
            <a:avLst/>
          </a:prstGeom>
          <a:noFill/>
        </p:spPr>
        <p:txBody>
          <a:bodyPr vert="eaVert" wrap="square" lIns="91440" tIns="45720" rIns="91440" bIns="45720" rtlCol="0" anchor="t" anchorCtr="0">
            <a:normAutofit fontScale="25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3924">
                <a:solidFill>
                  <a:srgbClr val="FDFCFC">
                    <a:alpha val="100000"/>
                  </a:srgbClr>
                </a:solidFill>
                <a:latin typeface="Calibri"/>
                <a:ea typeface="Calibri"/>
                <a:cs typeface="Calibri"/>
              </a:rPr>
              <a:t>contents</a:t>
            </a:r>
          </a:p>
        </p:txBody>
      </p:sp>
      <p:sp>
        <p:nvSpPr>
          <p:cNvPr id="5" name="TextBox 5"/>
          <p:cNvSpPr txBox="1"/>
          <p:nvPr/>
        </p:nvSpPr>
        <p:spPr>
          <a:xfrm>
            <a:off x="4926105" y="1525786"/>
            <a:ext cx="6219401" cy="4048125"/>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视同销售业务概述</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财税问题剖析</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财税政策解读与运用</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风险防范与合规管理建议</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实际应用案例分享</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01</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视同销售业务概述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视同销售业务是指企业在某些特定情况下，将自产、委托加工或购买的货物作为非销售性质的用途，但税法上视为销售行为，需要计算并缴纳相关税费。</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视同销售业务并非真正的销售行为，但税法上要求按照销售行为进行处理，主要涉及增值税、消费税等税种的计算与缴纳。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视同销售业务定义与特点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视同销售业务类型</a:t>
              </a:r>
            </a:p>
          </p:txBody>
        </p:sp>
      </p:grpSp>
      <p:sp>
        <p:nvSpPr>
          <p:cNvPr id="25" name="AutoShape 25"/>
          <p:cNvSpPr/>
          <p:nvPr/>
        </p:nvSpPr>
        <p:spPr>
          <a:xfrm>
            <a:off x="7212425" y="26677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26" name="Connector 26"/>
          <p:cNvCxnSpPr/>
          <p:nvPr/>
        </p:nvCxnSpPr>
        <p:spPr>
          <a:xfrm flipH="1">
            <a:off x="8522661" y="2674162"/>
            <a:ext cx="0" cy="1007522"/>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7" name="AutoShape 27"/>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440775" y="3915508"/>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30" name="Connector 30"/>
          <p:cNvCxnSpPr/>
          <p:nvPr/>
        </p:nvCxnSpPr>
        <p:spPr>
          <a:xfrm flipH="1">
            <a:off x="6751011" y="3921937"/>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1" name="AutoShape 31"/>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678650" y="51442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33" name="Connector 33"/>
          <p:cNvCxnSpPr/>
          <p:nvPr/>
        </p:nvCxnSpPr>
        <p:spPr>
          <a:xfrm flipH="1">
            <a:off x="4988886" y="5150662"/>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4" name="AutoShape 34"/>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5440775" y="5412803"/>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01</a:t>
            </a:r>
          </a:p>
        </p:txBody>
      </p:sp>
      <p:sp>
        <p:nvSpPr>
          <p:cNvPr id="38" name="TextBox 38"/>
          <p:cNvSpPr txBox="1"/>
          <p:nvPr/>
        </p:nvSpPr>
        <p:spPr>
          <a:xfrm>
            <a:off x="7265709" y="4184077"/>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02</a:t>
            </a:r>
          </a:p>
        </p:txBody>
      </p:sp>
      <p:sp>
        <p:nvSpPr>
          <p:cNvPr id="39" name="TextBox 39"/>
          <p:cNvSpPr txBox="1"/>
          <p:nvPr/>
        </p:nvSpPr>
        <p:spPr>
          <a:xfrm>
            <a:off x="9027586" y="2936302"/>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03</a:t>
            </a:r>
          </a:p>
        </p:txBody>
      </p:sp>
      <p:sp>
        <p:nvSpPr>
          <p:cNvPr id="40" name="TextBox 40"/>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销售代销货物</a:t>
            </a:r>
          </a:p>
        </p:txBody>
      </p:sp>
      <p:sp>
        <p:nvSpPr>
          <p:cNvPr id="41" name="TextBox 41"/>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将自产、委托加工的货物用于非应税项目</a:t>
            </a:r>
          </a:p>
        </p:txBody>
      </p:sp>
      <p:sp>
        <p:nvSpPr>
          <p:cNvPr id="42" name="TextBox 42"/>
          <p:cNvSpPr txBox="1"/>
          <p:nvPr/>
        </p:nvSpPr>
        <p:spPr>
          <a:xfrm>
            <a:off x="454963" y="47409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将货物交付他人代销</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视同销售业务类型</a:t>
              </a:r>
            </a:p>
          </p:txBody>
        </p:sp>
      </p:grpSp>
      <p:sp>
        <p:nvSpPr>
          <p:cNvPr id="36" name="TextBox 36"/>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将自产、委托加工或购买的货物作为投资，提供给其他单位或个体经营者</a:t>
            </a:r>
          </a:p>
        </p:txBody>
      </p:sp>
      <p:sp>
        <p:nvSpPr>
          <p:cNvPr id="37" name="TextBox 37"/>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将自产、委托加工或购买的货物分配给股东或投资者</a:t>
            </a:r>
          </a:p>
        </p:txBody>
      </p:sp>
      <p:sp>
        <p:nvSpPr>
          <p:cNvPr id="38" name="TextBox 38"/>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将自产、委托加工的货物用于集体福利或个人消费</a:t>
            </a:r>
          </a:p>
        </p:txBody>
      </p:sp>
      <p:sp>
        <p:nvSpPr>
          <p:cNvPr id="39" name="TextBox 39"/>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将自产、委托加工或购买的货物无偿赠送他人</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增值税</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视同销售业务需要计算并缴纳增值税，具体计算方式根据货物类型和用途而定。</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消费税</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对于特定的消费品，如烟草、酒类等，视同销售业务还需要计算并缴纳消费税。</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企业所得税</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视同销售业务在企业所得税方面也需要进行相应调整，具体调整方式取决于货物类型和用途以及企业会计处理方式。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视同销售业务涉及税种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02</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财税问题剖析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视同销售业务增值税发票开具问题</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分析视同销售业务在增值税发票开具方面存在的问题和注意事项，为企业提供合规操作建议。</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视同销售业务增值税纳税义务发生时间</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分析不同视同销售业务类型下增值税纳税义务的发生时间，避免因处理不当导致税务风险。</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视同销售业务增值税销售额的确定</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探讨如何合理确定视同销售业务的销售额，以确保增值税计算的准确性和合规性。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增值税处理问题及策略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视同销售业务企业所得税收入确认</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探讨视同销售业务在企业所得税收入确认方面的规定和实际操作中的难点，为企业提供解决方案。</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5083" r="2508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视同销售业务企业所得税成本扣除</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分析视同销售业务成本扣除的合规性和合理性，避免因处理不当导致税务调整和纳税风险。</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视同销售业务企业所得税税收优惠</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探讨视同销售业务在享受企业所得税税收优惠方面的限制和注意事项，为企业提供节税策略建议。</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企业所得税处理问题及策略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视同销售业务土地增值税处理</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探讨视同销售业务在土地增值税方面的处理规定和实际操作中的难点，为企业提供解决方案。</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视同销售业务印花税处理</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分析视同销售业务印花税的计算和缴纳问题，避免因处理不当导致税务风险和不必要的经济损失。</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视同销售业务消费税处理</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分析视同销售业务在消费税方面的处理规定和注意事项，为企业提供合规操作建议。</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其他相关税种处理问题及策略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案例一</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某企业无偿赠送产品财税问题分析：通过具体案例，分析企业在无偿赠送产品时面临的增值税、企业所得税等财税问题，为企业提供解决方案和合规操作建议。</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案例二</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某企业自产产品用于在建工程财税问题分析：通过具体案例，探讨企业在将自产产品用于在建工程时面临的视同销售业务财税问题，为企业提供处理策略和合规操作建议。</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案例三</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某企业以物易物交易财税问题分析：通过具体案例，分析企业在以物易物交易中面临的视同销售业务财税问题，包括增值税、企业所得税等税种的处理和合规性要求，为企业提供解决方案和节税策略建议。</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案例分析：典型视同销售业务财税问题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03</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财税政策解读与运用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增值税基本原理</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增值税是对商品或服务增值部分征税，避免重复征税，促进经济效率。</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视同销售业务增值税处理</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将某些非销售行为视为销售行为征收增值税，如货物移送、自产货物用于非应税项目等。</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增值税优惠政策利用</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了解并合理利用增值税优惠政策，如免税、减税、退税等，降低企业税负。</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增值税政策解读及运用技巧</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292" r="1529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企业所得税是对企业所得利润征税，体现税收公平原则。</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企业所得税基本原理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对视同销售业务进行纳税调整，确认应纳税所得额。</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视同销售业务企业所得税处理</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了解并合理利用企业所得税优惠政策，如小型微利企业优惠、高新技术企业优惠等，降低企业所得税负。</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企业所得税优惠政策利用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企业所得税政策解读及运用技巧</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消费税政策解读</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了解消费税征税范围、税率及计税依据，合理规避消费税风险。</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土地增值税政策解读</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了解土地增值税征税范围、税率及计税依据，合理规划土地增值税筹划方案。</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印花税政策解读</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了解印花税征税范围、税率及计税依据，降低印花税成本。</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其他相关税种政策解读及运用技巧</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https://d.book118.com/115011042314011120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17</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17</vt:i4>
      </vt:variant>
    </vt:vector>
  </HeadingPairs>
  <TitlesOfParts>
    <vt:vector baseType="lpstr" size="23">
      <vt:lpstr>Arial</vt:lpstr>
      <vt:lpstr>Calibri</vt:lpstr>
      <vt:lpstr>Microsoft Yahei</vt:lpstr>
      <vt:lpstr>微软雅黑</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2024-09-23T13:33:15.876</cp:lastPrinted>
  <dcterms:created xsi:type="dcterms:W3CDTF">2024-09-23T05:33:15Z</dcterms:created>
  <dcterms:modified xsi:type="dcterms:W3CDTF">2024-09-23T05:33:18Z</dcterms:modified>
</cp:coreProperties>
</file>