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E6E57-FBDF-4759-9AD6-260979F4C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2212D-3556-4720-BD17-BF7E29B4D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B6033-8191-4E1E-8C8D-7B753312D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01B93-23D0-4600-B386-492B2D6C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FE398E-1F93-49DB-B60F-8A45883F8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B5809F-A3A2-451C-9F64-F6DE8A96B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B55E7-388C-46A0-92B7-77BCBD65E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3C0C0-AB90-4891-86EE-323E78D45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7B9EB-F18D-41EB-887B-8AA741032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89F80-3D5E-4343-BF22-BFF77FAD9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FF141-1177-4DC0-8E46-89F367AE9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304421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信托业务设计案例分析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信托业务概述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案例分析：某信托公司家族信托业务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案例分析：某信托公司房地产投资信托业务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案例分析：某信托公司证券投资信托业务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案例分析：某信托公司慈善信托业务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信托业务概述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信托是指委托人基于对受托人的信任，将其财产权委托给受托人，由受托人按委托人的意愿以自己的名义，为受益人的利益或特定目的，进行管理和处分的行为。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信托具有财产管理、资金融通、投资理财和社会公益等功能。通过信托，委托人可以实现财富的传承、保值增值以及社会公益等目的。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94" r="185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信托定义与功能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信托市场现状及发展趋势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信托市场现状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近年来，我国信托业发展迅速，信托资产规模持续增长，业务范围不断拓宽，产品创新层出不穷。同时，信托业监管体系不断完善，行业风险得到有效控制。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未来，随着我国经济的持续发展和居民财富的不断积累，信托市场需求将不断增长。同时，金融科技的发展将为信托业带来新的发展机遇，推动行业创新转型。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tailEnd type="triangle" w="lg" len="lg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信托业务设计重要性</a:t>
            </a:r>
          </a:p>
        </p:txBody>
      </p:sp>
      <p:sp>
        <p:nvSpPr>
          <p:cNvPr id="40" name="AutoShape 40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控制业务风险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通过合理设计信托产品的交易结构、风险控制措施等，可以有效控制业务风险，保障公司和客户的利益安全。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满足客户需求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通过设计符合客户需求的信托产品，可以为客户提供个性化的财富管理方案，满足客户在财富保值增值、财富传承等方面的需求。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在激烈的市场竞争中，通过设计具有创新性和吸引力的信托产品，可以提升信托公司的市场竞争力，吸引更多的客户和业务资源。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案例分析：某信托公司家族信托业务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0800000">
            <a:off x="1101662" y="1773079"/>
            <a:ext cx="2211038" cy="987362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933384" y="1952434"/>
            <a:ext cx="610648" cy="555498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0800000">
            <a:off x="1101662" y="4698682"/>
            <a:ext cx="2211038" cy="1034606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0800000">
            <a:off x="1101662" y="3236786"/>
            <a:ext cx="2211038" cy="1033558"/>
          </a:xfrm>
          <a:custGeom>
            <a:rect l="l" t="t" r="r" b="b"/>
            <a:pathLst>
              <a:path w="7875" h="3593">
                <a:moveTo>
                  <a:pt x="5874" y="1811"/>
                </a:moveTo>
                <a:lnTo>
                  <a:pt x="7874" y="0"/>
                </a:lnTo>
                <a:lnTo>
                  <a:pt x="1969" y="0"/>
                </a:lnTo>
                <a:lnTo>
                  <a:pt x="0" y="1811"/>
                </a:lnTo>
                <a:lnTo>
                  <a:pt x="1969" y="3593"/>
                </a:lnTo>
                <a:lnTo>
                  <a:pt x="7874" y="3593"/>
                </a:lnTo>
                <a:lnTo>
                  <a:pt x="5874" y="1811"/>
                </a:lnTo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915382" y="3782568"/>
            <a:ext cx="87725" cy="163163"/>
          </a:xfrm>
          <a:custGeom>
            <a:rect l="l" t="t" r="r" b="b"/>
            <a:pathLst>
              <a:path w="118" h="218">
                <a:moveTo>
                  <a:pt x="0" y="183"/>
                </a:moveTo>
                <a:cubicBezTo>
                  <a:pt x="0" y="200"/>
                  <a:pt x="8" y="217"/>
                  <a:pt x="25" y="217"/>
                </a:cubicBezTo>
                <a:cubicBezTo>
                  <a:pt x="84" y="217"/>
                  <a:pt x="84" y="217"/>
                  <a:pt x="84" y="217"/>
                </a:cubicBezTo>
                <a:cubicBezTo>
                  <a:pt x="100" y="217"/>
                  <a:pt x="117" y="200"/>
                  <a:pt x="117" y="183"/>
                </a:cubicBezTo>
                <a:cubicBezTo>
                  <a:pt x="117" y="0"/>
                  <a:pt x="117" y="0"/>
                  <a:pt x="117" y="0"/>
                </a:cubicBezTo>
                <a:cubicBezTo>
                  <a:pt x="17" y="91"/>
                  <a:pt x="17" y="91"/>
                  <a:pt x="17" y="91"/>
                </a:cubicBezTo>
                <a:cubicBezTo>
                  <a:pt x="0" y="75"/>
                  <a:pt x="0" y="75"/>
                  <a:pt x="0" y="75"/>
                </a:cubicBezTo>
                <a:lnTo>
                  <a:pt x="0" y="183"/>
                </a:lnTo>
                <a:close/>
                <a:moveTo>
                  <a:pt x="0" y="183"/>
                </a:moveTo>
                <a:lnTo>
                  <a:pt x="0" y="1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058353" y="3692747"/>
            <a:ext cx="87725" cy="253079"/>
          </a:xfrm>
          <a:custGeom>
            <a:rect l="l" t="t" r="r" b="b"/>
            <a:pathLst>
              <a:path w="118" h="336">
                <a:moveTo>
                  <a:pt x="0" y="301"/>
                </a:moveTo>
                <a:cubicBezTo>
                  <a:pt x="0" y="318"/>
                  <a:pt x="17" y="335"/>
                  <a:pt x="34" y="335"/>
                </a:cubicBezTo>
                <a:cubicBezTo>
                  <a:pt x="84" y="335"/>
                  <a:pt x="84" y="335"/>
                  <a:pt x="84" y="335"/>
                </a:cubicBezTo>
                <a:cubicBezTo>
                  <a:pt x="101" y="335"/>
                  <a:pt x="117" y="318"/>
                  <a:pt x="117" y="301"/>
                </a:cubicBezTo>
                <a:cubicBezTo>
                  <a:pt x="117" y="76"/>
                  <a:pt x="117" y="76"/>
                  <a:pt x="117" y="76"/>
                </a:cubicBezTo>
                <a:cubicBezTo>
                  <a:pt x="42" y="0"/>
                  <a:pt x="42" y="0"/>
                  <a:pt x="42" y="0"/>
                </a:cubicBezTo>
                <a:cubicBezTo>
                  <a:pt x="0" y="42"/>
                  <a:pt x="0" y="42"/>
                  <a:pt x="0" y="42"/>
                </a:cubicBezTo>
                <a:lnTo>
                  <a:pt x="0" y="301"/>
                </a:lnTo>
                <a:close/>
                <a:moveTo>
                  <a:pt x="0" y="301"/>
                </a:moveTo>
                <a:lnTo>
                  <a:pt x="0" y="30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201323" y="3692747"/>
            <a:ext cx="87725" cy="253079"/>
          </a:xfrm>
          <a:custGeom>
            <a:rect l="l" t="t" r="r" b="b"/>
            <a:pathLst>
              <a:path w="118" h="336">
                <a:moveTo>
                  <a:pt x="92" y="335"/>
                </a:moveTo>
                <a:cubicBezTo>
                  <a:pt x="108" y="335"/>
                  <a:pt x="117" y="318"/>
                  <a:pt x="117" y="301"/>
                </a:cubicBezTo>
                <a:cubicBezTo>
                  <a:pt x="117" y="0"/>
                  <a:pt x="117" y="0"/>
                  <a:pt x="117" y="0"/>
                </a:cubicBezTo>
                <a:cubicBezTo>
                  <a:pt x="0" y="118"/>
                  <a:pt x="0" y="118"/>
                  <a:pt x="0" y="11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8"/>
                  <a:pt x="16" y="335"/>
                  <a:pt x="33" y="335"/>
                </a:cubicBezTo>
                <a:lnTo>
                  <a:pt x="92" y="335"/>
                </a:lnTo>
                <a:close/>
                <a:moveTo>
                  <a:pt x="92" y="335"/>
                </a:moveTo>
                <a:lnTo>
                  <a:pt x="92" y="33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150" y="3606165"/>
            <a:ext cx="94297" cy="342900"/>
          </a:xfrm>
          <a:custGeom>
            <a:rect l="l" t="t" r="r" b="b"/>
            <a:pathLst>
              <a:path w="125" h="452">
                <a:moveTo>
                  <a:pt x="0" y="41"/>
                </a:moveTo>
                <a:cubicBezTo>
                  <a:pt x="0" y="417"/>
                  <a:pt x="0" y="417"/>
                  <a:pt x="0" y="417"/>
                </a:cubicBezTo>
                <a:cubicBezTo>
                  <a:pt x="0" y="434"/>
                  <a:pt x="17" y="451"/>
                  <a:pt x="33" y="451"/>
                </a:cubicBezTo>
                <a:cubicBezTo>
                  <a:pt x="92" y="451"/>
                  <a:pt x="92" y="451"/>
                  <a:pt x="92" y="451"/>
                </a:cubicBezTo>
                <a:cubicBezTo>
                  <a:pt x="109" y="451"/>
                  <a:pt x="125" y="434"/>
                  <a:pt x="125" y="417"/>
                </a:cubicBezTo>
                <a:cubicBezTo>
                  <a:pt x="125" y="66"/>
                  <a:pt x="125" y="66"/>
                  <a:pt x="125" y="66"/>
                </a:cubicBezTo>
                <a:cubicBezTo>
                  <a:pt x="50" y="0"/>
                  <a:pt x="50" y="0"/>
                  <a:pt x="50" y="0"/>
                </a:cubicBezTo>
                <a:lnTo>
                  <a:pt x="0" y="41"/>
                </a:lnTo>
                <a:close/>
                <a:moveTo>
                  <a:pt x="0" y="41"/>
                </a:moveTo>
                <a:lnTo>
                  <a:pt x="0" y="4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892617" y="3453003"/>
            <a:ext cx="536257" cy="342900"/>
          </a:xfrm>
          <a:custGeom>
            <a:rect l="l" t="t" r="r" b="b"/>
            <a:pathLst>
              <a:path w="728" h="452">
                <a:moveTo>
                  <a:pt x="234" y="284"/>
                </a:moveTo>
                <a:cubicBezTo>
                  <a:pt x="250" y="267"/>
                  <a:pt x="276" y="267"/>
                  <a:pt x="292" y="284"/>
                </a:cubicBezTo>
                <a:cubicBezTo>
                  <a:pt x="359" y="351"/>
                  <a:pt x="359" y="351"/>
                  <a:pt x="359" y="351"/>
                </a:cubicBezTo>
                <a:cubicBezTo>
                  <a:pt x="376" y="368"/>
                  <a:pt x="384" y="368"/>
                  <a:pt x="401" y="368"/>
                </a:cubicBezTo>
                <a:cubicBezTo>
                  <a:pt x="418" y="368"/>
                  <a:pt x="426" y="368"/>
                  <a:pt x="434" y="351"/>
                </a:cubicBezTo>
                <a:cubicBezTo>
                  <a:pt x="660" y="134"/>
                  <a:pt x="660" y="134"/>
                  <a:pt x="660" y="134"/>
                </a:cubicBezTo>
                <a:cubicBezTo>
                  <a:pt x="694" y="167"/>
                  <a:pt x="694" y="167"/>
                  <a:pt x="694" y="167"/>
                </a:cubicBezTo>
                <a:cubicBezTo>
                  <a:pt x="702" y="175"/>
                  <a:pt x="710" y="175"/>
                  <a:pt x="710" y="175"/>
                </a:cubicBezTo>
                <a:cubicBezTo>
                  <a:pt x="719" y="175"/>
                  <a:pt x="727" y="167"/>
                  <a:pt x="727" y="159"/>
                </a:cubicBezTo>
                <a:cubicBezTo>
                  <a:pt x="727" y="33"/>
                  <a:pt x="727" y="33"/>
                  <a:pt x="727" y="33"/>
                </a:cubicBezTo>
                <a:cubicBezTo>
                  <a:pt x="727" y="25"/>
                  <a:pt x="727" y="16"/>
                  <a:pt x="719" y="8"/>
                </a:cubicBezTo>
                <a:cubicBezTo>
                  <a:pt x="710" y="0"/>
                  <a:pt x="702" y="0"/>
                  <a:pt x="694" y="0"/>
                </a:cubicBezTo>
                <a:cubicBezTo>
                  <a:pt x="568" y="0"/>
                  <a:pt x="568" y="0"/>
                  <a:pt x="568" y="0"/>
                </a:cubicBezTo>
                <a:cubicBezTo>
                  <a:pt x="560" y="0"/>
                  <a:pt x="551" y="0"/>
                  <a:pt x="551" y="8"/>
                </a:cubicBezTo>
                <a:cubicBezTo>
                  <a:pt x="543" y="16"/>
                  <a:pt x="551" y="25"/>
                  <a:pt x="551" y="33"/>
                </a:cubicBezTo>
                <a:cubicBezTo>
                  <a:pt x="585" y="58"/>
                  <a:pt x="585" y="58"/>
                  <a:pt x="585" y="58"/>
                </a:cubicBezTo>
                <a:cubicBezTo>
                  <a:pt x="426" y="217"/>
                  <a:pt x="426" y="217"/>
                  <a:pt x="426" y="217"/>
                </a:cubicBezTo>
                <a:cubicBezTo>
                  <a:pt x="426" y="225"/>
                  <a:pt x="409" y="225"/>
                  <a:pt x="401" y="225"/>
                </a:cubicBezTo>
                <a:cubicBezTo>
                  <a:pt x="393" y="225"/>
                  <a:pt x="376" y="225"/>
                  <a:pt x="368" y="217"/>
                </a:cubicBezTo>
                <a:cubicBezTo>
                  <a:pt x="292" y="142"/>
                  <a:pt x="292" y="142"/>
                  <a:pt x="292" y="142"/>
                </a:cubicBezTo>
                <a:cubicBezTo>
                  <a:pt x="276" y="125"/>
                  <a:pt x="250" y="125"/>
                  <a:pt x="234" y="142"/>
                </a:cubicBezTo>
                <a:cubicBezTo>
                  <a:pt x="8" y="359"/>
                  <a:pt x="8" y="359"/>
                  <a:pt x="8" y="359"/>
                </a:cubicBezTo>
                <a:cubicBezTo>
                  <a:pt x="0" y="368"/>
                  <a:pt x="0" y="384"/>
                  <a:pt x="0" y="393"/>
                </a:cubicBezTo>
                <a:cubicBezTo>
                  <a:pt x="0" y="410"/>
                  <a:pt x="0" y="418"/>
                  <a:pt x="8" y="426"/>
                </a:cubicBezTo>
                <a:cubicBezTo>
                  <a:pt x="25" y="435"/>
                  <a:pt x="25" y="435"/>
                  <a:pt x="25" y="435"/>
                </a:cubicBezTo>
                <a:cubicBezTo>
                  <a:pt x="41" y="451"/>
                  <a:pt x="67" y="451"/>
                  <a:pt x="83" y="435"/>
                </a:cubicBezTo>
                <a:lnTo>
                  <a:pt x="234" y="284"/>
                </a:lnTo>
                <a:close/>
                <a:moveTo>
                  <a:pt x="234" y="284"/>
                </a:moveTo>
                <a:lnTo>
                  <a:pt x="234" y="28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878425" y="3335274"/>
            <a:ext cx="685800" cy="695801"/>
          </a:xfrm>
          <a:custGeom>
            <a:rect l="l" t="t" r="r" b="b"/>
            <a:pathLst>
              <a:path w="929" h="921">
                <a:moveTo>
                  <a:pt x="887" y="0"/>
                </a:moveTo>
                <a:cubicBezTo>
                  <a:pt x="862" y="0"/>
                  <a:pt x="836" y="26"/>
                  <a:pt x="836" y="50"/>
                </a:cubicBezTo>
                <a:cubicBezTo>
                  <a:pt x="836" y="837"/>
                  <a:pt x="836" y="837"/>
                  <a:pt x="836" y="837"/>
                </a:cubicBezTo>
                <a:cubicBezTo>
                  <a:pt x="51" y="837"/>
                  <a:pt x="51" y="837"/>
                  <a:pt x="51" y="837"/>
                </a:cubicBezTo>
                <a:cubicBezTo>
                  <a:pt x="26" y="837"/>
                  <a:pt x="0" y="853"/>
                  <a:pt x="0" y="878"/>
                </a:cubicBezTo>
                <a:cubicBezTo>
                  <a:pt x="0" y="903"/>
                  <a:pt x="26" y="920"/>
                  <a:pt x="51" y="920"/>
                </a:cubicBezTo>
                <a:cubicBezTo>
                  <a:pt x="887" y="920"/>
                  <a:pt x="887" y="920"/>
                  <a:pt x="887" y="920"/>
                </a:cubicBezTo>
                <a:cubicBezTo>
                  <a:pt x="912" y="920"/>
                  <a:pt x="928" y="903"/>
                  <a:pt x="928" y="878"/>
                </a:cubicBezTo>
                <a:cubicBezTo>
                  <a:pt x="928" y="50"/>
                  <a:pt x="928" y="50"/>
                  <a:pt x="928" y="50"/>
                </a:cubicBezTo>
                <a:cubicBezTo>
                  <a:pt x="928" y="26"/>
                  <a:pt x="903" y="0"/>
                  <a:pt x="887" y="0"/>
                </a:cubicBezTo>
                <a:close/>
                <a:moveTo>
                  <a:pt x="887" y="0"/>
                </a:moveTo>
                <a:lnTo>
                  <a:pt x="88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法律法规环境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家族财富传承需求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信托公司专业能力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  <p:sp>
        <p:nvSpPr>
          <p:cNvPr id="37" name="AutoShape 37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相关法律法规对家族信托业务有明确规定，为该业务的开展提供了法律保障。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客户为一家族企业主，希望通过信托方式实现家族财富的有效传承和保值增值。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/>
                </a:solidFill>
                <a:latin typeface="Microsoft Yahei"/>
                <a:ea typeface="Microsoft Yahei"/>
                <a:cs typeface="Microsoft Yahei"/>
              </a:rPr>
              <a:t>该信托公司在家族信托领域具有丰富经验，能够为客户提供个性化的解决方案。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灵活分配机制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根据客户的意愿和家族成员的需求，设定灵活的收益分配机制，确保家族成员的生活和教育等需求得到满足。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根据客户的家族结构、财富规模、传承意愿等因素，为客户量身定制家族信托方案。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财富保值增值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通过多元化的投资组合，实现家族财富的稳健增值，同时降低投资风险。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家族信托业务设计特点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通过严格的风险评估和管理流程，确保投资项目的安全性和收益性。同时，设立风险准备金，以应对可能出现的风险事件。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收益分配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根据客户的意愿和家族成员的需求，设定个性化的收益分配方案。可设定固定收益、浮动收益或二者的组合，以满足不同家族成员的需求。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信息披露与沟通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定期向客户披露信托财产的管理和运作情况，确保客户对信托财产的运作有充分了解。同时，与客户保持密切沟通，及时了解客户需求变化，调整信托方案。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风险控制与收益分配策略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案例分析：某信托公司房地产投资信托业务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信托公司概况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该信托公司是一家具有多年经验和良好声誉的金融机构，专注于为客户提供多元化的信托产品和服务。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房地产投资信托业务背景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近年来，房地产投资信托业务逐渐成为信托公司的重要业务领域。该业务通过集合投资者的资金，以房地产投资为主要目的，实现资产增值和收益分配。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投资策略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根据市场趋势和投资者需求，制定灵活的投资策略，包括投资标的的选择、投资组合的构建和调整等。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建立完善的风险管理体系，包括风险评估、风险预警和风险处置等环节，确保业务风险可控。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收益分配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设计合理的收益分配方案，根据投资业绩和合同约定，向投资者定期分配收益，保障投资者利益。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房地产投资信托业务设计要点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https://d.book118.com/115013044213011110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2024-09-15T21:45:00.619</cp:lastPrinted>
  <dcterms:created xsi:type="dcterms:W3CDTF">2024-09-15T13:45:00Z</dcterms:created>
  <dcterms:modified xsi:type="dcterms:W3CDTF">2024-09-15T13:45:02Z</dcterms:modified>
</cp:coreProperties>
</file>