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1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4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3F9533-7F64-4C81-9D95-FFD400019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913E9-35E6-47BA-97E7-FF1B3E31D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21BD9D-09EE-4D4E-96F0-488BC2072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7E8483-DEC0-4244-A319-85FF1F9055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0CA5CA-F569-43CA-993C-74914DFFB8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482D28-6E92-4767-AF2B-0B90DD3C2A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6C7EC8-FC9E-4604-B8C2-CFA0BD30AD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C54885-3400-457E-9460-F5A0AC22A5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E27E53-1AE6-4E90-A893-F5756AEF09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0D66A1-338C-43FD-B803-245D1657F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31BD03-BC31-4CA1-BDAC-AD686F5415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33"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5"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66"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68"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70" name="署名"/>
          <p:cNvSpPr txBox="1">
            <a:spLocks noGrp="1"/>
          </p:cNvSpPr>
          <p:nvPr>
            <p:ph type="body" idx="3" hasCustomPrompt="1"/>
            <p:custDataLst>
              <p:tags r:id="rId7"/>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672" name="正文"/>
          <p:cNvSpPr txBox="1">
            <a:spLocks noGrp="1"/>
          </p:cNvSpPr>
          <p:nvPr>
            <p:ph type="body" idx="2"/>
            <p:custDataLst>
              <p:tags r:id="rId8"/>
            </p:custDataLst>
          </p:nvPr>
        </p:nvSpPr>
        <p:spPr>
          <a:xfrm>
            <a:off x="1929130" y="3429000"/>
            <a:ext cx="8334375" cy="432995"/>
          </a:xfrm>
          <a:prstGeom prst="rect">
            <a:avLst/>
          </a:prstGeom>
          <a:noFill/>
        </p:spPr>
        <p:txBody>
          <a:bodyPr wrap="square" lIns="0" tIns="0" rIns="0" bIns="0" rtlCol="0">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单击此处编辑母版文本样式</a:t>
            </a:r>
            <a:endParaRPr>
              <a:sym typeface="+mn-ea"/>
            </a:endParaRPr>
          </a:p>
        </p:txBody>
      </p:sp>
      <p:sp>
        <p:nvSpPr>
          <p:cNvPr id="1048674" name="标题"/>
          <p:cNvSpPr txBox="1">
            <a:spLocks noGrp="1"/>
          </p:cNvSpPr>
          <p:nvPr>
            <p:ph type="title" idx="1" hasCustomPrompt="1"/>
            <p:custDataLst>
              <p:tags r:id="rId9"/>
            </p:custDataLst>
          </p:nvPr>
        </p:nvSpPr>
        <p:spPr>
          <a:xfrm>
            <a:off x="1929130" y="1586230"/>
            <a:ext cx="8334375" cy="1676400"/>
          </a:xfrm>
          <a:prstGeom prst="rect">
            <a:avLst/>
          </a:prstGeom>
          <a:noFill/>
        </p:spPr>
        <p:txBody>
          <a:bodyPr wrap="square" lIns="0" tIns="0" rIns="0" bIns="0" rtlCol="0" anchor="b" anchorCtr="0">
            <a:normAutofit/>
          </a:bodyPr>
          <a:lstStyle>
            <a:lvl1pPr marL="0" marR="0" algn="ctr" defTabSz="914400" rtl="0" eaLnBrk="1" fontAlgn="auto" latinLnBrk="0" hangingPunct="1">
              <a:lnSpc>
                <a:spcPct val="100000"/>
              </a:lnSpc>
              <a:buClrTx/>
              <a:buSzTx/>
              <a:buFontTx/>
              <a:buNone/>
              <a:defRPr kumimoji="0" lang="zh-CN"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67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2" name="正文"/>
          <p:cNvSpPr txBox="1">
            <a:spLocks noGrp="1"/>
          </p:cNvSpPr>
          <p:nvPr>
            <p:ph idx="4"/>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309245" marR="0" lvl="0" indent="-309245" algn="l" defTabSz="914400" rtl="0" eaLnBrk="1" fontAlgn="auto" latinLnBrk="0" hangingPunct="1">
              <a:lnSpc>
                <a:spcPct val="130000"/>
              </a:lnSpc>
              <a:spcBef>
                <a:spcPts val="1200"/>
              </a:spcBef>
              <a:spcAft>
                <a:spcPct val="0"/>
              </a:spcAft>
              <a:buClr>
                <a:schemeClr val="accent2"/>
              </a:buClr>
              <a:buSzTx/>
              <a:buFont typeface="Wingdings" panose="05000000000000000000" charset="0"/>
              <a:buChar char="n"/>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4"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37" name="直接连接符 7"/>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9"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86"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6"/>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41" name="直接连接符 46"/>
          <p:cNvCxnSpPr/>
          <p:nvPr>
            <p:custDataLst>
              <p:tags r:id="rId3"/>
            </p:custDataLst>
          </p:nvPr>
        </p:nvCxnSpPr>
        <p:spPr>
          <a:xfrm>
            <a:off x="2482182" y="1122981"/>
            <a:ext cx="9613231" cy="0"/>
          </a:xfrm>
          <a:prstGeom prst="line">
            <a:avLst/>
          </a:prstGeom>
          <a:noFill/>
          <a:ln w="22225">
            <a:gradFill flip="none" rotWithShape="1">
              <a:gsLst>
                <a:gs pos="0">
                  <a:schemeClr val="accent1"/>
                </a:gs>
                <a:gs pos="100000">
                  <a:schemeClr val="accent1">
                    <a:alpha val="0"/>
                  </a:schemeClr>
                </a:gs>
              </a:gsLst>
              <a:lin ang="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92" name="标题"/>
          <p:cNvSpPr txBox="1">
            <a:spLocks noGrp="1"/>
          </p:cNvSpPr>
          <p:nvPr>
            <p:ph type="title" idx="1" hasCustomPrompt="1"/>
            <p:custDataLst>
              <p:tags r:id="rId4"/>
            </p:custDataLst>
          </p:nvPr>
        </p:nvSpPr>
        <p:spPr>
          <a:xfrm>
            <a:off x="854243" y="699376"/>
            <a:ext cx="2656708" cy="8316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标题</a:t>
            </a:r>
            <a:endParaRPr>
              <a:sym typeface="+mn-ea"/>
            </a:endParaRPr>
          </a:p>
        </p:txBody>
      </p:sp>
      <p:sp>
        <p:nvSpPr>
          <p:cNvPr id="1048694"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0" name="燕尾形 56"/>
          <p:cNvSpPr/>
          <p:nvPr>
            <p:custDataLst>
              <p:tags r:id="rId3"/>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2" name="燕尾形 57"/>
          <p:cNvSpPr/>
          <p:nvPr>
            <p:custDataLst>
              <p:tags r:id="rId4"/>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4" name="节编号"/>
          <p:cNvSpPr txBox="1">
            <a:spLocks noGrp="1"/>
          </p:cNvSpPr>
          <p:nvPr>
            <p:ph type="body" idx="2" hasCustomPrompt="1"/>
            <p:custDataLst>
              <p:tags r:id="rId5"/>
            </p:custDataLst>
          </p:nvPr>
        </p:nvSpPr>
        <p:spPr>
          <a:xfrm>
            <a:off x="2500489" y="2426407"/>
            <a:ext cx="7191021" cy="64304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2800" b="1" i="1" u="none" strike="noStrike" kern="1200" cap="none" spc="300" normalizeH="0" baseline="0" noProof="1">
                <a:gradFill>
                  <a:gsLst>
                    <a:gs pos="0">
                      <a:schemeClr val="accent1">
                        <a:lumMod val="20000"/>
                        <a:lumOff val="80000"/>
                      </a:schemeClr>
                    </a:gs>
                    <a:gs pos="100000">
                      <a:schemeClr val="accent1"/>
                    </a:gs>
                  </a:gsLst>
                  <a:lin ang="5400000" scaled="1"/>
                </a:gradFill>
                <a:latin typeface="+mn-ea"/>
                <a:ea typeface="+mn-ea"/>
                <a:cs typeface="+mn-cs"/>
              </a:defRPr>
            </a:lvl1pPr>
          </a:lstStyle>
          <a:p>
            <a:pPr lvl="0" algn="ctr"/>
            <a:r>
              <a:rPr>
                <a:sym typeface="+mn-ea"/>
              </a:rPr>
              <a:t>编辑节编号</a:t>
            </a:r>
            <a:endParaRPr>
              <a:sym typeface="+mn-ea"/>
            </a:endParaRPr>
          </a:p>
        </p:txBody>
      </p:sp>
      <p:sp>
        <p:nvSpPr>
          <p:cNvPr id="1048706" name="标题"/>
          <p:cNvSpPr txBox="1">
            <a:spLocks noGrp="1"/>
          </p:cNvSpPr>
          <p:nvPr>
            <p:ph type="title" idx="1" hasCustomPrompt="1"/>
            <p:custDataLst>
              <p:tags r:id="rId6"/>
            </p:custDataLst>
          </p:nvPr>
        </p:nvSpPr>
        <p:spPr>
          <a:xfrm>
            <a:off x="2500489" y="3180306"/>
            <a:ext cx="7191022" cy="7683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0" i="1"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lgn="ctr"/>
            <a:r>
              <a:rPr>
                <a:sym typeface="+mn-ea"/>
              </a:rPr>
              <a:t>单击此处编辑标题</a:t>
            </a:r>
            <a:endParaRPr>
              <a:sym typeface="+mn-ea"/>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4" name="正文"/>
          <p:cNvSpPr txBox="1">
            <a:spLocks noGrp="1"/>
          </p:cNvSpPr>
          <p:nvPr>
            <p:ph idx="5"/>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6" name="正文"/>
          <p:cNvSpPr txBox="1">
            <a:spLocks noGrp="1"/>
          </p:cNvSpPr>
          <p:nvPr>
            <p:ph idx="4"/>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8" name="标题"/>
          <p:cNvSpPr txBox="1">
            <a:spLocks noGrp="1"/>
          </p:cNvSpPr>
          <p:nvPr>
            <p:ph type="title" idx="3"/>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3" name="直接连接符 11"/>
          <p:cNvCxnSpPr/>
          <p:nvPr>
            <p:custDataLst>
              <p:tags r:id="rId4"/>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5" name="直接连接符 12"/>
          <p:cNvCxnSpPr/>
          <p:nvPr>
            <p:custDataLst>
              <p:tags r:id="rId5"/>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0" name="日期占位符 4"/>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2" name="页脚占位符 5"/>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24" name="灯片编号占位符 6"/>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标题"/>
          <p:cNvSpPr txBox="1">
            <a:spLocks noGrp="1"/>
          </p:cNvSpPr>
          <p:nvPr>
            <p:ph type="title" idx="7"/>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7" name="直接连接符 14"/>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9" name="直接连接符 13"/>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8" name="正文"/>
          <p:cNvSpPr txBox="1">
            <a:spLocks noGrp="1"/>
          </p:cNvSpPr>
          <p:nvPr>
            <p:ph idx="4"/>
            <p:custDataLst>
              <p:tags r:id="rId4"/>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标题"/>
          <p:cNvSpPr txBox="1">
            <a:spLocks noGrp="1"/>
          </p:cNvSpPr>
          <p:nvPr>
            <p:ph type="title" idx="3"/>
            <p:custDataLst>
              <p:tags r:id="rId5"/>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2" name="正文"/>
          <p:cNvSpPr txBox="1">
            <a:spLocks noGrp="1"/>
          </p:cNvSpPr>
          <p:nvPr>
            <p:ph idx="2"/>
            <p:custDataLst>
              <p:tags r:id="rId6"/>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标题"/>
          <p:cNvSpPr txBox="1">
            <a:spLocks noGrp="1"/>
          </p:cNvSpPr>
          <p:nvPr>
            <p:ph type="title" idx="1"/>
            <p:custDataLst>
              <p:tags r:id="rId7"/>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6" name="日期占位符 6"/>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8" name="页脚占位符 7"/>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0" name="灯片编号占位符 8"/>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2" name="标题"/>
          <p:cNvSpPr txBox="1">
            <a:spLocks noGrp="1"/>
          </p:cNvSpPr>
          <p:nvPr>
            <p:ph type="title" idx="3"/>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51" name="直接连接符 6"/>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3" name="直接连接符 5"/>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4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4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cxnSp>
        <p:nvCxnSpPr>
          <p:cNvPr id="3145755" name="直接连接符 6"/>
          <p:cNvCxnSpPr/>
          <p:nvPr>
            <p:custDataLst>
              <p:tags r:id="rId1"/>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7"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0"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52" name="页脚占位符 2"/>
          <p:cNvSpPr>
            <a:spLocks noGrp="1"/>
          </p:cNvSpPr>
          <p:nvPr>
            <p:ph type="ftr" sz="quarter" idx="11"/>
            <p:custDataLst>
              <p:tags r:id="rId4"/>
            </p:custDataLst>
          </p:nvPr>
        </p:nvSpPr>
        <p:spPr/>
        <p:txBody>
          <a:bodyPr/>
          <a:lstStyle/>
          <a:p>
            <a:endParaRPr lang="zh-CN" altLang="en-US"/>
          </a:p>
        </p:txBody>
      </p:sp>
      <p:sp>
        <p:nvSpPr>
          <p:cNvPr id="1048754"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56" name="正文"/>
          <p:cNvSpPr txBox="1">
            <a:spLocks noGrp="1"/>
          </p:cNvSpPr>
          <p:nvPr>
            <p:ph idx="3"/>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59"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1" name="直接连接符 6"/>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8"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0"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2"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4" name="副标题"/>
          <p:cNvSpPr txBox="1">
            <a:spLocks noGrp="1"/>
          </p:cNvSpPr>
          <p:nvPr>
            <p:ph type="body" idx="4"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n-cs"/>
              </a:defRPr>
            </a:lvl1pPr>
          </a:lstStyle>
          <a:p>
            <a:pPr lvl="0" algn="l"/>
            <a:r>
              <a:rPr>
                <a:sym typeface="+mn-ea"/>
              </a:rPr>
              <a:t>单击此处编辑母版副标题样式</a:t>
            </a:r>
            <a:endParaRPr>
              <a:sym typeface="+mn-ea"/>
            </a:endParaRPr>
          </a:p>
        </p:txBody>
      </p:sp>
      <p:sp>
        <p:nvSpPr>
          <p:cNvPr id="1048766"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63" name="直接连接符 5"/>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5"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68"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0"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2"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59"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67"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9"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74"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6"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8" name="标题"/>
          <p:cNvSpPr txBox="1">
            <a:spLocks noGrp="1"/>
          </p:cNvSpPr>
          <p:nvPr>
            <p:ph type="title" idx="2" hasCustomPrompt="1"/>
            <p:custDataLst>
              <p:tags r:id="rId7"/>
            </p:custDataLst>
          </p:nvPr>
        </p:nvSpPr>
        <p:spPr>
          <a:xfrm>
            <a:off x="2233930" y="1696085"/>
            <a:ext cx="7724140" cy="23431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780" name="署名"/>
          <p:cNvSpPr txBox="1">
            <a:spLocks noGrp="1"/>
          </p:cNvSpPr>
          <p:nvPr>
            <p:ph type="body" idx="1" hasCustomPrompt="1"/>
            <p:custDataLst>
              <p:tags r:id="rId8"/>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782"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8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标题"/>
          <p:cNvSpPr txBox="1">
            <a:spLocks noGrp="1"/>
          </p:cNvSpPr>
          <p:nvPr>
            <p:ph type="title" idx="3"/>
            <p:custDataLst>
              <p:tags r:id="rId1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29" name="直接连接符 6"/>
          <p:cNvCxnSpPr/>
          <p:nvPr>
            <p:custDataLst>
              <p:tags r:id="rId1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1" name="直接连接符 8"/>
          <p:cNvCxnSpPr/>
          <p:nvPr>
            <p:custDataLst>
              <p:tags r:id="rId1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56" name="日期占位符 9"/>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75117"/>
            <a:ext cx="10969200" cy="4701846"/>
          </a:xfrm>
          <a:prstGeom prst="rect">
            <a:avLst/>
          </a:prstGeom>
          <a:ln>
            <a:noFill/>
            <a:prstDash val="sysDash"/>
          </a:ln>
        </p:spPr>
        <p:txBody>
          <a:bodyPr vert="horz" lIns="90000" tIns="46800" rIns="90000" bIns="46800" rtlCol="0">
            <a:normAutofit/>
          </a:bodyPr>
          <a:lstStyle/>
          <a:p>
            <a:pPr marL="309245" marR="0" lvl="0" indent="-309245" fontAlgn="auto">
              <a:lnSpc>
                <a:spcPct val="130000"/>
              </a:lnSpc>
              <a:spcBef>
                <a:spcPts val="1200"/>
              </a:spcBef>
              <a:spcAft>
                <a:spcPct val="0"/>
              </a:spcAft>
              <a:buClr>
                <a:schemeClr val="accent2"/>
              </a:buClr>
              <a:buSzTx/>
              <a:buFont typeface="Wingdings" panose="05000000000000000000" charset="0"/>
              <a:buChar char="n"/>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4" name="KSO_TEMPLATE" hidden="1"/>
          <p:cNvSpPr/>
          <p:nvPr userDrawn="1">
            <p:custDataLst>
              <p:tags r:id="rId19"/>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905" r:id="rId2"/>
    <p:sldLayoutId id="2147483906" r:id="rId3"/>
    <p:sldLayoutId id="2147483907" r:id="rId4"/>
    <p:sldLayoutId id="2147483908" r:id="rId5"/>
    <p:sldLayoutId id="2147483909" r:id="rId6"/>
    <p:sldLayoutId id="2147483910" r:id="rId7"/>
    <p:sldLayoutId id="2147483911" r:id="rId8"/>
    <p:sldLayoutId id="2147483912" r:id="rId9"/>
    <p:sldLayoutId id="2147483913" r:id="rId10"/>
    <p:sldLayoutId id="2147483914"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iSans Heavy"/>
          <a:ea typeface="MiSans Heavy"/>
          <a:cs typeface="MiSans Heavy" panose="00000a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tags" Target="../tags/tag97.xml" /><Relationship Id="rId20" Type="http://schemas.openxmlformats.org/officeDocument/2006/relationships/tags" Target="../tags/tag115.xml" /><Relationship Id="rId21" Type="http://schemas.openxmlformats.org/officeDocument/2006/relationships/tags" Target="../tags/tag116.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17" Type="http://schemas.openxmlformats.org/officeDocument/2006/relationships/tags" Target="../tags/tag178.xml" /><Relationship Id="rId18" Type="http://schemas.openxmlformats.org/officeDocument/2006/relationships/tags" Target="../tags/tag179.xml" /><Relationship Id="rId19" Type="http://schemas.openxmlformats.org/officeDocument/2006/relationships/tags" Target="../tags/tag180.xml" /><Relationship Id="rId2" Type="http://schemas.openxmlformats.org/officeDocument/2006/relationships/tags" Target="../tags/tag163.xml" /><Relationship Id="rId20" Type="http://schemas.openxmlformats.org/officeDocument/2006/relationships/tags" Target="../tags/tag181.xml" /><Relationship Id="rId21" Type="http://schemas.openxmlformats.org/officeDocument/2006/relationships/tags" Target="../tags/tag182.xml" /><Relationship Id="rId22" Type="http://schemas.openxmlformats.org/officeDocument/2006/relationships/tags" Target="../tags/tag183.xml" /><Relationship Id="rId23" Type="http://schemas.openxmlformats.org/officeDocument/2006/relationships/tags" Target="../tags/tag184.xml" /><Relationship Id="rId24" Type="http://schemas.openxmlformats.org/officeDocument/2006/relationships/tags" Target="../tags/tag185.xml" /><Relationship Id="rId25" Type="http://schemas.openxmlformats.org/officeDocument/2006/relationships/tags" Target="../tags/tag186.xml" /><Relationship Id="rId26" Type="http://schemas.openxmlformats.org/officeDocument/2006/relationships/tags" Target="../tags/tag187.xml" /><Relationship Id="rId27" Type="http://schemas.openxmlformats.org/officeDocument/2006/relationships/tags" Target="../tags/tag188.xml" /><Relationship Id="rId28" Type="http://schemas.openxmlformats.org/officeDocument/2006/relationships/tags" Target="../tags/tag189.xml" /><Relationship Id="rId29" Type="http://schemas.openxmlformats.org/officeDocument/2006/relationships/tags" Target="../tags/tag190.xml" /><Relationship Id="rId3" Type="http://schemas.openxmlformats.org/officeDocument/2006/relationships/tags" Target="../tags/tag164.xml" /><Relationship Id="rId30" Type="http://schemas.openxmlformats.org/officeDocument/2006/relationships/tags" Target="../tags/tag191.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340243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汇报人：</a:t>
            </a:r>
            <a:r>
              <a:rPr lang="en-US" altLang="zh-CN"/>
              <a:t>XX</a:t>
            </a:r>
            <a:endParaRPr lang="zh-CN" altLang="en-US"/>
          </a:p>
        </p:txBody>
      </p:sp>
      <p:sp>
        <p:nvSpPr>
          <p:cNvPr id="1048650" name="文本占位符 2"/>
          <p:cNvSpPr>
            <a:spLocks noGrp="1"/>
          </p:cNvSpPr>
          <p:nvPr>
            <p:ph type="body" idx="2"/>
            <p:custDataLst>
              <p:tags r:id="rId3"/>
            </p:custDataLst>
          </p:nvPr>
        </p:nvSpPr>
        <p:spPr/>
        <p:txBody>
          <a:bodyPr/>
          <a:lstStyle/>
          <a:p>
            <a:r>
              <a:rPr lang="zh-CN" altLang="en-US"/>
              <a:t>XX,a click to unlimited possibilities</a:t>
            </a:r>
            <a:endParaRPr lang="zh-CN" altLang="en-US"/>
          </a:p>
        </p:txBody>
      </p:sp>
      <p:sp>
        <p:nvSpPr>
          <p:cNvPr id="1048652" name="标题 4"/>
          <p:cNvSpPr>
            <a:spLocks noGrp="1"/>
          </p:cNvSpPr>
          <p:nvPr>
            <p:ph type="title" idx="1"/>
            <p:custDataLst>
              <p:tags r:id="rId4"/>
            </p:custDataLst>
          </p:nvPr>
        </p:nvSpPr>
        <p:spPr/>
        <p:txBody>
          <a:bodyPr>
            <a:normAutofit fontScale="90000"/>
          </a:bodyPr>
          <a:lstStyle/>
          <a:p>
            <a:r>
              <a:rPr lang="zh-CN" altLang="en-US"/>
              <a:t>2024年新能源汽车的全球普及</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57" name=""/>
        <p:cNvGrpSpPr/>
        <p:nvPr/>
      </p:nvGrpSpPr>
      <p:grpSpPr>
        <a:xfrm>
          <a:off x="0" y="0"/>
          <a:ext cx="0" cy="0"/>
        </a:xfrm>
      </p:grpSpPr>
      <p:sp>
        <p:nvSpPr>
          <p:cNvPr id="1048804" name="标题 3"/>
          <p:cNvSpPr>
            <a:spLocks noGrp="1"/>
          </p:cNvSpPr>
          <p:nvPr>
            <p:ph type="title" idx="1"/>
            <p:custDataLst>
              <p:tags r:id="rId2"/>
            </p:custDataLst>
          </p:nvPr>
        </p:nvSpPr>
        <p:spPr/>
        <p:txBody>
          <a:bodyPr>
            <a:normAutofit fontScale="90000"/>
          </a:bodyPr>
          <a:lstStyle/>
          <a:p>
            <a:r>
              <a:rPr lang="zh-CN" altLang="en-US"/>
              <a:t>目录</a:t>
            </a:r>
            <a:endParaRPr lang="zh-CN" altLang="en-US"/>
          </a:p>
        </p:txBody>
      </p:sp>
      <p:sp>
        <p:nvSpPr>
          <p:cNvPr id="1048806" name="序号"/>
          <p:cNvSpPr txBox="1"/>
          <p:nvPr>
            <p:custDataLst>
              <p:tags r:id="rId3"/>
            </p:custDataLst>
          </p:nvPr>
        </p:nvSpPr>
        <p:spPr>
          <a:xfrm>
            <a:off x="580914"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01</a:t>
            </a:r>
            <a:endParaRPr lang="en-US" sz="2000">
              <a:solidFill>
                <a:schemeClr val="accent1"/>
              </a:solidFill>
              <a:latin typeface="+mj-lt"/>
              <a:ea typeface="MiSans Heavy"/>
            </a:endParaRPr>
          </a:p>
        </p:txBody>
      </p:sp>
      <p:sp>
        <p:nvSpPr>
          <p:cNvPr id="1048808" name="标题"/>
          <p:cNvSpPr txBox="1"/>
          <p:nvPr>
            <p:custDataLst>
              <p:tags r:id="rId4"/>
            </p:custDataLst>
          </p:nvPr>
        </p:nvSpPr>
        <p:spPr>
          <a:xfrm>
            <a:off x="1102174"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添加</a:t>
            </a:r>
            <a:endParaRPr lang="zh-CN" altLang="en-US"/>
          </a:p>
          <a:p>
            <a:r>
              <a:rPr lang="zh-CN" altLang="en-US"/>
              <a:t>目录标题</a:t>
            </a:r>
            <a:endParaRPr lang="zh-CN" altLang="en-US"/>
          </a:p>
        </p:txBody>
      </p:sp>
      <p:cxnSp>
        <p:nvCxnSpPr>
          <p:cNvPr id="3145775" name="直接连接符 24"/>
          <p:cNvCxnSpPr/>
          <p:nvPr>
            <p:custDataLst>
              <p:tags r:id="rId5"/>
            </p:custDataLst>
          </p:nvPr>
        </p:nvCxnSpPr>
        <p:spPr>
          <a:xfrm flipH="1">
            <a:off x="922363"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0" name="序号"/>
          <p:cNvSpPr txBox="1"/>
          <p:nvPr>
            <p:custDataLst>
              <p:tags r:id="rId6"/>
            </p:custDataLst>
          </p:nvPr>
        </p:nvSpPr>
        <p:spPr>
          <a:xfrm>
            <a:off x="2388552"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02</a:t>
            </a:r>
            <a:endParaRPr lang="en-US" sz="2000">
              <a:solidFill>
                <a:schemeClr val="accent1"/>
              </a:solidFill>
              <a:latin typeface="+mj-lt"/>
              <a:ea typeface="MiSans Heavy"/>
            </a:endParaRPr>
          </a:p>
        </p:txBody>
      </p:sp>
      <p:sp>
        <p:nvSpPr>
          <p:cNvPr id="1048812" name="标题"/>
          <p:cNvSpPr txBox="1"/>
          <p:nvPr>
            <p:custDataLst>
              <p:tags r:id="rId7"/>
            </p:custDataLst>
          </p:nvPr>
        </p:nvSpPr>
        <p:spPr>
          <a:xfrm>
            <a:off x="2909606"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新能源汽车的发展趋势</a:t>
            </a:r>
            <a:endParaRPr lang="zh-CN" altLang="en-US"/>
          </a:p>
        </p:txBody>
      </p:sp>
      <p:cxnSp>
        <p:nvCxnSpPr>
          <p:cNvPr id="3145777" name="直接连接符 50"/>
          <p:cNvCxnSpPr/>
          <p:nvPr>
            <p:custDataLst>
              <p:tags r:id="rId8"/>
            </p:custDataLst>
          </p:nvPr>
        </p:nvCxnSpPr>
        <p:spPr>
          <a:xfrm flipH="1">
            <a:off x="2730001"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4" name="序号"/>
          <p:cNvSpPr txBox="1"/>
          <p:nvPr>
            <p:custDataLst>
              <p:tags r:id="rId9"/>
            </p:custDataLst>
          </p:nvPr>
        </p:nvSpPr>
        <p:spPr>
          <a:xfrm>
            <a:off x="4196190"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03</a:t>
            </a:r>
            <a:endParaRPr lang="en-US" sz="2000">
              <a:solidFill>
                <a:schemeClr val="accent1"/>
              </a:solidFill>
              <a:latin typeface="+mj-lt"/>
              <a:ea typeface="MiSans Heavy"/>
            </a:endParaRPr>
          </a:p>
        </p:txBody>
      </p:sp>
      <p:sp>
        <p:nvSpPr>
          <p:cNvPr id="1048816" name="标题"/>
          <p:cNvSpPr txBox="1"/>
          <p:nvPr>
            <p:custDataLst>
              <p:tags r:id="rId10"/>
            </p:custDataLst>
          </p:nvPr>
        </p:nvSpPr>
        <p:spPr>
          <a:xfrm>
            <a:off x="4717627"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新能源汽车的市场前景</a:t>
            </a:r>
            <a:endParaRPr lang="zh-CN" altLang="en-US"/>
          </a:p>
        </p:txBody>
      </p:sp>
      <p:cxnSp>
        <p:nvCxnSpPr>
          <p:cNvPr id="3145779" name="直接连接符 55"/>
          <p:cNvCxnSpPr/>
          <p:nvPr>
            <p:custDataLst>
              <p:tags r:id="rId11"/>
            </p:custDataLst>
          </p:nvPr>
        </p:nvCxnSpPr>
        <p:spPr>
          <a:xfrm flipH="1">
            <a:off x="4537639"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8" name="序号"/>
          <p:cNvSpPr txBox="1"/>
          <p:nvPr>
            <p:custDataLst>
              <p:tags r:id="rId12"/>
            </p:custDataLst>
          </p:nvPr>
        </p:nvSpPr>
        <p:spPr>
          <a:xfrm>
            <a:off x="6003828"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04</a:t>
            </a:r>
            <a:endParaRPr lang="en-US" sz="2000">
              <a:solidFill>
                <a:schemeClr val="accent1"/>
              </a:solidFill>
              <a:latin typeface="+mj-lt"/>
              <a:ea typeface="MiSans Heavy"/>
            </a:endParaRPr>
          </a:p>
        </p:txBody>
      </p:sp>
      <p:sp>
        <p:nvSpPr>
          <p:cNvPr id="1048820" name="标题"/>
          <p:cNvSpPr txBox="1"/>
          <p:nvPr>
            <p:custDataLst>
              <p:tags r:id="rId13"/>
            </p:custDataLst>
          </p:nvPr>
        </p:nvSpPr>
        <p:spPr>
          <a:xfrm>
            <a:off x="6525059"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新能源汽车的普及障碍</a:t>
            </a:r>
            <a:endParaRPr lang="zh-CN" altLang="en-US"/>
          </a:p>
        </p:txBody>
      </p:sp>
      <p:cxnSp>
        <p:nvCxnSpPr>
          <p:cNvPr id="3145781" name="直接连接符 60"/>
          <p:cNvCxnSpPr/>
          <p:nvPr>
            <p:custDataLst>
              <p:tags r:id="rId14"/>
            </p:custDataLst>
          </p:nvPr>
        </p:nvCxnSpPr>
        <p:spPr>
          <a:xfrm flipH="1">
            <a:off x="6345277"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2" name="序号"/>
          <p:cNvSpPr txBox="1"/>
          <p:nvPr>
            <p:custDataLst>
              <p:tags r:id="rId15"/>
            </p:custDataLst>
          </p:nvPr>
        </p:nvSpPr>
        <p:spPr>
          <a:xfrm>
            <a:off x="7811466"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05</a:t>
            </a:r>
            <a:endParaRPr lang="en-US" sz="2000">
              <a:solidFill>
                <a:schemeClr val="accent1"/>
              </a:solidFill>
              <a:latin typeface="+mj-lt"/>
              <a:ea typeface="MiSans Heavy"/>
            </a:endParaRPr>
          </a:p>
        </p:txBody>
      </p:sp>
      <p:sp>
        <p:nvSpPr>
          <p:cNvPr id="1048824" name="标题"/>
          <p:cNvSpPr txBox="1"/>
          <p:nvPr>
            <p:custDataLst>
              <p:tags r:id="rId16"/>
            </p:custDataLst>
          </p:nvPr>
        </p:nvSpPr>
        <p:spPr>
          <a:xfrm>
            <a:off x="8332491"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新能源汽车的推广策略</a:t>
            </a:r>
            <a:endParaRPr lang="zh-CN" altLang="en-US"/>
          </a:p>
        </p:txBody>
      </p:sp>
      <p:cxnSp>
        <p:nvCxnSpPr>
          <p:cNvPr id="3145783" name="直接连接符 65"/>
          <p:cNvCxnSpPr/>
          <p:nvPr>
            <p:custDataLst>
              <p:tags r:id="rId17"/>
            </p:custDataLst>
          </p:nvPr>
        </p:nvCxnSpPr>
        <p:spPr>
          <a:xfrm flipH="1">
            <a:off x="8152915"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6" name="序号"/>
          <p:cNvSpPr txBox="1"/>
          <p:nvPr>
            <p:custDataLst>
              <p:tags r:id="rId18"/>
            </p:custDataLst>
          </p:nvPr>
        </p:nvSpPr>
        <p:spPr>
          <a:xfrm>
            <a:off x="9619105"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06</a:t>
            </a:r>
            <a:endParaRPr lang="en-US" sz="2000">
              <a:solidFill>
                <a:schemeClr val="accent1"/>
              </a:solidFill>
              <a:latin typeface="+mj-lt"/>
              <a:ea typeface="MiSans Heavy"/>
            </a:endParaRPr>
          </a:p>
        </p:txBody>
      </p:sp>
      <p:sp>
        <p:nvSpPr>
          <p:cNvPr id="1048828" name="标题"/>
          <p:cNvSpPr txBox="1"/>
          <p:nvPr>
            <p:custDataLst>
              <p:tags r:id="rId19"/>
            </p:custDataLst>
          </p:nvPr>
        </p:nvSpPr>
        <p:spPr>
          <a:xfrm>
            <a:off x="10140512"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新能源汽车的未来展望</a:t>
            </a:r>
            <a:endParaRPr lang="zh-CN" altLang="en-US"/>
          </a:p>
        </p:txBody>
      </p:sp>
      <p:cxnSp>
        <p:nvCxnSpPr>
          <p:cNvPr id="3145785" name="直接连接符 70"/>
          <p:cNvCxnSpPr/>
          <p:nvPr>
            <p:custDataLst>
              <p:tags r:id="rId20"/>
            </p:custDataLst>
          </p:nvPr>
        </p:nvCxnSpPr>
        <p:spPr>
          <a:xfrm flipH="1">
            <a:off x="9960554"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65" name=""/>
        <p:cNvGrpSpPr/>
        <p:nvPr/>
      </p:nvGrpSpPr>
      <p:grpSpPr>
        <a:xfrm>
          <a:off x="0" y="0"/>
          <a:ext cx="0" cy="0"/>
        </a:xfrm>
      </p:grpSpPr>
      <p:sp>
        <p:nvSpPr>
          <p:cNvPr id="1048858" name="文本占位符 1"/>
          <p:cNvSpPr>
            <a:spLocks noGrp="1"/>
          </p:cNvSpPr>
          <p:nvPr>
            <p:ph type="body" idx="2"/>
            <p:custDataLst>
              <p:tags r:id="rId2"/>
            </p:custDataLst>
          </p:nvPr>
        </p:nvSpPr>
        <p:spPr/>
        <p:txBody>
          <a:bodyPr/>
          <a:lstStyle/>
          <a:p>
            <a:r>
              <a:rPr lang="zh-CN" altLang="en-US"/>
              <a:t>PART ONE</a:t>
            </a:r>
            <a:endParaRPr lang="zh-CN" altLang="en-US"/>
          </a:p>
        </p:txBody>
      </p:sp>
      <p:sp>
        <p:nvSpPr>
          <p:cNvPr id="1048860" name="标题 2"/>
          <p:cNvSpPr>
            <a:spLocks noGrp="1"/>
          </p:cNvSpPr>
          <p:nvPr>
            <p:ph type="title" idx="1"/>
            <p:custDataLst>
              <p:tags r:id="rId3"/>
            </p:custDataLst>
          </p:nvPr>
        </p:nvSpPr>
        <p:spPr/>
        <p:txBody>
          <a:bodyPr>
            <a:normAutofit fontScale="90000"/>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73" name=""/>
        <p:cNvGrpSpPr/>
        <p:nvPr/>
      </p:nvGrpSpPr>
      <p:grpSpPr>
        <a:xfrm>
          <a:off x="0" y="0"/>
          <a:ext cx="0" cy="0"/>
        </a:xfrm>
      </p:grpSpPr>
      <p:sp>
        <p:nvSpPr>
          <p:cNvPr id="1048902" name="文本占位符 1"/>
          <p:cNvSpPr>
            <a:spLocks noGrp="1"/>
          </p:cNvSpPr>
          <p:nvPr>
            <p:ph type="body" idx="2"/>
            <p:custDataLst>
              <p:tags r:id="rId2"/>
            </p:custDataLst>
          </p:nvPr>
        </p:nvSpPr>
        <p:spPr/>
        <p:txBody>
          <a:bodyPr/>
          <a:lstStyle/>
          <a:p>
            <a:r>
              <a:rPr lang="zh-CN" altLang="en-US"/>
              <a:t>PART TWO</a:t>
            </a:r>
            <a:endParaRPr lang="zh-CN" altLang="en-US"/>
          </a:p>
        </p:txBody>
      </p:sp>
      <p:sp>
        <p:nvSpPr>
          <p:cNvPr id="1048904" name="标题 2"/>
          <p:cNvSpPr>
            <a:spLocks noGrp="1"/>
          </p:cNvSpPr>
          <p:nvPr>
            <p:ph type="title" idx="1"/>
            <p:custDataLst>
              <p:tags r:id="rId3"/>
            </p:custDataLst>
          </p:nvPr>
        </p:nvSpPr>
        <p:spPr/>
        <p:txBody>
          <a:bodyPr>
            <a:normAutofit fontScale="90000"/>
          </a:bodyPr>
          <a:lstStyle/>
          <a:p>
            <a:r>
              <a:rPr lang="zh-CN" altLang="en-US"/>
              <a:t>新能源汽车的发展趋势</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6" name="标题 2"/>
          <p:cNvSpPr>
            <a:spLocks noGrp="1"/>
          </p:cNvSpPr>
          <p:nvPr>
            <p:ph type="title" idx="3"/>
          </p:nvPr>
        </p:nvSpPr>
        <p:spPr/>
        <p:txBody>
          <a:bodyPr>
            <a:normAutofit fontScale="91667"/>
          </a:bodyPr>
          <a:lstStyle/>
          <a:p>
            <a:r>
              <a:rPr lang="zh-CN" altLang="en-US"/>
              <a:t>全球能源危机和环保需求</a:t>
            </a:r>
            <a:endParaRPr lang="zh-CN" altLang="en-US"/>
          </a:p>
        </p:txBody>
      </p:sp>
      <p:sp>
        <p:nvSpPr>
          <p:cNvPr id="104894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895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全球能源危机：石油价格上涨和供应不稳定，推动各国寻找替代能源。</a:t>
            </a:r>
            <a:endParaRPr lang="zh-CN" altLang="en-US" sz="2000" spc="150">
              <a:solidFill>
                <a:schemeClr val="tx1">
                  <a:lumMod val="75000"/>
                  <a:lumOff val="25000"/>
                </a:schemeClr>
              </a:solidFill>
              <a:latin typeface="+mn-ea"/>
              <a:sym typeface="+mn-ea"/>
            </a:endParaRPr>
          </a:p>
        </p:txBody>
      </p:sp>
      <p:sp>
        <p:nvSpPr>
          <p:cNvPr id="104895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895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895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环保需求：减少碳排放和保护环境成为全球共识，新能源汽车成为可持续发展的选择。</a:t>
            </a:r>
            <a:endParaRPr lang="zh-CN" altLang="en-US" sz="2000" spc="150">
              <a:solidFill>
                <a:schemeClr val="tx1">
                  <a:lumMod val="75000"/>
                  <a:lumOff val="25000"/>
                </a:schemeClr>
              </a:solidFill>
              <a:latin typeface="+mn-ea"/>
              <a:sym typeface="+mn-ea"/>
            </a:endParaRPr>
          </a:p>
        </p:txBody>
      </p:sp>
      <p:sp>
        <p:nvSpPr>
          <p:cNvPr id="104895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896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896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技术进步：电池技术的改进和充电设施的普及，使得新能源汽车的续航里程和充电体验得到提升。</a:t>
            </a:r>
            <a:endParaRPr lang="zh-CN" altLang="en-US" sz="2000" spc="150">
              <a:solidFill>
                <a:schemeClr val="tx1">
                  <a:lumMod val="75000"/>
                  <a:lumOff val="25000"/>
                </a:schemeClr>
              </a:solidFill>
              <a:latin typeface="+mn-ea"/>
              <a:sym typeface="+mn-ea"/>
            </a:endParaRPr>
          </a:p>
        </p:txBody>
      </p:sp>
      <p:sp>
        <p:nvSpPr>
          <p:cNvPr id="104896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896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896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政策支持：各国政府出台政策鼓励新能源汽车的研发和推广，如减免购置税、免费充电等。</a:t>
            </a:r>
            <a:endParaRPr lang="zh-CN" altLang="en-US" sz="2000" spc="150">
              <a:solidFill>
                <a:schemeClr val="tx1">
                  <a:lumMod val="75000"/>
                  <a:lumOff val="25000"/>
                </a:schemeClr>
              </a:solidFill>
              <a:latin typeface="+mn-ea"/>
              <a:sym typeface="+mn-ea"/>
            </a:endParaRPr>
          </a:p>
        </p:txBody>
      </p:sp>
      <p:sp>
        <p:nvSpPr>
          <p:cNvPr id="104897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4" name="标题 2"/>
          <p:cNvSpPr>
            <a:spLocks noGrp="1"/>
          </p:cNvSpPr>
          <p:nvPr>
            <p:ph type="title" idx="3"/>
          </p:nvPr>
        </p:nvSpPr>
        <p:spPr/>
        <p:txBody>
          <a:bodyPr>
            <a:normAutofit fontScale="91667"/>
          </a:bodyPr>
          <a:lstStyle/>
          <a:p>
            <a:r>
              <a:rPr lang="zh-CN" altLang="en-US"/>
              <a:t>新能源汽车的技术进步</a:t>
            </a:r>
            <a:endParaRPr lang="zh-CN" altLang="en-US"/>
          </a:p>
        </p:txBody>
      </p:sp>
      <p:sp>
        <p:nvSpPr>
          <p:cNvPr id="104900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充电设施：无线充电、快速充电技术得到广泛应用</a:t>
            </a:r>
            <a:endParaRPr lang="en-US" altLang="zh-CN">
              <a:solidFill>
                <a:schemeClr val="dk1">
                  <a:lumMod val="80000"/>
                  <a:lumOff val="20000"/>
                </a:schemeClr>
              </a:solidFill>
              <a:latin typeface="+mn-ea"/>
              <a:sym typeface="+mn-ea"/>
            </a:endParaRPr>
          </a:p>
        </p:txBody>
      </p:sp>
      <p:sp>
        <p:nvSpPr>
          <p:cNvPr id="104901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电池技术：能量密度提高，充电速度加快</a:t>
            </a:r>
            <a:endParaRPr lang="zh-CN" altLang="en-US">
              <a:solidFill>
                <a:schemeClr val="dk1">
                  <a:lumMod val="80000"/>
                  <a:lumOff val="20000"/>
                </a:schemeClr>
              </a:solidFill>
              <a:latin typeface="+mn-ea"/>
              <a:sym typeface="+mn-ea"/>
            </a:endParaRPr>
          </a:p>
        </p:txBody>
      </p:sp>
      <p:sp>
        <p:nvSpPr>
          <p:cNvPr id="104902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自动驾驶技术：L3级别以上的自动驾驶技术逐渐成熟</a:t>
            </a:r>
            <a:endParaRPr lang="zh-CN" altLang="en-US">
              <a:solidFill>
                <a:schemeClr val="dk1">
                  <a:lumMod val="80000"/>
                  <a:lumOff val="20000"/>
                </a:schemeClr>
              </a:solidFill>
              <a:latin typeface="+mn-ea"/>
              <a:sym typeface="+mn-ea"/>
            </a:endParaRPr>
          </a:p>
        </p:txBody>
      </p:sp>
      <p:sp>
        <p:nvSpPr>
          <p:cNvPr id="104903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轻量化技术：采用新型材料和设计，降低车身重量，提高能效</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70" name="标题 2"/>
          <p:cNvSpPr>
            <a:spLocks noGrp="1"/>
          </p:cNvSpPr>
          <p:nvPr>
            <p:ph type="title" idx="3"/>
          </p:nvPr>
        </p:nvSpPr>
        <p:spPr/>
        <p:txBody>
          <a:bodyPr>
            <a:normAutofit fontScale="94444"/>
          </a:bodyPr>
          <a:lstStyle/>
          <a:p>
            <a:r>
              <a:rPr lang="zh-CN" altLang="en-US"/>
              <a:t>各国政策支持</a:t>
            </a:r>
            <a:endParaRPr lang="zh-CN" altLang="en-US"/>
          </a:p>
        </p:txBody>
      </p:sp>
      <p:sp>
        <p:nvSpPr>
          <p:cNvPr id="104907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7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7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各国政府出台政策鼓励新能源汽车的研发和生产</a:t>
            </a:r>
            <a:endParaRPr lang="zh-CN" altLang="en-US" sz="2000" spc="150">
              <a:solidFill>
                <a:schemeClr val="tx1">
                  <a:lumMod val="85000"/>
                  <a:lumOff val="15000"/>
                </a:schemeClr>
              </a:solidFill>
              <a:latin typeface="+mn-ea"/>
              <a:sym typeface="+mn-ea"/>
            </a:endParaRPr>
          </a:p>
        </p:txBody>
      </p:sp>
      <p:sp>
        <p:nvSpPr>
          <p:cNvPr id="104907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加大对新能源汽车产业的投资力度</a:t>
            </a:r>
            <a:endParaRPr lang="zh-CN" altLang="en-US" sz="2000" spc="150">
              <a:solidFill>
                <a:schemeClr val="tx1">
                  <a:lumMod val="85000"/>
                  <a:lumOff val="15000"/>
                </a:schemeClr>
              </a:solidFill>
              <a:latin typeface="+mn-ea"/>
              <a:sym typeface="+mn-ea"/>
            </a:endParaRPr>
          </a:p>
        </p:txBody>
      </p:sp>
      <p:sp>
        <p:nvSpPr>
          <p:cNvPr id="104908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制定新能源汽车的购买补贴政策</a:t>
            </a:r>
            <a:endParaRPr lang="zh-CN" altLang="en-US" sz="2000" spc="150">
              <a:solidFill>
                <a:schemeClr val="tx1">
                  <a:lumMod val="85000"/>
                  <a:lumOff val="15000"/>
                </a:schemeClr>
              </a:solidFill>
              <a:latin typeface="+mn-ea"/>
              <a:sym typeface="+mn-ea"/>
            </a:endParaRPr>
          </a:p>
        </p:txBody>
      </p:sp>
      <p:sp>
        <p:nvSpPr>
          <p:cNvPr id="104909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9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9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建设新能源汽车充电设施</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8" name="标题 2"/>
          <p:cNvSpPr>
            <a:spLocks noGrp="1"/>
          </p:cNvSpPr>
          <p:nvPr>
            <p:ph type="title" idx="3"/>
          </p:nvPr>
        </p:nvSpPr>
        <p:spPr/>
        <p:txBody>
          <a:bodyPr>
            <a:normAutofit fontScale="94444"/>
          </a:bodyPr>
          <a:lstStyle/>
          <a:p>
            <a:r>
              <a:rPr lang="zh-CN" altLang="en-US"/>
              <a:t>消费者接受度的提高</a:t>
            </a:r>
            <a:endParaRPr lang="zh-CN" altLang="en-US"/>
          </a:p>
        </p:txBody>
      </p:sp>
      <p:sp>
        <p:nvSpPr>
          <p:cNvPr id="1049130"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2"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4"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6"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8"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3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0"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42"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44"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4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6"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4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4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8"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50"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52"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4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54"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4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56"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5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58"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0"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2"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4"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6"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政策支持：政府出台政策鼓励新能源汽车的发展</a:t>
            </a:r>
            <a:endParaRPr lang="zh-CN" altLang="en-US" sz="1200" spc="150">
              <a:solidFill>
                <a:schemeClr val="tx1">
                  <a:lumMod val="65000"/>
                  <a:lumOff val="35000"/>
                </a:schemeClr>
              </a:solidFill>
              <a:latin typeface="+mn-ea"/>
              <a:sym typeface="+mn-ea"/>
            </a:endParaRPr>
          </a:p>
        </p:txBody>
      </p:sp>
      <p:sp>
        <p:nvSpPr>
          <p:cNvPr id="1049168"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成本降低：新能源汽车的制造成本降低，价格更加亲民</a:t>
            </a:r>
            <a:endParaRPr lang="zh-CN" altLang="en-US" sz="1200" spc="150">
              <a:solidFill>
                <a:schemeClr val="tx1">
                  <a:lumMod val="65000"/>
                  <a:lumOff val="35000"/>
                </a:schemeClr>
              </a:solidFill>
              <a:latin typeface="+mn-ea"/>
              <a:sym typeface="+mn-ea"/>
            </a:endParaRPr>
          </a:p>
        </p:txBody>
      </p:sp>
      <p:sp>
        <p:nvSpPr>
          <p:cNvPr id="1049170"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环保意识：消费者对环保和节能的重视程度提高</a:t>
            </a:r>
            <a:endParaRPr lang="zh-CN" altLang="en-US" sz="1200" spc="150">
              <a:solidFill>
                <a:schemeClr val="tx1">
                  <a:lumMod val="65000"/>
                  <a:lumOff val="35000"/>
                </a:schemeClr>
              </a:solidFill>
              <a:latin typeface="+mn-ea"/>
              <a:sym typeface="+mn-ea"/>
            </a:endParaRPr>
          </a:p>
        </p:txBody>
      </p:sp>
      <p:sp>
        <p:nvSpPr>
          <p:cNvPr id="1049172"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技术进步：电池续航里程提高，充电时间缩短</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13" name=""/>
        <p:cNvGrpSpPr/>
        <p:nvPr/>
      </p:nvGrpSpPr>
      <p:grpSpPr>
        <a:xfrm>
          <a:off x="0" y="0"/>
          <a:ext cx="0" cy="0"/>
        </a:xfrm>
      </p:grpSpPr>
      <p:sp>
        <p:nvSpPr>
          <p:cNvPr id="1049206" name="文本占位符 1"/>
          <p:cNvSpPr>
            <a:spLocks noGrp="1"/>
          </p:cNvSpPr>
          <p:nvPr>
            <p:ph type="body" idx="2"/>
            <p:custDataLst>
              <p:tags r:id="rId2"/>
            </p:custDataLst>
          </p:nvPr>
        </p:nvSpPr>
        <p:spPr/>
        <p:txBody>
          <a:bodyPr/>
          <a:lstStyle/>
          <a:p>
            <a:r>
              <a:rPr lang="zh-CN" altLang="en-US"/>
              <a:t>PART THREE</a:t>
            </a:r>
            <a:endParaRPr lang="zh-CN" altLang="en-US"/>
          </a:p>
        </p:txBody>
      </p:sp>
      <p:sp>
        <p:nvSpPr>
          <p:cNvPr id="1049208" name="标题 2"/>
          <p:cNvSpPr>
            <a:spLocks noGrp="1"/>
          </p:cNvSpPr>
          <p:nvPr>
            <p:ph type="title" idx="1"/>
            <p:custDataLst>
              <p:tags r:id="rId3"/>
            </p:custDataLst>
          </p:nvPr>
        </p:nvSpPr>
        <p:spPr/>
        <p:txBody>
          <a:bodyPr>
            <a:normAutofit fontScale="90000"/>
          </a:bodyPr>
          <a:lstStyle/>
          <a:p>
            <a:r>
              <a:rPr lang="zh-CN" altLang="en-US"/>
              <a:t>新能源汽车的市场前景</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50" name="标题 2"/>
          <p:cNvSpPr>
            <a:spLocks noGrp="1"/>
          </p:cNvSpPr>
          <p:nvPr>
            <p:ph type="title" idx="3"/>
          </p:nvPr>
        </p:nvSpPr>
        <p:spPr/>
        <p:txBody>
          <a:bodyPr>
            <a:normAutofit fontScale="94444"/>
          </a:bodyPr>
          <a:lstStyle/>
          <a:p>
            <a:r>
              <a:rPr lang="zh-CN" altLang="en-US"/>
              <a:t>市场规模和增长趋势</a:t>
            </a:r>
            <a:endParaRPr lang="zh-CN" altLang="en-US"/>
          </a:p>
        </p:txBody>
      </p:sp>
      <p:sp>
        <p:nvSpPr>
          <p:cNvPr id="104925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5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5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2024年全球新能源汽车销量预计达到1400万辆，同比增长30%。</a:t>
            </a:r>
            <a:endParaRPr lang="zh-CN" altLang="en-US" sz="2000" spc="150">
              <a:solidFill>
                <a:schemeClr val="tx1">
                  <a:lumMod val="85000"/>
                  <a:lumOff val="15000"/>
                </a:schemeClr>
              </a:solidFill>
              <a:latin typeface="+mn-ea"/>
              <a:sym typeface="+mn-ea"/>
            </a:endParaRPr>
          </a:p>
        </p:txBody>
      </p:sp>
      <p:sp>
        <p:nvSpPr>
          <p:cNvPr id="104925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中国市场将继续保持领先地位，欧洲和美国市场也将有显著增长。</a:t>
            </a:r>
            <a:endParaRPr lang="zh-CN" altLang="en-US" sz="2000" spc="150">
              <a:solidFill>
                <a:schemeClr val="tx1">
                  <a:lumMod val="85000"/>
                  <a:lumOff val="15000"/>
                </a:schemeClr>
              </a:solidFill>
              <a:latin typeface="+mn-ea"/>
              <a:sym typeface="+mn-ea"/>
            </a:endParaRPr>
          </a:p>
        </p:txBody>
      </p:sp>
      <p:sp>
        <p:nvSpPr>
          <p:cNvPr id="104926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新能源汽车在公共交通、出租车、共享出行等领域的应用将进一步扩大。</a:t>
            </a:r>
            <a:endParaRPr lang="zh-CN" altLang="en-US" sz="2000" spc="150">
              <a:solidFill>
                <a:schemeClr val="tx1">
                  <a:lumMod val="85000"/>
                  <a:lumOff val="15000"/>
                </a:schemeClr>
              </a:solidFill>
              <a:latin typeface="+mn-ea"/>
              <a:sym typeface="+mn-ea"/>
            </a:endParaRPr>
          </a:p>
        </p:txBody>
      </p:sp>
      <p:sp>
        <p:nvSpPr>
          <p:cNvPr id="104927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随着技术的进步和政策的推动，未来几年新能源汽车市场将保持高速增长。</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08" name="标题 2"/>
          <p:cNvSpPr>
            <a:spLocks noGrp="1"/>
          </p:cNvSpPr>
          <p:nvPr>
            <p:ph type="title" idx="3"/>
          </p:nvPr>
        </p:nvSpPr>
        <p:spPr/>
        <p:txBody>
          <a:bodyPr>
            <a:normAutofit fontScale="94444"/>
          </a:bodyPr>
          <a:lstStyle/>
          <a:p>
            <a:r>
              <a:rPr lang="zh-CN" altLang="en-US"/>
              <a:t>竞争格局和市场份额</a:t>
            </a:r>
            <a:endParaRPr lang="zh-CN" altLang="en-US"/>
          </a:p>
        </p:txBody>
      </p:sp>
      <p:sp>
        <p:nvSpPr>
          <p:cNvPr id="104931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全球范围内，特斯拉、比亚迪、宝马等品牌在新能源汽车市场占据主导地位。</a:t>
            </a:r>
            <a:endParaRPr lang="zh-CN" altLang="en-US" sz="1200" spc="150">
              <a:solidFill>
                <a:schemeClr val="tx1">
                  <a:lumMod val="85000"/>
                  <a:lumOff val="15000"/>
                </a:schemeClr>
              </a:solidFill>
              <a:latin typeface="+mn-ea"/>
              <a:sym typeface="+mn-ea"/>
            </a:endParaRPr>
          </a:p>
        </p:txBody>
      </p:sp>
      <p:sp>
        <p:nvSpPr>
          <p:cNvPr id="104931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随着技术的不断进步，未来几年内，将有更多新兴品牌进入市场。</a:t>
            </a:r>
            <a:endParaRPr lang="zh-CN" altLang="en-US" sz="1200" spc="150">
              <a:solidFill>
                <a:schemeClr val="tx1">
                  <a:lumMod val="85000"/>
                  <a:lumOff val="15000"/>
                </a:schemeClr>
              </a:solidFill>
              <a:latin typeface="+mn-ea"/>
              <a:sym typeface="+mn-ea"/>
            </a:endParaRPr>
          </a:p>
        </p:txBody>
      </p:sp>
      <p:sp>
        <p:nvSpPr>
          <p:cNvPr id="104931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中国市场将成为新能源汽车市场竞争的重要战场，国内品牌将面临巨大挑战。</a:t>
            </a:r>
            <a:endParaRPr lang="zh-CN" altLang="en-US" sz="1200" spc="150">
              <a:solidFill>
                <a:schemeClr val="tx1">
                  <a:lumMod val="85000"/>
                  <a:lumOff val="15000"/>
                </a:schemeClr>
              </a:solidFill>
              <a:latin typeface="+mn-ea"/>
              <a:sym typeface="+mn-ea"/>
            </a:endParaRPr>
          </a:p>
        </p:txBody>
      </p:sp>
      <p:sp>
        <p:nvSpPr>
          <p:cNvPr id="104932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未来几年，新能源汽车市场份额将继续保持增长态势。</a:t>
            </a:r>
            <a:endParaRPr lang="zh-CN" altLang="en-US" sz="1200" spc="150">
              <a:solidFill>
                <a:schemeClr val="tx1">
                  <a:lumMod val="85000"/>
                  <a:lumOff val="15000"/>
                </a:schemeClr>
              </a:solidFill>
              <a:latin typeface="+mn-ea"/>
              <a:sym typeface="+mn-ea"/>
            </a:endParaRPr>
          </a:p>
        </p:txBody>
      </p:sp>
      <p:sp>
        <p:nvSpPr>
          <p:cNvPr id="104933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66" name="标题 2"/>
          <p:cNvSpPr>
            <a:spLocks noGrp="1"/>
          </p:cNvSpPr>
          <p:nvPr>
            <p:ph type="title" idx="3"/>
          </p:nvPr>
        </p:nvSpPr>
        <p:spPr/>
        <p:txBody>
          <a:bodyPr>
            <a:normAutofit fontScale="94444"/>
          </a:bodyPr>
          <a:lstStyle/>
          <a:p>
            <a:r>
              <a:rPr lang="zh-CN" altLang="en-US"/>
              <a:t>新能源汽车产业链的完善</a:t>
            </a:r>
            <a:endParaRPr lang="zh-CN" altLang="en-US"/>
          </a:p>
        </p:txBody>
      </p:sp>
      <p:sp>
        <p:nvSpPr>
          <p:cNvPr id="1049368"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70"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72"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电池技术的进步：续航里程增加，充电时间缩短</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74"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76"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78" name="TextBox 2"/>
          <p:cNvSpPr txBox="1"/>
          <p:nvPr>
            <p:custDataLst>
              <p:tags r:id="rId7"/>
            </p:custDataLst>
          </p:nvPr>
        </p:nvSpPr>
        <p:spPr>
          <a:xfrm>
            <a:off x="3561327" y="3137508"/>
            <a:ext cx="2278952" cy="1840235"/>
          </a:xfrm>
          <a:prstGeom prst="rect">
            <a:avLst/>
          </a:prstGeom>
          <a:noFill/>
        </p:spPr>
        <p:txBody>
          <a:bodyPr wrap="square" rtlCol="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充电设施的普及：公共充电桩数量增多，充电网络覆盖更广</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80"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82"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84" name="TextBox 2"/>
          <p:cNvSpPr txBox="1"/>
          <p:nvPr>
            <p:custDataLst>
              <p:tags r:id="rId10"/>
            </p:custDataLst>
          </p:nvPr>
        </p:nvSpPr>
        <p:spPr>
          <a:xfrm>
            <a:off x="6356085" y="3137508"/>
            <a:ext cx="2278952" cy="1840235"/>
          </a:xfrm>
          <a:prstGeom prst="rect">
            <a:avLst/>
          </a:prstGeom>
          <a:noFill/>
        </p:spPr>
        <p:txBody>
          <a:bodyPr wrap="square" rtlCol="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政策支持：政府加大对新能源汽车产业的扶持力度，包括补贴、减税等措施</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86"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88"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90" name="TextBox 2"/>
          <p:cNvSpPr txBox="1"/>
          <p:nvPr>
            <p:custDataLst>
              <p:tags r:id="rId13"/>
            </p:custDataLst>
          </p:nvPr>
        </p:nvSpPr>
        <p:spPr>
          <a:xfrm>
            <a:off x="9144465"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产业链协同发展：从原材料、零部件到整车的全产业链协同，提高生产效率，降低成本</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24" name="标题 2"/>
          <p:cNvSpPr>
            <a:spLocks noGrp="1"/>
          </p:cNvSpPr>
          <p:nvPr>
            <p:ph type="title" idx="3"/>
          </p:nvPr>
        </p:nvSpPr>
        <p:spPr/>
        <p:txBody>
          <a:bodyPr>
            <a:normAutofit fontScale="94444"/>
          </a:bodyPr>
          <a:lstStyle/>
          <a:p>
            <a:r>
              <a:rPr lang="zh-CN" altLang="en-US"/>
              <a:t>未来市场潜力</a:t>
            </a:r>
            <a:endParaRPr lang="zh-CN" altLang="en-US"/>
          </a:p>
        </p:txBody>
      </p:sp>
      <p:sp>
        <p:nvSpPr>
          <p:cNvPr id="104942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2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政策支持：各国政府对新能源汽车的鼓励政策将进一步推动市场发展</a:t>
            </a:r>
            <a:endParaRPr lang="zh-CN" altLang="en-US" sz="2000" spc="150">
              <a:solidFill>
                <a:schemeClr val="tx1">
                  <a:lumMod val="75000"/>
                  <a:lumOff val="25000"/>
                </a:schemeClr>
              </a:solidFill>
              <a:latin typeface="+mn-ea"/>
              <a:sym typeface="+mn-ea"/>
            </a:endParaRPr>
          </a:p>
        </p:txBody>
      </p:sp>
      <p:sp>
        <p:nvSpPr>
          <p:cNvPr id="104943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3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3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技术创新：电池技术的突破和充电设施的完善将提高新能源汽车的续航能力和充电体验</a:t>
            </a:r>
            <a:endParaRPr lang="zh-CN" altLang="en-US" sz="2000" spc="150">
              <a:solidFill>
                <a:schemeClr val="tx1">
                  <a:lumMod val="75000"/>
                  <a:lumOff val="25000"/>
                </a:schemeClr>
              </a:solidFill>
              <a:latin typeface="+mn-ea"/>
              <a:sym typeface="+mn-ea"/>
            </a:endParaRPr>
          </a:p>
        </p:txBody>
      </p:sp>
      <p:sp>
        <p:nvSpPr>
          <p:cNvPr id="104943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3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4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消费者认知：随着环保意识的提高，消费者对新能源汽车的接受度将逐渐提高</a:t>
            </a:r>
            <a:endParaRPr lang="zh-CN" altLang="en-US" sz="2000" spc="150">
              <a:solidFill>
                <a:schemeClr val="tx1">
                  <a:lumMod val="75000"/>
                  <a:lumOff val="25000"/>
                </a:schemeClr>
              </a:solidFill>
              <a:latin typeface="+mn-ea"/>
              <a:sym typeface="+mn-ea"/>
            </a:endParaRPr>
          </a:p>
        </p:txBody>
      </p:sp>
      <p:sp>
        <p:nvSpPr>
          <p:cNvPr id="104944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4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4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产业链完善：新能源汽车产业链的逐步成熟将降低生产成本，提高市场竞争力</a:t>
            </a:r>
            <a:endParaRPr lang="zh-CN" altLang="en-US" sz="2000" spc="150">
              <a:solidFill>
                <a:schemeClr val="tx1">
                  <a:lumMod val="75000"/>
                  <a:lumOff val="25000"/>
                </a:schemeClr>
              </a:solidFill>
              <a:latin typeface="+mn-ea"/>
              <a:sym typeface="+mn-ea"/>
            </a:endParaRPr>
          </a:p>
        </p:txBody>
      </p:sp>
      <p:sp>
        <p:nvSpPr>
          <p:cNvPr id="104944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53" name=""/>
        <p:cNvGrpSpPr/>
        <p:nvPr/>
      </p:nvGrpSpPr>
      <p:grpSpPr>
        <a:xfrm>
          <a:off x="0" y="0"/>
          <a:ext cx="0" cy="0"/>
        </a:xfrm>
      </p:grpSpPr>
      <p:sp>
        <p:nvSpPr>
          <p:cNvPr id="1049482" name="文本占位符 1"/>
          <p:cNvSpPr>
            <a:spLocks noGrp="1"/>
          </p:cNvSpPr>
          <p:nvPr>
            <p:ph type="body" idx="2"/>
            <p:custDataLst>
              <p:tags r:id="rId2"/>
            </p:custDataLst>
          </p:nvPr>
        </p:nvSpPr>
        <p:spPr/>
        <p:txBody>
          <a:bodyPr/>
          <a:lstStyle/>
          <a:p>
            <a:r>
              <a:rPr lang="zh-CN" altLang="en-US"/>
              <a:t>PART FOUR</a:t>
            </a:r>
            <a:endParaRPr lang="zh-CN" altLang="en-US"/>
          </a:p>
        </p:txBody>
      </p:sp>
      <p:sp>
        <p:nvSpPr>
          <p:cNvPr id="1049484" name="标题 2"/>
          <p:cNvSpPr>
            <a:spLocks noGrp="1"/>
          </p:cNvSpPr>
          <p:nvPr>
            <p:ph type="title" idx="1"/>
            <p:custDataLst>
              <p:tags r:id="rId3"/>
            </p:custDataLst>
          </p:nvPr>
        </p:nvSpPr>
        <p:spPr/>
        <p:txBody>
          <a:bodyPr>
            <a:normAutofit fontScale="90000"/>
          </a:bodyPr>
          <a:lstStyle/>
          <a:p>
            <a:r>
              <a:rPr lang="zh-CN" altLang="en-US"/>
              <a:t>新能源汽车的普及障碍</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https://d.book118.com/115034024302011044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文本样式"/>
  <p:tag name="KSO_WM_UNIT_TYPE" val="b"/>
  <p:tag name="KSO_WM_UNIT_VALUE" val="36"/>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35"/>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6.xml><?xml version="1.0" encoding="utf-8"?>
<p:tagLst xmlns:p="http://schemas.openxmlformats.org/presentationml/2006/main">
  <p:tag name="KSO_WM_BEAUTIFY_FLAG" val="#wm#"/>
  <p:tag name="KSO_WM_SLIDE_CONTENT_AREA" val="{&quot;left&quot;:&quot;140.25&quot;,&quot;top&quot;:&quot;121.15&quot;,&quot;width&quot;:&quot;679.5&quot;,&quot;height&quot;:&quot;208.75&quot;}"/>
  <p:tag name="KSO_WM_SLIDE_ID" val="custom20230296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1"/>
  <p:tag name="KSO_WM_UNIT_INDEX" val="1_1_1"/>
  <p:tag name="KSO_WM_UNIT_LAYERLEVEL" val="1_1_1"/>
  <p:tag name="KSO_WM_UNIT_PRESET_TEXT" val="0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2"/>
  <p:tag name="KSO_WM_UNIT_INDEX" val="1_1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1"/>
  <p:tag name="KSO_WM_UNIT_INDEX" val="1_2_1"/>
  <p:tag name="KSO_WM_UNIT_LAYERLEVEL" val="1_1_1"/>
  <p:tag name="KSO_WM_UNIT_PRESET_TEXT" val="02"/>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2"/>
  <p:tag name="KSO_WM_UNIT_INDEX" val="1_2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1"/>
  <p:tag name="KSO_WM_UNIT_INDEX" val="1_3_1"/>
  <p:tag name="KSO_WM_UNIT_LAYERLEVEL" val="1_1_1"/>
  <p:tag name="KSO_WM_UNIT_PRESET_TEXT" val="03"/>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2"/>
  <p:tag name="KSO_WM_UNIT_INDEX" val="1_3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1"/>
  <p:tag name="KSO_WM_UNIT_INDEX" val="1_4_1"/>
  <p:tag name="KSO_WM_UNIT_LAYERLEVEL" val="1_1_1"/>
  <p:tag name="KSO_WM_UNIT_PRESET_TEXT" val="04"/>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2"/>
  <p:tag name="KSO_WM_UNIT_INDEX" val="1_4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1"/>
  <p:tag name="KSO_WM_UNIT_INDEX" val="1_5_1"/>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2"/>
  <p:tag name="KSO_WM_UNIT_INDEX" val="1_5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2"/>
  <p:tag name="KSO_WM_UNIT_INDEX" val="1_6_2"/>
  <p:tag name="KSO_WM_UNIT_LAYERLEVEL" val="1_1_1"/>
  <p:tag name="KSO_WM_UNIT_TYPE" val="l_h_i"/>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ONE"/>
  <p:tag name="KSO_WM_UNIT_TYPE" val="e"/>
  <p:tag name="KSO_WM_UNIT_VALUE" val="6"/>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WO"/>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HREE"/>
  <p:tag name="KSO_WM_UNIT_TYPE" val="e"/>
  <p:tag name="KSO_WM_UNIT_VALUE" val="6"/>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4.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FOUR"/>
  <p:tag name="KSO_WM_UNIT_TYPE" val="e"/>
  <p:tag name="KSO_WM_UNIT_VALUE" val="6"/>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5.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2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9">
      <a:dk1>
        <a:srgbClr val="000000"/>
      </a:dk1>
      <a:lt1>
        <a:srgbClr val="FFFFFF"/>
      </a:lt1>
      <a:dk2>
        <a:srgbClr val="043460"/>
      </a:dk2>
      <a:lt2>
        <a:srgbClr val="EFFFFF"/>
      </a:lt2>
      <a:accent1>
        <a:srgbClr val="09FFFF"/>
      </a:accent1>
      <a:accent2>
        <a:srgbClr val="1ADCFF"/>
      </a:accent2>
      <a:accent3>
        <a:srgbClr val="2CB9FF"/>
      </a:accent3>
      <a:accent4>
        <a:srgbClr val="3D97FF"/>
      </a:accent4>
      <a:accent5>
        <a:srgbClr val="4F74FF"/>
      </a:accent5>
      <a:accent6>
        <a:srgbClr val="6051FF"/>
      </a:accent6>
      <a:hlink>
        <a:srgbClr val="4472C4"/>
      </a:hlink>
      <a:folHlink>
        <a:srgbClr val="BFBFBF"/>
      </a:folHlink>
    </a:clrScheme>
    <a:fontScheme name="自定义 7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MiSans Heavy</vt:lpstr>
      <vt:lpstr>MiSans Normal</vt:lpstr>
      <vt:lpstr>Wingdings</vt:lpstr>
      <vt:lpstr>微软雅黑</vt:lpstr>
      <vt:lpstr>Office Theme</vt:lpstr>
      <vt:lpstr>2024年新能源汽车的全球普及</vt:lpstr>
      <vt:lpstr>目录</vt:lpstr>
      <vt:lpstr>添加章节标题</vt:lpstr>
      <vt:lpstr>新能源汽车的发展趋势</vt:lpstr>
      <vt:lpstr>全球能源危机和环保需求</vt:lpstr>
      <vt:lpstr>新能源汽车的技术进步</vt:lpstr>
      <vt:lpstr>各国政策支持</vt:lpstr>
      <vt:lpstr>消费者接受度的提高</vt:lpstr>
      <vt:lpstr>新能源汽车的市场前景</vt:lpstr>
      <vt:lpstr>市场规模和增长趋势</vt:lpstr>
      <vt:lpstr>竞争格局和市场份额</vt:lpstr>
      <vt:lpstr>新能源汽车产业链的完善</vt:lpstr>
      <vt:lpstr>未来市场潜力</vt:lpstr>
      <vt:lpstr>新能源汽车的普及障碍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2024-09-07T08:01:45.390</cp:lastPrinted>
  <dcterms:created xsi:type="dcterms:W3CDTF">2024-09-07T00:01:45Z</dcterms:created>
  <dcterms:modified xsi:type="dcterms:W3CDTF">2024-09-07T00:01:47Z</dcterms:modified>
</cp:coreProperties>
</file>