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A7336-DDB7-45D9-A9EE-58FB1801D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21FCD-31EA-4702-9638-7F6F732F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18A40-1C7B-4B31-9BFB-7DA2B3DDE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D45D7-ADC9-4DA9-A60A-4827D88F6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DA5EF-BBFB-473C-A20C-089F23D5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E8C2A-EEF3-48E9-BE05-B0B896CF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AD09F-9E97-4B8E-AF0D-D18B07AC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8E974-BD29-4715-8C39-C785C5D61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02837-6081-49D1-A510-CE92C76C4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65BF8-6914-49D5-8B31-FCC0AFFA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7C6B6-F2BF-4DF2-BA40-7A60D44EE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18" Type="http://schemas.openxmlformats.org/officeDocument/2006/relationships/tags" Target="../tags/tag296.xml" /><Relationship Id="rId19" Type="http://schemas.openxmlformats.org/officeDocument/2006/relationships/tags" Target="../tags/tag297.xml" /><Relationship Id="rId2" Type="http://schemas.openxmlformats.org/officeDocument/2006/relationships/tags" Target="../tags/tag280.xml" /><Relationship Id="rId20" Type="http://schemas.openxmlformats.org/officeDocument/2006/relationships/tags" Target="../tags/tag298.xml" /><Relationship Id="rId21" Type="http://schemas.openxmlformats.org/officeDocument/2006/relationships/tags" Target="../tags/tag299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5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9.xml" /><Relationship Id="rId3" Type="http://schemas.openxmlformats.org/officeDocument/2006/relationships/tags" Target="../tags/tag320.xml" /><Relationship Id="rId4" Type="http://schemas.openxmlformats.org/officeDocument/2006/relationships/tags" Target="../tags/tag321.xml" /><Relationship Id="rId5" Type="http://schemas.openxmlformats.org/officeDocument/2006/relationships/tags" Target="../tags/tag3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32304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营运资金管理-四川长虹应收账款管理案例分析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营运资金管理概述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四川长虹应收账款管理现状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四川长虹应收账款管理存在的问题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案例分析-四川长虹应收账款管理优化方案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四川长虹应收账款管理改进措施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营运资金管理概述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营运资金定义</a:t>
            </a:r>
            <a:endParaRPr lang="zh-CN" altLang="en-US"/>
          </a:p>
        </p:txBody>
      </p:sp>
      <p:sp>
        <p:nvSpPr>
          <p:cNvPr id="10497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包括流动资产和流动负债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营运资金是指企业用于日常运营活动的资金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流动资产包括现金、应收账款、存货等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流动负债包括应付账款、短期借款等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营运资金管理的重要性</a:t>
            </a:r>
            <a:endParaRPr lang="zh-CN" altLang="en-US"/>
          </a:p>
        </p:txBody>
      </p:sp>
      <p:sp>
        <p:nvSpPr>
          <p:cNvPr id="104975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保持流动性和偿债能力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优化资金结构，降低财务风险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提高资金使用效率，增加企业盈利能力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促进企业可持续发展，增强市场竞争力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四川长虹应收账款管理现状</a:t>
            </a:r>
            <a:endParaRPr lang="zh-CN" altLang="en-US"/>
          </a:p>
        </p:txBody>
      </p:sp>
      <p:sp>
        <p:nvSpPr>
          <p:cNvPr id="10498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应收账款规模</a:t>
            </a:r>
            <a:endParaRPr lang="zh-CN" altLang="en-US"/>
          </a:p>
        </p:txBody>
      </p:sp>
      <p:sp>
        <p:nvSpPr>
          <p:cNvPr id="10499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四川长虹应收账款余额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四川长虹应收账款账龄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四川长虹应收账款坏账率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四川长虹应收账款周转率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应收账款结构</a:t>
            </a:r>
            <a:endParaRPr lang="zh-CN" altLang="en-US"/>
          </a:p>
        </p:txBody>
      </p:sp>
      <p:sp>
        <p:nvSpPr>
          <p:cNvPr id="10500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8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应收账款总额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主要欠款客户及金额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坏账率及账龄分布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应收账款占流动资产比例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应收账款周转率</a:t>
            </a:r>
            <a:endParaRPr lang="zh-CN" altLang="en-US"/>
          </a:p>
        </p:txBody>
      </p:sp>
      <p:sp>
        <p:nvSpPr>
          <p:cNvPr id="1050148" name="圆角矩形 30"/>
          <p:cNvSpPr/>
          <p:nvPr>
            <p:custDataLst>
              <p:tags r:id="rId2"/>
            </p:custDataLst>
          </p:nvPr>
        </p:nvSpPr>
        <p:spPr>
          <a:xfrm>
            <a:off x="2359447" y="1364400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50150" name="圆角矩形 65"/>
          <p:cNvSpPr/>
          <p:nvPr>
            <p:custDataLst>
              <p:tags r:id="rId3"/>
            </p:custDataLst>
          </p:nvPr>
        </p:nvSpPr>
        <p:spPr>
          <a:xfrm>
            <a:off x="2359447" y="2600716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50152" name="圆角矩形 72"/>
          <p:cNvSpPr/>
          <p:nvPr>
            <p:custDataLst>
              <p:tags r:id="rId4"/>
            </p:custDataLst>
          </p:nvPr>
        </p:nvSpPr>
        <p:spPr>
          <a:xfrm>
            <a:off x="2359447" y="3837031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50154" name="圆角矩形 78"/>
          <p:cNvSpPr/>
          <p:nvPr>
            <p:custDataLst>
              <p:tags r:id="rId5"/>
            </p:custDataLst>
          </p:nvPr>
        </p:nvSpPr>
        <p:spPr>
          <a:xfrm>
            <a:off x="2359447" y="5073347"/>
            <a:ext cx="7867803" cy="1104253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50156" name="圆角矩形 35"/>
          <p:cNvSpPr/>
          <p:nvPr>
            <p:custDataLst>
              <p:tags r:id="rId6"/>
            </p:custDataLst>
          </p:nvPr>
        </p:nvSpPr>
        <p:spPr>
          <a:xfrm>
            <a:off x="1965497" y="1572567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158" name="圆角矩形 35"/>
          <p:cNvSpPr/>
          <p:nvPr>
            <p:custDataLst>
              <p:tags r:id="rId7"/>
            </p:custDataLst>
          </p:nvPr>
        </p:nvSpPr>
        <p:spPr>
          <a:xfrm>
            <a:off x="1965497" y="5281514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160" name="圆角矩形 35"/>
          <p:cNvSpPr/>
          <p:nvPr>
            <p:custDataLst>
              <p:tags r:id="rId8"/>
            </p:custDataLst>
          </p:nvPr>
        </p:nvSpPr>
        <p:spPr>
          <a:xfrm>
            <a:off x="1965497" y="4045198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162" name="圆角矩形 35"/>
          <p:cNvSpPr/>
          <p:nvPr>
            <p:custDataLst>
              <p:tags r:id="rId9"/>
            </p:custDataLst>
          </p:nvPr>
        </p:nvSpPr>
        <p:spPr>
          <a:xfrm>
            <a:off x="1965497" y="2808882"/>
            <a:ext cx="1897375" cy="6879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164" name="文本框 4"/>
          <p:cNvSpPr txBox="1"/>
          <p:nvPr>
            <p:custDataLst>
              <p:tags r:id="rId10"/>
            </p:custDataLst>
          </p:nvPr>
        </p:nvSpPr>
        <p:spPr>
          <a:xfrm>
            <a:off x="4307558" y="1419613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定义：应收账款周转率是指企业一定期间内应收账款的周转次数，是反映企业应收账款变现速度的一个重要财务指标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50166" name="文本框 5"/>
          <p:cNvSpPr txBox="1"/>
          <p:nvPr>
            <p:custDataLst>
              <p:tags r:id="rId11"/>
            </p:custDataLst>
          </p:nvPr>
        </p:nvSpPr>
        <p:spPr>
          <a:xfrm>
            <a:off x="4307558" y="2655928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计算公式：应收账款周转率=赊销收入净额÷应收账款平均余额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50168" name="文本框 6"/>
          <p:cNvSpPr txBox="1"/>
          <p:nvPr>
            <p:custDataLst>
              <p:tags r:id="rId12"/>
            </p:custDataLst>
          </p:nvPr>
        </p:nvSpPr>
        <p:spPr>
          <a:xfrm>
            <a:off x="4307558" y="3892244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影响因素：应收账款周转率受到多种因素的影响，包括赊销收入净额、应收账款平均余额、应收账款回收期等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50170" name="文本框 8"/>
          <p:cNvSpPr txBox="1"/>
          <p:nvPr>
            <p:custDataLst>
              <p:tags r:id="rId13"/>
            </p:custDataLst>
          </p:nvPr>
        </p:nvSpPr>
        <p:spPr>
          <a:xfrm>
            <a:off x="4307558" y="5128560"/>
            <a:ext cx="5864479" cy="99382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四川长虹应收账款周转率现状：四川长虹的应收账款周转率较高，说明其应收账款变现速度较快，企业资产流动性较好，但同时也需要注意应收账款回收期较长的问题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四川长虹应收账款管理存在的问题</a:t>
            </a:r>
            <a:endParaRPr lang="zh-CN" altLang="en-US"/>
          </a:p>
        </p:txBody>
      </p:sp>
      <p:sp>
        <p:nvSpPr>
          <p:cNvPr id="10502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信用政策过于宽松</a:t>
            </a:r>
            <a:endParaRPr lang="zh-CN" altLang="en-US"/>
          </a:p>
        </p:txBody>
      </p:sp>
      <p:sp>
        <p:nvSpPr>
          <p:cNvPr id="10503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内容1：信用政策过于宽松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内容2：缺乏有效的应收账款监控机制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内容3：客户信用评估体系不完善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内容4：应收账款催收流程不规范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催收机制不健全</a:t>
            </a:r>
            <a:endParaRPr lang="zh-CN" altLang="en-US"/>
          </a:p>
        </p:txBody>
      </p:sp>
      <p:sp>
        <p:nvSpPr>
          <p:cNvPr id="105044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缺乏有效的催收策略：四川长虹没有制定明确的催收计划和措施，导致应收账款回收缓慢。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4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催收人员不足：公司缺乏专业的催收人员，无法对逾期应收账款进行有效追讨。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4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催收手段单一：四川长虹主要依赖电话和邮件进行催收，缺乏其他有效的催收手段，如法律途径、专业催收机构等。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缺乏激励机制：公司没有建立针对催收人员的激励机制，导致催收人员缺乏积极性和动力。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https://d.book118.com/115132304022011034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59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1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Wingdings</vt:lpstr>
      <vt:lpstr>宋体</vt:lpstr>
      <vt:lpstr>mn-cs</vt:lpstr>
      <vt:lpstr>Office Theme</vt:lpstr>
      <vt:lpstr>营运资金管理-四川长虹应收账款管理案例分析</vt:lpstr>
      <vt:lpstr>目录</vt:lpstr>
      <vt:lpstr>添加章节标题</vt:lpstr>
      <vt:lpstr>营运资金管理概述</vt:lpstr>
      <vt:lpstr>营运资金定义</vt:lpstr>
      <vt:lpstr>营运资金管理的重要性</vt:lpstr>
      <vt:lpstr>四川长虹应收账款管理现状</vt:lpstr>
      <vt:lpstr>应收账款规模</vt:lpstr>
      <vt:lpstr>应收账款结构</vt:lpstr>
      <vt:lpstr>应收账款周转率</vt:lpstr>
      <vt:lpstr>四川长虹应收账款管理存在的问题</vt:lpstr>
      <vt:lpstr>信用政策过于宽松</vt:lpstr>
      <vt:lpstr>催收机制不健全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2024-08-29T11:42:11.790</cp:lastPrinted>
  <dcterms:created xsi:type="dcterms:W3CDTF">2024-08-29T03:42:11Z</dcterms:created>
  <dcterms:modified xsi:type="dcterms:W3CDTF">2024-08-29T03:42:14Z</dcterms:modified>
</cp:coreProperties>
</file>