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9144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wmf" /><Relationship Id="rId2" Type="http://schemas.openxmlformats.org/officeDocument/2006/relationships/image" Target="../media/image4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wmf" /><Relationship Id="rId10" Type="http://schemas.openxmlformats.org/officeDocument/2006/relationships/image" Target="../media/image16.wmf" /><Relationship Id="rId11" Type="http://schemas.openxmlformats.org/officeDocument/2006/relationships/image" Target="../media/image17.wmf" /><Relationship Id="rId12" Type="http://schemas.openxmlformats.org/officeDocument/2006/relationships/image" Target="../media/image18.wmf" /><Relationship Id="rId2" Type="http://schemas.openxmlformats.org/officeDocument/2006/relationships/image" Target="../media/image8.wmf" /><Relationship Id="rId3" Type="http://schemas.openxmlformats.org/officeDocument/2006/relationships/image" Target="../media/image9.wmf" /><Relationship Id="rId4" Type="http://schemas.openxmlformats.org/officeDocument/2006/relationships/image" Target="../media/image10.wmf" /><Relationship Id="rId5" Type="http://schemas.openxmlformats.org/officeDocument/2006/relationships/image" Target="../media/image11.wmf" /><Relationship Id="rId6" Type="http://schemas.openxmlformats.org/officeDocument/2006/relationships/image" Target="../media/image12.wmf" /><Relationship Id="rId7" Type="http://schemas.openxmlformats.org/officeDocument/2006/relationships/image" Target="../media/image13.wmf" /><Relationship Id="rId8" Type="http://schemas.openxmlformats.org/officeDocument/2006/relationships/image" Target="../media/image14.wmf" /><Relationship Id="rId9" Type="http://schemas.openxmlformats.org/officeDocument/2006/relationships/image" Target="../media/image15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C6552-F7F5-45DB-88FA-09576F9A7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89550C-01E8-4F4E-B1E5-836B7D2E6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4F456-1F8F-419D-AC88-AC2A20FE3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9D1E46-8A80-4335-97FE-823709A44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DF95A0-655B-433D-9D3D-20C3600DF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6AF044-D1E5-4E51-AAC7-15C66B696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703F9C-A998-4DCC-850F-03403C1C0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CBEC0F-5BD8-4151-94F9-EE58A035A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01A8D-7313-4396-B81B-5C4CC3229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495DE-558C-46C7-9BF4-805B9E4E3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10843-7307-4277-BA5B-A3CFF2184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                </a:t>
            </a: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                   </a:t>
            </a: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2EA06FF-6532-417F-94DE-7F40B0A7850D}" type="slidenum">
              <a:rPr kumimoji="0" lang="en-US" altLang="zh-CN" sz="1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F2DD43B-BBDB-44F9-9E74-4876DA0B3570}" type="slidenum">
              <a:rPr kumimoji="0" lang="en-US" altLang="zh-CN" sz="1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405C007-3147-4A54-9318-FD7919005CE6}" type="slidenum">
              <a:rPr kumimoji="0" lang="en-US" altLang="zh-CN" sz="1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日期占位符 4"/>
          <p:cNvSpPr>
            <a:spLocks noGrp="1"/>
          </p:cNvSpPr>
          <p:nvPr>
            <p:ph type="dt" sz="half" idx="1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" name="页脚占位符 5"/>
          <p:cNvSpPr>
            <a:spLocks noGrp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1" name="灯片编号占位符 6"/>
          <p:cNvSpPr>
            <a:spLocks noGrp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E8B2A40-1292-4044-8EC4-582D26AD6CDF}" type="slidenum">
              <a:rPr kumimoji="0" lang="en-US" altLang="zh-CN" sz="1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日期占位符 6"/>
          <p:cNvSpPr>
            <a:spLocks noGrp="1"/>
          </p:cNvSpPr>
          <p:nvPr>
            <p:ph type="dt" sz="half" idx="1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" name="页脚占位符 7"/>
          <p:cNvSpPr>
            <a:spLocks noGrp="1"/>
          </p:cNvSpPr>
          <p:nvPr>
            <p:ph type="ftr" sz="quarter" idx="1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1" name="灯片编号占位符 8"/>
          <p:cNvSpPr>
            <a:spLocks noGrp="1"/>
          </p:cNvSpPr>
          <p:nvPr>
            <p:ph type="sldNum" sz="quarter" idx="1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ACC6BEA-73C4-48F1-B735-6BA5F1BCAB0E}" type="slidenum">
              <a:rPr kumimoji="0" lang="en-US" altLang="zh-CN" sz="1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9" name="日期占位符 2"/>
          <p:cNvSpPr>
            <a:spLocks noGrp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" name="页脚占位符 3"/>
          <p:cNvSpPr>
            <a:spLocks noGrp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1" name="灯片编号占位符 4"/>
          <p:cNvSpPr>
            <a:spLocks noGrp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27BB004-6720-4D3C-A96A-92E2FDE74B58}" type="slidenum">
              <a:rPr kumimoji="0" lang="en-US" altLang="zh-CN" sz="1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日期占位符 1"/>
          <p:cNvSpPr>
            <a:spLocks noGrp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" name="页脚占位符 2"/>
          <p:cNvSpPr>
            <a:spLocks noGrp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1" name="灯片编号占位符 3"/>
          <p:cNvSpPr>
            <a:spLocks noGrp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3B5FF66-EDEA-4374-BDE7-BC248DDE05F7}" type="slidenum">
              <a:rPr kumimoji="0" lang="en-US" altLang="zh-CN" sz="1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日期占位符 4"/>
          <p:cNvSpPr>
            <a:spLocks noGrp="1"/>
          </p:cNvSpPr>
          <p:nvPr>
            <p:ph type="dt" sz="half" idx="1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" name="页脚占位符 5"/>
          <p:cNvSpPr>
            <a:spLocks noGrp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1" name="灯片编号占位符 6"/>
          <p:cNvSpPr>
            <a:spLocks noGrp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3F2FE66-4D88-446E-BBB7-637576F2A288}" type="slidenum">
              <a:rPr kumimoji="0" lang="en-US" altLang="zh-CN" sz="1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日期占位符 4"/>
          <p:cNvSpPr>
            <a:spLocks noGrp="1"/>
          </p:cNvSpPr>
          <p:nvPr>
            <p:ph type="dt" sz="half" idx="1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" name="页脚占位符 5"/>
          <p:cNvSpPr>
            <a:spLocks noGrp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1" name="灯片编号占位符 6"/>
          <p:cNvSpPr>
            <a:spLocks noGrp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48CD49A-A4B1-4565-BC08-F1E6B737D9E8}" type="slidenum">
              <a:rPr kumimoji="0" lang="en-US" altLang="zh-CN" sz="1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8F0B92F-E2AA-4635-A956-BE6686492CFE}" type="slidenum">
              <a:rPr kumimoji="0" lang="en-US" altLang="zh-CN" sz="1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9ADF5A8-18FE-4215-A982-4A8D49FA284E}" type="slidenum">
              <a:rPr kumimoji="0" lang="en-US" altLang="zh-CN" sz="1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image" Target="../media/image2.emf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1026" name="Picture 8"/>
          <p:cNvPicPr>
            <a:picLocks noChangeAspect="1"/>
          </p:cNvPicPr>
          <p:nvPr userDrawn="1"/>
        </p:nvPicPr>
        <p:blipFill>
          <a:blip r:embed="rId12"/>
          <a:srcRect r="12721"/>
          <a:stretch>
            <a:fillRect/>
          </a:stretch>
        </p:blipFill>
        <p:spPr>
          <a:xfrm>
            <a:off x="7423150" y="5572125"/>
            <a:ext cx="1720850" cy="12858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7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                </a:t>
            </a: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                   </a:t>
            </a: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2EA06FF-6532-417F-94DE-7F40B0A7850D}" type="slidenum">
              <a:rPr kumimoji="0" lang="en-US" altLang="zh-CN" sz="1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1032" name="Picture 7"/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-12700"/>
            <a:ext cx="2663825" cy="6870700"/>
          </a:xfrm>
          <a:prstGeom prst="rect">
            <a:avLst/>
          </a:prstGeom>
          <a:noFill/>
          <a:ln w="9525"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sldNum="0" hdr="0" ftr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3.wmf" /><Relationship Id="rId4" Type="http://schemas.openxmlformats.org/officeDocument/2006/relationships/oleObject" Target="../embeddings/oleObject2.bin" TargetMode="Internal" /><Relationship Id="rId5" Type="http://schemas.openxmlformats.org/officeDocument/2006/relationships/image" Target="../media/image4.wmf" /><Relationship Id="rId6" Type="http://schemas.openxmlformats.org/officeDocument/2006/relationships/vmlDrawing" Target="../drawings/vmlDrawing1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oleObject" Target="../embeddings/oleObject7.bin" TargetMode="Internal" /><Relationship Id="rId11" Type="http://schemas.openxmlformats.org/officeDocument/2006/relationships/image" Target="../media/image11.wmf" /><Relationship Id="rId12" Type="http://schemas.openxmlformats.org/officeDocument/2006/relationships/oleObject" Target="../embeddings/oleObject8.bin" TargetMode="Internal" /><Relationship Id="rId13" Type="http://schemas.openxmlformats.org/officeDocument/2006/relationships/image" Target="../media/image12.wmf" /><Relationship Id="rId14" Type="http://schemas.openxmlformats.org/officeDocument/2006/relationships/oleObject" Target="../embeddings/oleObject9.bin" TargetMode="Internal" /><Relationship Id="rId15" Type="http://schemas.openxmlformats.org/officeDocument/2006/relationships/image" Target="../media/image13.wmf" /><Relationship Id="rId16" Type="http://schemas.openxmlformats.org/officeDocument/2006/relationships/oleObject" Target="../embeddings/oleObject10.bin" TargetMode="Internal" /><Relationship Id="rId17" Type="http://schemas.openxmlformats.org/officeDocument/2006/relationships/image" Target="../media/image14.wmf" /><Relationship Id="rId18" Type="http://schemas.openxmlformats.org/officeDocument/2006/relationships/oleObject" Target="../embeddings/oleObject11.bin" TargetMode="Internal" /><Relationship Id="rId19" Type="http://schemas.openxmlformats.org/officeDocument/2006/relationships/image" Target="../media/image15.wmf" /><Relationship Id="rId2" Type="http://schemas.openxmlformats.org/officeDocument/2006/relationships/oleObject" Target="../embeddings/oleObject3.bin" TargetMode="Internal" /><Relationship Id="rId20" Type="http://schemas.openxmlformats.org/officeDocument/2006/relationships/oleObject" Target="../embeddings/oleObject12.bin" TargetMode="Internal" /><Relationship Id="rId21" Type="http://schemas.openxmlformats.org/officeDocument/2006/relationships/image" Target="../media/image16.wmf" /><Relationship Id="rId22" Type="http://schemas.openxmlformats.org/officeDocument/2006/relationships/oleObject" Target="../embeddings/oleObject13.bin" TargetMode="Internal" /><Relationship Id="rId23" Type="http://schemas.openxmlformats.org/officeDocument/2006/relationships/image" Target="../media/image17.wmf" /><Relationship Id="rId24" Type="http://schemas.openxmlformats.org/officeDocument/2006/relationships/oleObject" Target="../embeddings/oleObject14.bin" TargetMode="Internal" /><Relationship Id="rId25" Type="http://schemas.openxmlformats.org/officeDocument/2006/relationships/image" Target="../media/image18.wmf" /><Relationship Id="rId26" Type="http://schemas.openxmlformats.org/officeDocument/2006/relationships/vmlDrawing" Target="../drawings/vmlDrawing2.vml" /><Relationship Id="rId3" Type="http://schemas.openxmlformats.org/officeDocument/2006/relationships/image" Target="../media/image7.wmf" /><Relationship Id="rId4" Type="http://schemas.openxmlformats.org/officeDocument/2006/relationships/oleObject" Target="../embeddings/oleObject4.bin" TargetMode="Internal" /><Relationship Id="rId5" Type="http://schemas.openxmlformats.org/officeDocument/2006/relationships/image" Target="../media/image8.wmf" /><Relationship Id="rId6" Type="http://schemas.openxmlformats.org/officeDocument/2006/relationships/oleObject" Target="../embeddings/oleObject5.bin" TargetMode="Internal" /><Relationship Id="rId7" Type="http://schemas.openxmlformats.org/officeDocument/2006/relationships/image" Target="../media/image9.wmf" /><Relationship Id="rId8" Type="http://schemas.openxmlformats.org/officeDocument/2006/relationships/oleObject" Target="../embeddings/oleObject6.bin" TargetMode="Internal" /><Relationship Id="rId9" Type="http://schemas.openxmlformats.org/officeDocument/2006/relationships/image" Target="../media/image10.wmf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20422000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Text Box 4"/>
          <p:cNvSpPr txBox="1"/>
          <p:nvPr/>
        </p:nvSpPr>
        <p:spPr>
          <a:xfrm>
            <a:off x="1619250" y="1700213"/>
            <a:ext cx="5384800" cy="25304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8000">
                <a:latin typeface="Arial" pitchFamily="34" charset="0"/>
                <a:ea typeface="华文隶书" panose="02010800040101010101" pitchFamily="2" charset="-122"/>
              </a:rPr>
              <a:t>怎 样 上 好 </a:t>
            </a:r>
            <a:endParaRPr lang="zh-CN" altLang="en-US" sz="8000">
              <a:latin typeface="Arial" pitchFamily="34" charset="0"/>
              <a:ea typeface="华文隶书" panose="02010800040101010101" pitchFamily="2" charset="-122"/>
            </a:endParaRPr>
          </a:p>
          <a:p>
            <a:pPr eaLnBrk="1" hangingPunct="1"/>
            <a:r>
              <a:rPr lang="zh-CN" altLang="en-US" sz="8000">
                <a:latin typeface="Arial" pitchFamily="34" charset="0"/>
                <a:ea typeface="华文隶书" panose="02010800040101010101" pitchFamily="2" charset="-122"/>
              </a:rPr>
              <a:t>一节数学课</a:t>
            </a:r>
            <a:endParaRPr lang="zh-CN" altLang="en-US" sz="8000">
              <a:latin typeface="Arial" pitchFamily="34" charset="0"/>
              <a:ea typeface="华文隶书" panose="02010800040101010101" pitchFamily="2" charset="-122"/>
            </a:endParaRPr>
          </a:p>
        </p:txBody>
      </p:sp>
      <p:sp>
        <p:nvSpPr>
          <p:cNvPr id="13315" name="Line 9"/>
          <p:cNvSpPr/>
          <p:nvPr/>
        </p:nvSpPr>
        <p:spPr>
          <a:xfrm>
            <a:off x="3419475" y="5689600"/>
            <a:ext cx="4897438" cy="0"/>
          </a:xfrm>
          <a:prstGeom prst="line">
            <a:avLst/>
          </a:prstGeom>
          <a:ln w="76200" cap="flat" cmpd="tri">
            <a:pattFill prst="trellis">
              <a:fgClr>
                <a:srgbClr val="FF3300"/>
              </a:fgClr>
              <a:bgClr>
                <a:srgbClr val="FFFFFF"/>
              </a:bgClr>
            </a:patt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3316" name="Line 10"/>
          <p:cNvSpPr/>
          <p:nvPr/>
        </p:nvSpPr>
        <p:spPr>
          <a:xfrm>
            <a:off x="7005638" y="6294438"/>
            <a:ext cx="1368425" cy="0"/>
          </a:xfrm>
          <a:prstGeom prst="line">
            <a:avLst/>
          </a:prstGeom>
          <a:ln w="76200" cap="flat" cmpd="tri">
            <a:pattFill prst="trellis">
              <a:fgClr>
                <a:srgbClr val="FF3300"/>
              </a:fgClr>
              <a:bgClr>
                <a:srgbClr val="FFFFFF"/>
              </a:bgClr>
            </a:patt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3317" name="灯片编号占位符 1"/>
          <p:cNvSpPr txBox="1">
            <a:spLocks noGrp="1"/>
          </p:cNvSpPr>
          <p:nvPr>
            <p:ph type="sldNum" sz="quarter" idx="4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 b="0"/>
              <a:t>1</a:t>
            </a:fld>
            <a:endParaRPr lang="en-US" altLang="zh-CN" sz="1400" b="0"/>
          </a:p>
        </p:txBody>
      </p:sp>
      <p:sp>
        <p:nvSpPr>
          <p:cNvPr id="13318" name="页脚占位符 2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13319" name="日期占位符 3"/>
          <p:cNvSpPr txBox="1">
            <a:spLocks noGrp="1"/>
          </p:cNvSpPr>
          <p:nvPr>
            <p:ph type="dt" sz="half" idx="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eaLnBrk="1" hangingPunct="1"/>
            <a:endParaRPr lang="en-US" altLang="zh-CN" sz="1400" b="0"/>
          </a:p>
        </p:txBody>
      </p:sp>
      <p:sp>
        <p:nvSpPr>
          <p:cNvPr id="13320" name="TextBox 13319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0" name="Rectangle 4"/>
          <p:cNvSpPr/>
          <p:nvPr/>
        </p:nvSpPr>
        <p:spPr>
          <a:xfrm>
            <a:off x="1042988" y="1577975"/>
            <a:ext cx="7094537" cy="823913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4800">
                <a:latin typeface="Arial" pitchFamily="34" charset="0"/>
              </a:rPr>
              <a:t>☆</a:t>
            </a:r>
            <a:r>
              <a:rPr lang="zh-CN" altLang="en-US" sz="4800">
                <a:latin typeface="Arial" pitchFamily="34" charset="0"/>
              </a:rPr>
              <a:t>一堂好课的标准是什么 </a:t>
            </a:r>
            <a:endParaRPr lang="zh-CN" altLang="en-US" sz="4800">
              <a:latin typeface="Arial" pitchFamily="34" charset="0"/>
            </a:endParaRPr>
          </a:p>
        </p:txBody>
      </p:sp>
      <p:sp>
        <p:nvSpPr>
          <p:cNvPr id="4101" name="Rectangle 5"/>
          <p:cNvSpPr/>
          <p:nvPr/>
        </p:nvSpPr>
        <p:spPr>
          <a:xfrm>
            <a:off x="1476375" y="3500438"/>
            <a:ext cx="4011613" cy="823912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4800">
                <a:latin typeface="Arial" pitchFamily="34" charset="0"/>
              </a:rPr>
              <a:t>☆</a:t>
            </a:r>
            <a:r>
              <a:rPr lang="zh-CN" altLang="en-US" sz="4800">
                <a:latin typeface="Arial" pitchFamily="34" charset="0"/>
              </a:rPr>
              <a:t>怎样上好课 </a:t>
            </a:r>
            <a:endParaRPr lang="zh-CN" altLang="en-US" sz="4800">
              <a:latin typeface="Arial" pitchFamily="34" charset="0"/>
            </a:endParaRPr>
          </a:p>
        </p:txBody>
      </p:sp>
      <p:sp>
        <p:nvSpPr>
          <p:cNvPr id="14340" name="Text Box 6"/>
          <p:cNvSpPr txBox="1"/>
          <p:nvPr/>
        </p:nvSpPr>
        <p:spPr>
          <a:xfrm>
            <a:off x="735013" y="576263"/>
            <a:ext cx="2419350" cy="762000"/>
          </a:xfrm>
          <a:prstGeom prst="rect">
            <a:avLst/>
          </a:prstGeom>
          <a:noFill/>
          <a:ln w="38100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400">
                <a:latin typeface="Arial" pitchFamily="34" charset="0"/>
              </a:rPr>
              <a:t>问题一：</a:t>
            </a:r>
            <a:endParaRPr lang="zh-CN" altLang="en-US" sz="4400">
              <a:latin typeface="Arial" pitchFamily="34" charset="0"/>
            </a:endParaRPr>
          </a:p>
        </p:txBody>
      </p:sp>
      <p:sp>
        <p:nvSpPr>
          <p:cNvPr id="14341" name="Text Box 7"/>
          <p:cNvSpPr txBox="1"/>
          <p:nvPr/>
        </p:nvSpPr>
        <p:spPr>
          <a:xfrm>
            <a:off x="684213" y="2492375"/>
            <a:ext cx="2419350" cy="762000"/>
          </a:xfrm>
          <a:prstGeom prst="rect">
            <a:avLst/>
          </a:prstGeom>
          <a:noFill/>
          <a:ln w="38100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400">
                <a:latin typeface="Arial" pitchFamily="34" charset="0"/>
              </a:rPr>
              <a:t>问题二：</a:t>
            </a:r>
            <a:endParaRPr lang="zh-CN" altLang="en-US" sz="4400">
              <a:latin typeface="Arial" pitchFamily="34" charset="0"/>
            </a:endParaRPr>
          </a:p>
        </p:txBody>
      </p:sp>
      <p:sp>
        <p:nvSpPr>
          <p:cNvPr id="14342" name="灯片编号占位符 1"/>
          <p:cNvSpPr txBox="1">
            <a:spLocks noGrp="1"/>
          </p:cNvSpPr>
          <p:nvPr>
            <p:ph type="sldNum" sz="quarter" idx="4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 b="0"/>
              <a:t>2</a:t>
            </a:fld>
            <a:endParaRPr lang="en-US" altLang="zh-CN" sz="1400" b="0"/>
          </a:p>
        </p:txBody>
      </p:sp>
      <p:sp>
        <p:nvSpPr>
          <p:cNvPr id="14343" name="页脚占位符 2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14344" name="日期占位符 3"/>
          <p:cNvSpPr txBox="1">
            <a:spLocks noGrp="1"/>
          </p:cNvSpPr>
          <p:nvPr>
            <p:ph type="dt" sz="half" idx="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eaLnBrk="1" hangingPunct="1"/>
            <a:endParaRPr lang="en-US" altLang="zh-CN" sz="1400" b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/>
      <p:bldP spid="410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523875" y="476250"/>
            <a:ext cx="5848350" cy="579438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Tx/>
              <a:buNone/>
              <a:defRPr/>
            </a:pPr>
            <a:r>
              <a:rPr kumimoji="0" lang="en-US" altLang="zh-CN" sz="3200" kern="1200" cap="none" spc="0" normalizeH="0" baseline="0" noProof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cs"/>
              </a:rPr>
              <a:t>☆  </a:t>
            </a:r>
            <a:r>
              <a:rPr kumimoji="0" lang="zh-CN" altLang="en-US" sz="3200" kern="1200" cap="none" spc="0" normalizeH="0" baseline="0" noProof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cs"/>
              </a:rPr>
              <a:t>一堂好课的标准是什么？</a:t>
            </a:r>
            <a:endParaRPr kumimoji="0" lang="zh-CN" altLang="en-US" sz="3200" kern="1200" cap="none" spc="0" normalizeH="0" baseline="0" noProof="0"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077" name="Text Box 5"/>
          <p:cNvSpPr txBox="1"/>
          <p:nvPr/>
        </p:nvSpPr>
        <p:spPr>
          <a:xfrm>
            <a:off x="827088" y="1322388"/>
            <a:ext cx="7848600" cy="448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eaLnBrk="1" hangingPunct="1">
              <a:lnSpc>
                <a:spcPct val="150000"/>
              </a:lnSpc>
            </a:pPr>
            <a:r>
              <a:rPr lang="en-US" altLang="zh-CN" sz="3200">
                <a:latin typeface="Arial" pitchFamily="34" charset="0"/>
              </a:rPr>
              <a:t>1</a:t>
            </a:r>
            <a:r>
              <a:rPr lang="zh-CN" altLang="en-US" sz="3200">
                <a:latin typeface="Arial" pitchFamily="34" charset="0"/>
              </a:rPr>
              <a:t>、一堂好课的标准</a:t>
            </a:r>
            <a:r>
              <a:rPr lang="en-US" altLang="zh-CN" sz="3200">
                <a:latin typeface="Arial" pitchFamily="34" charset="0"/>
              </a:rPr>
              <a:t>.</a:t>
            </a:r>
            <a:endParaRPr lang="en-US" altLang="zh-CN" sz="3200">
              <a:latin typeface="Arial" pitchFamily="34" charset="0"/>
            </a:endParaRPr>
          </a:p>
          <a:p>
            <a:pPr marL="342900" indent="-342900" eaLnBrk="1" hangingPunct="1">
              <a:lnSpc>
                <a:spcPct val="150000"/>
              </a:lnSpc>
            </a:pPr>
            <a:r>
              <a:rPr lang="zh-CN" altLang="en-US" sz="3200">
                <a:latin typeface="Arial" pitchFamily="34" charset="0"/>
              </a:rPr>
              <a:t>（</a:t>
            </a:r>
            <a:r>
              <a:rPr lang="en-US" altLang="zh-CN" sz="3200">
                <a:latin typeface="Arial" pitchFamily="34" charset="0"/>
              </a:rPr>
              <a:t>1</a:t>
            </a:r>
            <a:r>
              <a:rPr lang="zh-CN" altLang="en-US" sz="3200">
                <a:latin typeface="Arial" pitchFamily="34" charset="0"/>
              </a:rPr>
              <a:t>）一堂好课应该是</a:t>
            </a:r>
            <a:r>
              <a:rPr lang="zh-CN" altLang="en-US" sz="3200">
                <a:solidFill>
                  <a:srgbClr val="0000CC"/>
                </a:solidFill>
                <a:latin typeface="Arial" pitchFamily="34" charset="0"/>
              </a:rPr>
              <a:t>有意义</a:t>
            </a:r>
            <a:r>
              <a:rPr lang="zh-CN" altLang="en-US" sz="3200">
                <a:latin typeface="Arial" pitchFamily="34" charset="0"/>
              </a:rPr>
              <a:t>的课</a:t>
            </a:r>
            <a:endParaRPr lang="zh-CN" altLang="en-US" sz="3200">
              <a:latin typeface="Arial" pitchFamily="34" charset="0"/>
            </a:endParaRPr>
          </a:p>
          <a:p>
            <a:pPr marL="342900" indent="-342900" eaLnBrk="1" hangingPunct="1">
              <a:lnSpc>
                <a:spcPct val="150000"/>
              </a:lnSpc>
            </a:pPr>
            <a:r>
              <a:rPr lang="zh-CN" altLang="en-US" sz="3200">
                <a:latin typeface="Arial" pitchFamily="34" charset="0"/>
              </a:rPr>
              <a:t>（</a:t>
            </a:r>
            <a:r>
              <a:rPr lang="en-US" altLang="zh-CN" sz="3200">
                <a:latin typeface="Arial" pitchFamily="34" charset="0"/>
              </a:rPr>
              <a:t>2</a:t>
            </a:r>
            <a:r>
              <a:rPr lang="zh-CN" altLang="en-US" sz="3200">
                <a:latin typeface="Arial" pitchFamily="34" charset="0"/>
              </a:rPr>
              <a:t>）一堂好课应该是</a:t>
            </a:r>
            <a:r>
              <a:rPr lang="zh-CN" altLang="en-US" sz="3200">
                <a:solidFill>
                  <a:srgbClr val="0000CC"/>
                </a:solidFill>
                <a:latin typeface="Arial" pitchFamily="34" charset="0"/>
              </a:rPr>
              <a:t>有效率</a:t>
            </a:r>
            <a:r>
              <a:rPr lang="zh-CN" altLang="en-US" sz="3200">
                <a:latin typeface="Arial" pitchFamily="34" charset="0"/>
              </a:rPr>
              <a:t>的课</a:t>
            </a:r>
            <a:endParaRPr lang="zh-CN" altLang="en-US" sz="3200">
              <a:latin typeface="Arial" pitchFamily="34" charset="0"/>
            </a:endParaRPr>
          </a:p>
          <a:p>
            <a:pPr marL="342900" indent="-342900" eaLnBrk="1" hangingPunct="1">
              <a:lnSpc>
                <a:spcPct val="150000"/>
              </a:lnSpc>
            </a:pPr>
            <a:r>
              <a:rPr lang="zh-CN" altLang="en-US" sz="3200">
                <a:latin typeface="Arial" pitchFamily="34" charset="0"/>
              </a:rPr>
              <a:t>（</a:t>
            </a:r>
            <a:r>
              <a:rPr lang="en-US" altLang="zh-CN" sz="3200">
                <a:latin typeface="Arial" pitchFamily="34" charset="0"/>
              </a:rPr>
              <a:t>3</a:t>
            </a:r>
            <a:r>
              <a:rPr lang="zh-CN" altLang="en-US" sz="3200">
                <a:latin typeface="Arial" pitchFamily="34" charset="0"/>
              </a:rPr>
              <a:t>）一堂好课应该是</a:t>
            </a:r>
            <a:r>
              <a:rPr lang="zh-CN" altLang="en-US" sz="3200">
                <a:solidFill>
                  <a:srgbClr val="0000CC"/>
                </a:solidFill>
                <a:latin typeface="Arial" pitchFamily="34" charset="0"/>
              </a:rPr>
              <a:t>有生成性</a:t>
            </a:r>
            <a:r>
              <a:rPr lang="zh-CN" altLang="en-US" sz="3200">
                <a:latin typeface="Arial" pitchFamily="34" charset="0"/>
              </a:rPr>
              <a:t>的课</a:t>
            </a:r>
            <a:endParaRPr lang="zh-CN" altLang="en-US" sz="3200">
              <a:latin typeface="Arial" pitchFamily="34" charset="0"/>
            </a:endParaRPr>
          </a:p>
          <a:p>
            <a:pPr marL="342900" indent="-342900" eaLnBrk="1" hangingPunct="1">
              <a:lnSpc>
                <a:spcPct val="150000"/>
              </a:lnSpc>
            </a:pPr>
            <a:r>
              <a:rPr lang="zh-CN" altLang="en-US" sz="3200">
                <a:latin typeface="Arial" pitchFamily="34" charset="0"/>
              </a:rPr>
              <a:t>（</a:t>
            </a:r>
            <a:r>
              <a:rPr lang="en-US" altLang="zh-CN" sz="3200">
                <a:latin typeface="Arial" pitchFamily="34" charset="0"/>
              </a:rPr>
              <a:t>4</a:t>
            </a:r>
            <a:r>
              <a:rPr lang="zh-CN" altLang="en-US" sz="3200">
                <a:latin typeface="Arial" pitchFamily="34" charset="0"/>
              </a:rPr>
              <a:t>）一堂好课应该是</a:t>
            </a:r>
            <a:r>
              <a:rPr lang="zh-CN" altLang="en-US" sz="3200">
                <a:solidFill>
                  <a:srgbClr val="0000CC"/>
                </a:solidFill>
                <a:latin typeface="Arial" pitchFamily="34" charset="0"/>
              </a:rPr>
              <a:t>常态</a:t>
            </a:r>
            <a:r>
              <a:rPr lang="zh-CN" altLang="en-US" sz="3200">
                <a:latin typeface="Arial" pitchFamily="34" charset="0"/>
              </a:rPr>
              <a:t>下的课</a:t>
            </a:r>
            <a:endParaRPr lang="zh-CN" altLang="en-US" sz="3200">
              <a:latin typeface="Arial" pitchFamily="34" charset="0"/>
            </a:endParaRPr>
          </a:p>
          <a:p>
            <a:pPr marL="342900" indent="-342900" eaLnBrk="1" hangingPunct="1">
              <a:lnSpc>
                <a:spcPct val="150000"/>
              </a:lnSpc>
            </a:pPr>
            <a:r>
              <a:rPr lang="zh-CN" altLang="en-US" sz="3200">
                <a:latin typeface="Arial" pitchFamily="34" charset="0"/>
              </a:rPr>
              <a:t>（</a:t>
            </a:r>
            <a:r>
              <a:rPr lang="en-US" altLang="zh-CN" sz="3200">
                <a:latin typeface="Arial" pitchFamily="34" charset="0"/>
              </a:rPr>
              <a:t>5</a:t>
            </a:r>
            <a:r>
              <a:rPr lang="zh-CN" altLang="en-US" sz="3200">
                <a:latin typeface="Arial" pitchFamily="34" charset="0"/>
              </a:rPr>
              <a:t>）一堂好课应该是</a:t>
            </a:r>
            <a:r>
              <a:rPr lang="zh-CN" altLang="en-US" sz="3200">
                <a:solidFill>
                  <a:srgbClr val="0000CC"/>
                </a:solidFill>
                <a:latin typeface="Arial" pitchFamily="34" charset="0"/>
              </a:rPr>
              <a:t>真实</a:t>
            </a:r>
            <a:r>
              <a:rPr lang="zh-CN" altLang="en-US" sz="3200">
                <a:latin typeface="Arial" pitchFamily="34" charset="0"/>
              </a:rPr>
              <a:t>的课</a:t>
            </a:r>
            <a:endParaRPr lang="zh-CN" altLang="en-US" sz="3200">
              <a:latin typeface="Arial" pitchFamily="34" charset="0"/>
            </a:endParaRPr>
          </a:p>
        </p:txBody>
      </p:sp>
      <p:sp>
        <p:nvSpPr>
          <p:cNvPr id="15364" name="Line 6"/>
          <p:cNvSpPr/>
          <p:nvPr/>
        </p:nvSpPr>
        <p:spPr>
          <a:xfrm>
            <a:off x="727075" y="1182688"/>
            <a:ext cx="5832475" cy="0"/>
          </a:xfrm>
          <a:prstGeom prst="line">
            <a:avLst/>
          </a:prstGeom>
          <a:ln w="57150" cap="flat" cmpd="thinThick">
            <a:pattFill prst="sphere">
              <a:fgClr>
                <a:srgbClr val="FF3300"/>
              </a:fgClr>
              <a:bgClr>
                <a:schemeClr val="accent2"/>
              </a:bgClr>
            </a:patt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5365" name="灯片编号占位符 1"/>
          <p:cNvSpPr txBox="1">
            <a:spLocks noGrp="1"/>
          </p:cNvSpPr>
          <p:nvPr>
            <p:ph type="sldNum" sz="quarter" idx="4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 b="0"/>
              <a:t>3</a:t>
            </a:fld>
            <a:endParaRPr lang="en-US" altLang="zh-CN" sz="1400" b="0"/>
          </a:p>
        </p:txBody>
      </p:sp>
      <p:sp>
        <p:nvSpPr>
          <p:cNvPr id="15366" name="页脚占位符 2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15367" name="日期占位符 3"/>
          <p:cNvSpPr txBox="1">
            <a:spLocks noGrp="1"/>
          </p:cNvSpPr>
          <p:nvPr>
            <p:ph type="dt" sz="half" idx="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eaLnBrk="1" hangingPunct="1"/>
            <a:endParaRPr lang="en-US" altLang="zh-CN" sz="1400" b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0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0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0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0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0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0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0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0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5" name="Text Box 5"/>
          <p:cNvSpPr txBox="1"/>
          <p:nvPr/>
        </p:nvSpPr>
        <p:spPr>
          <a:xfrm>
            <a:off x="827088" y="1322388"/>
            <a:ext cx="7848600" cy="49212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eaLnBrk="1" hangingPunct="1">
              <a:lnSpc>
                <a:spcPct val="110000"/>
              </a:lnSpc>
            </a:pPr>
            <a:r>
              <a:rPr lang="en-US" altLang="zh-CN" sz="3200">
                <a:latin typeface="Arial" pitchFamily="34" charset="0"/>
              </a:rPr>
              <a:t>2</a:t>
            </a:r>
            <a:r>
              <a:rPr lang="zh-CN" altLang="en-US" sz="3200">
                <a:latin typeface="Arial" pitchFamily="34" charset="0"/>
              </a:rPr>
              <a:t>、一堂好课的基本表现</a:t>
            </a:r>
            <a:endParaRPr lang="zh-CN" altLang="en-US" sz="3200">
              <a:latin typeface="Arial" pitchFamily="34" charset="0"/>
            </a:endParaRPr>
          </a:p>
          <a:p>
            <a:pPr marL="342900" indent="-342900" eaLnBrk="1" hangingPunct="1">
              <a:lnSpc>
                <a:spcPct val="110000"/>
              </a:lnSpc>
            </a:pPr>
            <a:r>
              <a:rPr lang="zh-CN" altLang="en-US" sz="3200">
                <a:latin typeface="Arial" pitchFamily="34" charset="0"/>
              </a:rPr>
              <a:t>（</a:t>
            </a:r>
            <a:r>
              <a:rPr lang="en-US" altLang="zh-CN" sz="3200">
                <a:latin typeface="Arial" pitchFamily="34" charset="0"/>
              </a:rPr>
              <a:t>1</a:t>
            </a:r>
            <a:r>
              <a:rPr lang="zh-CN" altLang="en-US" sz="3200">
                <a:latin typeface="Arial" pitchFamily="34" charset="0"/>
              </a:rPr>
              <a:t>）一堂好课必须形成学生的</a:t>
            </a:r>
            <a:r>
              <a:rPr lang="zh-CN" altLang="en-US" sz="3200">
                <a:solidFill>
                  <a:srgbClr val="0000CC"/>
                </a:solidFill>
                <a:latin typeface="Arial" pitchFamily="34" charset="0"/>
              </a:rPr>
              <a:t>兴趣</a:t>
            </a:r>
            <a:r>
              <a:rPr lang="zh-CN" altLang="en-US" sz="3200">
                <a:latin typeface="Arial" pitchFamily="34" charset="0"/>
              </a:rPr>
              <a:t>和持续学习的</a:t>
            </a:r>
            <a:r>
              <a:rPr lang="zh-CN" altLang="en-US" sz="3200">
                <a:solidFill>
                  <a:srgbClr val="0000CC"/>
                </a:solidFill>
                <a:latin typeface="Arial" pitchFamily="34" charset="0"/>
              </a:rPr>
              <a:t>动力</a:t>
            </a:r>
            <a:r>
              <a:rPr lang="zh-CN" altLang="en-US" sz="3200">
                <a:latin typeface="Arial" pitchFamily="34" charset="0"/>
              </a:rPr>
              <a:t>。</a:t>
            </a:r>
            <a:endParaRPr lang="zh-CN" altLang="en-US" sz="3200">
              <a:latin typeface="Arial" pitchFamily="34" charset="0"/>
            </a:endParaRPr>
          </a:p>
          <a:p>
            <a:pPr marL="342900" indent="-342900" eaLnBrk="1" hangingPunct="1">
              <a:lnSpc>
                <a:spcPct val="110000"/>
              </a:lnSpc>
            </a:pPr>
            <a:r>
              <a:rPr lang="zh-CN" altLang="en-US" sz="3200">
                <a:latin typeface="Arial" pitchFamily="34" charset="0"/>
              </a:rPr>
              <a:t>（</a:t>
            </a:r>
            <a:r>
              <a:rPr lang="en-US" altLang="zh-CN" sz="3200">
                <a:latin typeface="Arial" pitchFamily="34" charset="0"/>
              </a:rPr>
              <a:t>2</a:t>
            </a:r>
            <a:r>
              <a:rPr lang="zh-CN" altLang="en-US" sz="3200">
                <a:latin typeface="Arial" pitchFamily="34" charset="0"/>
              </a:rPr>
              <a:t>）一堂好课必须兼顾有</a:t>
            </a:r>
            <a:r>
              <a:rPr lang="zh-CN" altLang="en-US" sz="3200">
                <a:solidFill>
                  <a:srgbClr val="0000CC"/>
                </a:solidFill>
                <a:latin typeface="Arial" pitchFamily="34" charset="0"/>
              </a:rPr>
              <a:t>差异</a:t>
            </a:r>
            <a:r>
              <a:rPr lang="zh-CN" altLang="en-US" sz="3200">
                <a:latin typeface="Arial" pitchFamily="34" charset="0"/>
              </a:rPr>
              <a:t>的学生，使不同层次的学生都有所得。</a:t>
            </a:r>
            <a:endParaRPr lang="zh-CN" altLang="en-US" sz="3200">
              <a:latin typeface="Arial" pitchFamily="34" charset="0"/>
            </a:endParaRPr>
          </a:p>
          <a:p>
            <a:pPr marL="342900" indent="-342900" eaLnBrk="1" hangingPunct="1">
              <a:lnSpc>
                <a:spcPct val="110000"/>
              </a:lnSpc>
            </a:pPr>
            <a:r>
              <a:rPr lang="zh-CN" altLang="en-US" sz="3200">
                <a:latin typeface="Arial" pitchFamily="34" charset="0"/>
              </a:rPr>
              <a:t>（</a:t>
            </a:r>
            <a:r>
              <a:rPr lang="en-US" altLang="zh-CN" sz="3200">
                <a:latin typeface="Arial" pitchFamily="34" charset="0"/>
              </a:rPr>
              <a:t>3</a:t>
            </a:r>
            <a:r>
              <a:rPr lang="zh-CN" altLang="en-US" sz="3200">
                <a:latin typeface="Arial" pitchFamily="34" charset="0"/>
              </a:rPr>
              <a:t>）一堂好课必须体现数学</a:t>
            </a:r>
            <a:r>
              <a:rPr lang="zh-CN" altLang="en-US" sz="3200">
                <a:solidFill>
                  <a:srgbClr val="0000CC"/>
                </a:solidFill>
                <a:latin typeface="Arial" pitchFamily="34" charset="0"/>
              </a:rPr>
              <a:t>思维的广度</a:t>
            </a:r>
            <a:r>
              <a:rPr lang="zh-CN" altLang="en-US" sz="3200">
                <a:latin typeface="Arial" pitchFamily="34" charset="0"/>
              </a:rPr>
              <a:t>和</a:t>
            </a:r>
            <a:r>
              <a:rPr lang="zh-CN" altLang="en-US" sz="3200">
                <a:solidFill>
                  <a:srgbClr val="0000CC"/>
                </a:solidFill>
                <a:latin typeface="Arial" pitchFamily="34" charset="0"/>
              </a:rPr>
              <a:t>深度</a:t>
            </a:r>
            <a:r>
              <a:rPr lang="zh-CN" altLang="en-US" sz="3200">
                <a:latin typeface="Arial" pitchFamily="34" charset="0"/>
              </a:rPr>
              <a:t>。</a:t>
            </a:r>
            <a:endParaRPr lang="zh-CN" altLang="en-US" sz="3200">
              <a:latin typeface="Arial" pitchFamily="34" charset="0"/>
            </a:endParaRPr>
          </a:p>
          <a:p>
            <a:pPr marL="342900" indent="-342900" eaLnBrk="1" hangingPunct="1">
              <a:lnSpc>
                <a:spcPct val="110000"/>
              </a:lnSpc>
            </a:pPr>
            <a:r>
              <a:rPr lang="zh-CN" altLang="en-US" sz="3200">
                <a:latin typeface="Arial" pitchFamily="34" charset="0"/>
              </a:rPr>
              <a:t>（</a:t>
            </a:r>
            <a:r>
              <a:rPr lang="en-US" altLang="zh-CN" sz="3200">
                <a:latin typeface="Arial" pitchFamily="34" charset="0"/>
              </a:rPr>
              <a:t>4</a:t>
            </a:r>
            <a:r>
              <a:rPr lang="zh-CN" altLang="en-US" sz="3200">
                <a:latin typeface="Arial" pitchFamily="34" charset="0"/>
              </a:rPr>
              <a:t>）一堂好课应促使学生</a:t>
            </a:r>
            <a:r>
              <a:rPr lang="zh-CN" altLang="en-US" sz="3200">
                <a:solidFill>
                  <a:srgbClr val="0000CC"/>
                </a:solidFill>
                <a:latin typeface="Arial" pitchFamily="34" charset="0"/>
              </a:rPr>
              <a:t>知行结合</a:t>
            </a:r>
            <a:r>
              <a:rPr lang="zh-CN" altLang="en-US" sz="3200">
                <a:latin typeface="Arial" pitchFamily="34" charset="0"/>
              </a:rPr>
              <a:t>，有所收获。</a:t>
            </a:r>
            <a:endParaRPr lang="zh-CN" altLang="en-US" sz="3200">
              <a:latin typeface="Arial" pitchFamily="34" charset="0"/>
            </a:endParaRPr>
          </a:p>
        </p:txBody>
      </p:sp>
      <p:sp>
        <p:nvSpPr>
          <p:cNvPr id="5126" name="Text Box 6"/>
          <p:cNvSpPr txBox="1">
            <a:spLocks noChangeArrowheads="1"/>
          </p:cNvSpPr>
          <p:nvPr/>
        </p:nvSpPr>
        <p:spPr bwMode="auto">
          <a:xfrm>
            <a:off x="523875" y="476250"/>
            <a:ext cx="5848350" cy="579438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Tx/>
              <a:buNone/>
              <a:defRPr/>
            </a:pPr>
            <a:r>
              <a:rPr kumimoji="0" lang="en-US" altLang="zh-CN" sz="3200" kern="1200" cap="none" spc="0" normalizeH="0" baseline="0" noProof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cs"/>
              </a:rPr>
              <a:t>☆  </a:t>
            </a:r>
            <a:r>
              <a:rPr kumimoji="0" lang="zh-CN" altLang="en-US" sz="3200" kern="1200" cap="none" spc="0" normalizeH="0" baseline="0" noProof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cs"/>
              </a:rPr>
              <a:t>一堂好课的标准是什么？</a:t>
            </a:r>
            <a:endParaRPr kumimoji="0" lang="zh-CN" altLang="en-US" sz="3200" kern="1200" cap="none" spc="0" normalizeH="0" baseline="0" noProof="0"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6388" name="Line 7"/>
          <p:cNvSpPr/>
          <p:nvPr/>
        </p:nvSpPr>
        <p:spPr>
          <a:xfrm>
            <a:off x="727075" y="1182688"/>
            <a:ext cx="5832475" cy="0"/>
          </a:xfrm>
          <a:prstGeom prst="line">
            <a:avLst/>
          </a:prstGeom>
          <a:ln w="57150" cap="flat" cmpd="thinThick">
            <a:pattFill prst="sphere">
              <a:fgClr>
                <a:srgbClr val="FF3300"/>
              </a:fgClr>
              <a:bgClr>
                <a:schemeClr val="accent2"/>
              </a:bgClr>
            </a:patt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6389" name="灯片编号占位符 1"/>
          <p:cNvSpPr txBox="1">
            <a:spLocks noGrp="1"/>
          </p:cNvSpPr>
          <p:nvPr>
            <p:ph type="sldNum" sz="quarter" idx="4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 b="0"/>
              <a:t>4</a:t>
            </a:fld>
            <a:endParaRPr lang="en-US" altLang="zh-CN" sz="1400" b="0"/>
          </a:p>
        </p:txBody>
      </p:sp>
      <p:sp>
        <p:nvSpPr>
          <p:cNvPr id="16390" name="页脚占位符 2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16391" name="日期占位符 3"/>
          <p:cNvSpPr txBox="1">
            <a:spLocks noGrp="1"/>
          </p:cNvSpPr>
          <p:nvPr>
            <p:ph type="dt" sz="half" idx="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eaLnBrk="1" hangingPunct="1"/>
            <a:endParaRPr lang="en-US" altLang="zh-CN" sz="1400" b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1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1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1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1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1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1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9" name="Rectangle 3"/>
          <p:cNvSpPr>
            <a:spLocks noChangeArrowheads="1"/>
          </p:cNvSpPr>
          <p:nvPr/>
        </p:nvSpPr>
        <p:spPr bwMode="auto">
          <a:xfrm>
            <a:off x="900113" y="549275"/>
            <a:ext cx="4200525" cy="823913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anchor="ctr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☆ </a:t>
            </a:r>
            <a:r>
              <a:rPr kumimoji="0" lang="zh-CN" altLang="en-US" sz="4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怎样上好课 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7411" name="Line 4"/>
          <p:cNvSpPr/>
          <p:nvPr/>
        </p:nvSpPr>
        <p:spPr>
          <a:xfrm>
            <a:off x="1042988" y="1484313"/>
            <a:ext cx="5545137" cy="0"/>
          </a:xfrm>
          <a:prstGeom prst="line">
            <a:avLst/>
          </a:prstGeom>
          <a:ln w="76200" cap="flat" cmpd="tri">
            <a:pattFill prst="sphere">
              <a:fgClr>
                <a:srgbClr val="FF3300"/>
              </a:fgClr>
              <a:bgClr>
                <a:srgbClr val="0000CC"/>
              </a:bgClr>
            </a:patt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4581" name="Rectangle 5"/>
          <p:cNvSpPr/>
          <p:nvPr/>
        </p:nvSpPr>
        <p:spPr>
          <a:xfrm>
            <a:off x="1619250" y="1244600"/>
            <a:ext cx="5400675" cy="5214938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3200">
                <a:latin typeface="Arial" pitchFamily="34" charset="0"/>
              </a:rPr>
              <a:t>一、课前准备</a:t>
            </a:r>
            <a:endParaRPr lang="zh-CN" altLang="en-US" sz="3200">
              <a:latin typeface="Arial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zh-CN" altLang="en-US" sz="3200">
                <a:latin typeface="Arial" pitchFamily="34" charset="0"/>
              </a:rPr>
              <a:t>二、导入</a:t>
            </a:r>
            <a:endParaRPr lang="zh-CN" altLang="en-US" sz="3200">
              <a:latin typeface="Arial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zh-CN" altLang="en-US" sz="3200">
                <a:latin typeface="Arial" pitchFamily="34" charset="0"/>
              </a:rPr>
              <a:t>三、主题探究</a:t>
            </a:r>
            <a:endParaRPr lang="zh-CN" altLang="en-US" sz="3200">
              <a:latin typeface="Arial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zh-CN" altLang="en-US" sz="3200">
                <a:latin typeface="Arial" pitchFamily="34" charset="0"/>
              </a:rPr>
              <a:t>四、强化巩固</a:t>
            </a:r>
            <a:endParaRPr lang="zh-CN" altLang="en-US" sz="3200">
              <a:latin typeface="Arial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zh-CN" altLang="en-US" sz="3200">
                <a:latin typeface="Arial" pitchFamily="34" charset="0"/>
              </a:rPr>
              <a:t>五、总结拓展</a:t>
            </a:r>
            <a:endParaRPr lang="zh-CN" altLang="en-US" sz="3200">
              <a:latin typeface="Arial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zh-CN" altLang="en-US" sz="3200">
                <a:latin typeface="Arial" pitchFamily="34" charset="0"/>
              </a:rPr>
              <a:t>六、作业布置</a:t>
            </a:r>
            <a:endParaRPr lang="zh-CN" altLang="en-US" sz="3200">
              <a:latin typeface="Arial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zh-CN" altLang="en-US" sz="3200">
                <a:latin typeface="Arial" pitchFamily="34" charset="0"/>
              </a:rPr>
              <a:t>七    课题研究</a:t>
            </a:r>
            <a:endParaRPr lang="zh-CN" altLang="en-US" sz="3200">
              <a:latin typeface="Arial" pitchFamily="34" charset="0"/>
            </a:endParaRPr>
          </a:p>
        </p:txBody>
      </p:sp>
      <p:sp>
        <p:nvSpPr>
          <p:cNvPr id="17413" name="灯片编号占位符 1"/>
          <p:cNvSpPr txBox="1">
            <a:spLocks noGrp="1"/>
          </p:cNvSpPr>
          <p:nvPr>
            <p:ph type="sldNum" sz="quarter" idx="4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 b="0"/>
              <a:t>5</a:t>
            </a:fld>
            <a:endParaRPr lang="en-US" altLang="zh-CN" sz="1400" b="0"/>
          </a:p>
        </p:txBody>
      </p:sp>
      <p:sp>
        <p:nvSpPr>
          <p:cNvPr id="17414" name="页脚占位符 2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17415" name="日期占位符 3"/>
          <p:cNvSpPr txBox="1">
            <a:spLocks noGrp="1"/>
          </p:cNvSpPr>
          <p:nvPr>
            <p:ph type="dt" sz="half" idx="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eaLnBrk="1" hangingPunct="1"/>
            <a:endParaRPr lang="en-US" altLang="zh-CN" sz="1400" b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5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5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5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5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5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5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5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5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5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5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5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5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Rectangle 5"/>
          <p:cNvSpPr/>
          <p:nvPr/>
        </p:nvSpPr>
        <p:spPr>
          <a:xfrm>
            <a:off x="682625" y="1193800"/>
            <a:ext cx="2744788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latin typeface="Arial" pitchFamily="34" charset="0"/>
              </a:rPr>
              <a:t>一、课前准备 </a:t>
            </a:r>
            <a:endParaRPr lang="zh-CN" altLang="en-US" sz="3200">
              <a:latin typeface="Arial" pitchFamily="34" charset="0"/>
            </a:endParaRPr>
          </a:p>
        </p:txBody>
      </p:sp>
      <p:sp>
        <p:nvSpPr>
          <p:cNvPr id="6150" name="Rectangle 6"/>
          <p:cNvSpPr/>
          <p:nvPr/>
        </p:nvSpPr>
        <p:spPr>
          <a:xfrm>
            <a:off x="827088" y="1903413"/>
            <a:ext cx="7956550" cy="4478337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>
                <a:latin typeface="Arial" pitchFamily="34" charset="0"/>
              </a:rPr>
              <a:t>1</a:t>
            </a:r>
            <a:r>
              <a:rPr lang="zh-CN" altLang="en-US" sz="3200">
                <a:latin typeface="Arial" pitchFamily="34" charset="0"/>
              </a:rPr>
              <a:t>、对老师来说，教学设计的内容是有用的，切忌走形式。 </a:t>
            </a:r>
            <a:endParaRPr lang="zh-CN" altLang="en-US" sz="3200">
              <a:latin typeface="Arial" pitchFamily="34" charset="0"/>
            </a:endParaRPr>
          </a:p>
          <a:p>
            <a:pPr eaLnBrk="1" hangingPunct="1"/>
            <a:r>
              <a:rPr lang="en-US" altLang="zh-CN" sz="3200">
                <a:latin typeface="Arial" pitchFamily="34" charset="0"/>
              </a:rPr>
              <a:t>2</a:t>
            </a:r>
            <a:r>
              <a:rPr lang="zh-CN" altLang="en-US" sz="3200">
                <a:latin typeface="Arial" pitchFamily="34" charset="0"/>
              </a:rPr>
              <a:t>、体现不同的教学内容的特点、自己的风格。 </a:t>
            </a:r>
            <a:endParaRPr lang="zh-CN" altLang="en-US" sz="3200">
              <a:latin typeface="Arial" pitchFamily="34" charset="0"/>
            </a:endParaRPr>
          </a:p>
          <a:p>
            <a:pPr eaLnBrk="1" hangingPunct="1"/>
            <a:r>
              <a:rPr lang="en-US" altLang="zh-CN" sz="3200">
                <a:latin typeface="Arial" pitchFamily="34" charset="0"/>
              </a:rPr>
              <a:t>3</a:t>
            </a:r>
            <a:r>
              <a:rPr lang="zh-CN" altLang="en-US" sz="3200">
                <a:latin typeface="Arial" pitchFamily="34" charset="0"/>
              </a:rPr>
              <a:t>、教学设计中体现的教学过程是师生共同参与、积极互动的。 </a:t>
            </a:r>
            <a:endParaRPr lang="zh-CN" altLang="en-US" sz="3200">
              <a:latin typeface="Arial" pitchFamily="34" charset="0"/>
            </a:endParaRPr>
          </a:p>
          <a:p>
            <a:pPr eaLnBrk="1" hangingPunct="1"/>
            <a:r>
              <a:rPr lang="en-US" altLang="zh-CN" sz="3200">
                <a:latin typeface="Arial" pitchFamily="34" charset="0"/>
              </a:rPr>
              <a:t>4</a:t>
            </a:r>
            <a:r>
              <a:rPr lang="zh-CN" altLang="en-US" sz="3200">
                <a:latin typeface="Arial" pitchFamily="34" charset="0"/>
              </a:rPr>
              <a:t>、在重视“预设”的同时重视“呈现”。预设越完美，给呈现留的余地就越少，要适当设计“留白”，给学生自由发展让出空间。 </a:t>
            </a:r>
            <a:endParaRPr lang="zh-CN" altLang="en-US" sz="3200">
              <a:latin typeface="Arial" pitchFamily="34" charset="0"/>
            </a:endParaRPr>
          </a:p>
        </p:txBody>
      </p:sp>
      <p:grpSp>
        <p:nvGrpSpPr>
          <p:cNvPr id="18436" name="Group 8"/>
          <p:cNvGrpSpPr/>
          <p:nvPr/>
        </p:nvGrpSpPr>
        <p:grpSpPr>
          <a:xfrm>
            <a:off x="650875" y="333375"/>
            <a:ext cx="6426200" cy="690563"/>
            <a:chOff x="410" y="210"/>
            <a:chExt cx="4048" cy="435"/>
          </a:xfrm>
        </p:grpSpPr>
        <p:sp>
          <p:nvSpPr>
            <p:cNvPr id="6148" name="Rectangle 4"/>
            <p:cNvSpPr>
              <a:spLocks noChangeArrowheads="1"/>
            </p:cNvSpPr>
            <p:nvPr/>
          </p:nvSpPr>
          <p:spPr bwMode="auto">
            <a:xfrm>
              <a:off x="410" y="210"/>
              <a:ext cx="2057" cy="365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2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rPr>
                <a:t>☆ </a:t>
              </a: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rPr>
                <a:t>怎样上好课？ </a:t>
              </a:r>
              <a:endPara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8441" name="Rectangle 7"/>
            <p:cNvSpPr/>
            <p:nvPr/>
          </p:nvSpPr>
          <p:spPr>
            <a:xfrm>
              <a:off x="467" y="622"/>
              <a:ext cx="3991" cy="23"/>
            </a:xfrm>
            <a:prstGeom prst="rect">
              <a:avLst/>
            </a:prstGeom>
            <a:gradFill rotWithShape="1">
              <a:gsLst>
                <a:gs pos="0">
                  <a:srgbClr val="005CBF">
                    <a:alpha val="100000"/>
                  </a:srgbClr>
                </a:gs>
                <a:gs pos="25000">
                  <a:srgbClr val="0087E6">
                    <a:alpha val="75000"/>
                  </a:srgbClr>
                </a:gs>
                <a:gs pos="75000">
                  <a:srgbClr val="21D6E0">
                    <a:alpha val="25000"/>
                  </a:srgbClr>
                </a:gs>
                <a:gs pos="100000">
                  <a:srgbClr val="03D4A8">
                    <a:alpha val="0"/>
                  </a:srgbClr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</a:endParaRPr>
            </a:p>
          </p:txBody>
        </p:sp>
      </p:grpSp>
      <p:sp>
        <p:nvSpPr>
          <p:cNvPr id="18437" name="灯片编号占位符 1"/>
          <p:cNvSpPr txBox="1">
            <a:spLocks noGrp="1"/>
          </p:cNvSpPr>
          <p:nvPr>
            <p:ph type="sldNum" sz="quarter" idx="4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 b="0"/>
              <a:t>6</a:t>
            </a:fld>
            <a:endParaRPr lang="en-US" altLang="zh-CN" sz="1400" b="0"/>
          </a:p>
        </p:txBody>
      </p:sp>
      <p:sp>
        <p:nvSpPr>
          <p:cNvPr id="18438" name="页脚占位符 2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18439" name="日期占位符 3"/>
          <p:cNvSpPr txBox="1">
            <a:spLocks noGrp="1"/>
          </p:cNvSpPr>
          <p:nvPr>
            <p:ph type="dt" sz="half" idx="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eaLnBrk="1" hangingPunct="1"/>
            <a:endParaRPr lang="en-US" altLang="zh-CN" sz="1400" b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6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6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6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6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61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61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61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61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0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800" decel="100000"/>
                                        <p:tgtEl>
                                          <p:spTgt spid="61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61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61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61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0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800" decel="100000"/>
                                        <p:tgtEl>
                                          <p:spTgt spid="61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61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61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61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3" name="Rectangle 5"/>
          <p:cNvSpPr/>
          <p:nvPr/>
        </p:nvSpPr>
        <p:spPr>
          <a:xfrm>
            <a:off x="611188" y="1193800"/>
            <a:ext cx="3024187" cy="579438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latin typeface="Arial" pitchFamily="34" charset="0"/>
              </a:rPr>
              <a:t>二、导入</a:t>
            </a:r>
            <a:endParaRPr lang="zh-CN" altLang="en-US" sz="3200">
              <a:latin typeface="Arial" pitchFamily="34" charset="0"/>
            </a:endParaRPr>
          </a:p>
        </p:txBody>
      </p:sp>
      <p:sp>
        <p:nvSpPr>
          <p:cNvPr id="7174" name="Rectangle 6"/>
          <p:cNvSpPr/>
          <p:nvPr/>
        </p:nvSpPr>
        <p:spPr>
          <a:xfrm>
            <a:off x="828675" y="1812925"/>
            <a:ext cx="7775575" cy="389255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en-US" altLang="zh-CN" sz="3200">
                <a:solidFill>
                  <a:srgbClr val="0000CC"/>
                </a:solidFill>
                <a:latin typeface="Arial" pitchFamily="34" charset="0"/>
              </a:rPr>
              <a:t>1</a:t>
            </a:r>
            <a:r>
              <a:rPr lang="zh-CN" altLang="en-US" sz="3200">
                <a:solidFill>
                  <a:srgbClr val="0000CC"/>
                </a:solidFill>
                <a:latin typeface="Arial" pitchFamily="34" charset="0"/>
              </a:rPr>
              <a:t>、符合教学目标。</a:t>
            </a:r>
            <a:endParaRPr lang="zh-CN" altLang="en-US" sz="3200">
              <a:solidFill>
                <a:srgbClr val="0000CC"/>
              </a:solidFill>
              <a:latin typeface="Arial" pitchFamily="34" charset="0"/>
            </a:endParaRPr>
          </a:p>
          <a:p>
            <a:pPr eaLnBrk="1" hangingPunct="1">
              <a:lnSpc>
                <a:spcPct val="130000"/>
              </a:lnSpc>
            </a:pPr>
            <a:r>
              <a:rPr lang="zh-CN" altLang="en-US" sz="3200">
                <a:latin typeface="Arial" pitchFamily="34" charset="0"/>
              </a:rPr>
              <a:t>	课堂教学导入，一定要根据既定的教学目标来精心设计导语，与教学目标无关的不要硬加上去，不要使导语游离于教学内容之外。教学开始的导语是完成教学任务的一个必要而有机的部分。 </a:t>
            </a:r>
            <a:endParaRPr lang="zh-CN" altLang="en-US" sz="3200">
              <a:latin typeface="Arial" pitchFamily="34" charset="0"/>
            </a:endParaRPr>
          </a:p>
        </p:txBody>
      </p:sp>
      <p:grpSp>
        <p:nvGrpSpPr>
          <p:cNvPr id="19460" name="Group 8"/>
          <p:cNvGrpSpPr/>
          <p:nvPr/>
        </p:nvGrpSpPr>
        <p:grpSpPr>
          <a:xfrm>
            <a:off x="650875" y="333375"/>
            <a:ext cx="6426200" cy="690563"/>
            <a:chOff x="410" y="210"/>
            <a:chExt cx="4048" cy="435"/>
          </a:xfrm>
        </p:grpSpPr>
        <p:sp>
          <p:nvSpPr>
            <p:cNvPr id="7177" name="Rectangle 9"/>
            <p:cNvSpPr>
              <a:spLocks noChangeArrowheads="1"/>
            </p:cNvSpPr>
            <p:nvPr/>
          </p:nvSpPr>
          <p:spPr bwMode="auto">
            <a:xfrm>
              <a:off x="410" y="210"/>
              <a:ext cx="2057" cy="365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2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rPr>
                <a:t>☆ </a:t>
              </a: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rPr>
                <a:t>怎样上好课？ </a:t>
              </a:r>
              <a:endPara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9465" name="Rectangle 10"/>
            <p:cNvSpPr/>
            <p:nvPr/>
          </p:nvSpPr>
          <p:spPr>
            <a:xfrm>
              <a:off x="467" y="622"/>
              <a:ext cx="3991" cy="23"/>
            </a:xfrm>
            <a:prstGeom prst="rect">
              <a:avLst/>
            </a:prstGeom>
            <a:gradFill rotWithShape="1">
              <a:gsLst>
                <a:gs pos="0">
                  <a:srgbClr val="005CBF">
                    <a:alpha val="100000"/>
                  </a:srgbClr>
                </a:gs>
                <a:gs pos="25000">
                  <a:srgbClr val="0087E6">
                    <a:alpha val="75000"/>
                  </a:srgbClr>
                </a:gs>
                <a:gs pos="75000">
                  <a:srgbClr val="21D6E0">
                    <a:alpha val="25000"/>
                  </a:srgbClr>
                </a:gs>
                <a:gs pos="100000">
                  <a:srgbClr val="03D4A8">
                    <a:alpha val="0"/>
                  </a:srgbClr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</a:endParaRPr>
            </a:p>
          </p:txBody>
        </p:sp>
      </p:grpSp>
      <p:sp>
        <p:nvSpPr>
          <p:cNvPr id="19461" name="灯片编号占位符 1"/>
          <p:cNvSpPr txBox="1">
            <a:spLocks noGrp="1"/>
          </p:cNvSpPr>
          <p:nvPr>
            <p:ph type="sldNum" sz="quarter" idx="4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 b="0"/>
              <a:t>7</a:t>
            </a:fld>
            <a:endParaRPr lang="en-US" altLang="zh-CN" sz="1400" b="0"/>
          </a:p>
        </p:txBody>
      </p:sp>
      <p:sp>
        <p:nvSpPr>
          <p:cNvPr id="19462" name="页脚占位符 2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19463" name="日期占位符 3"/>
          <p:cNvSpPr txBox="1">
            <a:spLocks noGrp="1"/>
          </p:cNvSpPr>
          <p:nvPr>
            <p:ph type="dt" sz="half" idx="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eaLnBrk="1" hangingPunct="1"/>
            <a:endParaRPr lang="en-US" altLang="zh-CN" sz="1400" b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3" grpId="0"/>
      <p:bldP spid="717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Text Box 4"/>
          <p:cNvSpPr txBox="1"/>
          <p:nvPr/>
        </p:nvSpPr>
        <p:spPr>
          <a:xfrm>
            <a:off x="395288" y="450850"/>
            <a:ext cx="6983412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>
                <a:latin typeface="Arial" pitchFamily="34" charset="0"/>
              </a:rPr>
              <a:t>【</a:t>
            </a:r>
            <a:r>
              <a:rPr lang="zh-CN" altLang="en-US">
                <a:latin typeface="Arial" pitchFamily="34" charset="0"/>
              </a:rPr>
              <a:t>案例</a:t>
            </a:r>
            <a:r>
              <a:rPr lang="en-US" altLang="zh-CN">
                <a:latin typeface="Arial" pitchFamily="34" charset="0"/>
              </a:rPr>
              <a:t>1】</a:t>
            </a:r>
            <a:r>
              <a:rPr lang="zh-CN" altLang="en-US">
                <a:latin typeface="Arial" pitchFamily="34" charset="0"/>
              </a:rPr>
              <a:t>七上</a:t>
            </a:r>
            <a:r>
              <a:rPr lang="en-US" altLang="zh-CN">
                <a:latin typeface="Arial" pitchFamily="34" charset="0"/>
              </a:rPr>
              <a:t>《4.1</a:t>
            </a:r>
            <a:r>
              <a:rPr lang="zh-CN" altLang="en-US">
                <a:latin typeface="Arial" pitchFamily="34" charset="0"/>
              </a:rPr>
              <a:t>用字母表示数</a:t>
            </a:r>
            <a:r>
              <a:rPr lang="en-US" altLang="zh-CN">
                <a:latin typeface="Arial" pitchFamily="34" charset="0"/>
              </a:rPr>
              <a:t>》</a:t>
            </a:r>
            <a:r>
              <a:rPr lang="zh-CN" altLang="en-US">
                <a:latin typeface="Arial" pitchFamily="34" charset="0"/>
              </a:rPr>
              <a:t>导入</a:t>
            </a:r>
            <a:endParaRPr lang="zh-CN" altLang="en-US">
              <a:latin typeface="Arial" pitchFamily="34" charset="0"/>
            </a:endParaRPr>
          </a:p>
        </p:txBody>
      </p:sp>
      <p:sp>
        <p:nvSpPr>
          <p:cNvPr id="26629" name="Text Box 5"/>
          <p:cNvSpPr txBox="1"/>
          <p:nvPr/>
        </p:nvSpPr>
        <p:spPr>
          <a:xfrm>
            <a:off x="539750" y="1071563"/>
            <a:ext cx="7993063" cy="55689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latin typeface="Arial" pitchFamily="34" charset="0"/>
              </a:rPr>
              <a:t>师：同学们，早餐吃过了吗？	生：吃过了。</a:t>
            </a:r>
            <a:endParaRPr lang="zh-CN" altLang="en-US">
              <a:latin typeface="Arial" pitchFamily="34" charset="0"/>
            </a:endParaRPr>
          </a:p>
          <a:p>
            <a:pPr eaLnBrk="1" hangingPunct="1"/>
            <a:r>
              <a:rPr lang="zh-CN" altLang="en-US">
                <a:latin typeface="Arial" pitchFamily="34" charset="0"/>
              </a:rPr>
              <a:t>师：你们都吃了什么早餐？</a:t>
            </a:r>
            <a:endParaRPr lang="zh-CN" altLang="en-US">
              <a:latin typeface="Arial" pitchFamily="34" charset="0"/>
            </a:endParaRPr>
          </a:p>
          <a:p>
            <a:pPr eaLnBrk="1" hangingPunct="1"/>
            <a:r>
              <a:rPr lang="zh-CN" altLang="en-US">
                <a:latin typeface="Arial" pitchFamily="34" charset="0"/>
              </a:rPr>
              <a:t>生</a:t>
            </a:r>
            <a:r>
              <a:rPr lang="en-US" altLang="zh-CN">
                <a:latin typeface="Arial" pitchFamily="34" charset="0"/>
              </a:rPr>
              <a:t>(</a:t>
            </a:r>
            <a:r>
              <a:rPr lang="zh-CN" altLang="en-US">
                <a:latin typeface="Arial" pitchFamily="34" charset="0"/>
              </a:rPr>
              <a:t>多人</a:t>
            </a:r>
            <a:r>
              <a:rPr lang="en-US" altLang="zh-CN">
                <a:latin typeface="Arial" pitchFamily="34" charset="0"/>
              </a:rPr>
              <a:t>)</a:t>
            </a:r>
            <a:r>
              <a:rPr lang="zh-CN" altLang="en-US">
                <a:latin typeface="Arial" pitchFamily="34" charset="0"/>
              </a:rPr>
              <a:t>：面包，稀饭，粉干</a:t>
            </a:r>
            <a:r>
              <a:rPr lang="en-US" altLang="zh-CN">
                <a:latin typeface="Arial" pitchFamily="34" charset="0"/>
              </a:rPr>
              <a:t>……</a:t>
            </a:r>
            <a:endParaRPr lang="en-US" altLang="zh-CN">
              <a:latin typeface="Arial" pitchFamily="34" charset="0"/>
            </a:endParaRPr>
          </a:p>
          <a:p>
            <a:pPr eaLnBrk="1" hangingPunct="1"/>
            <a:r>
              <a:rPr lang="zh-CN" altLang="en-US">
                <a:latin typeface="Arial" pitchFamily="34" charset="0"/>
              </a:rPr>
              <a:t>师</a:t>
            </a:r>
            <a:r>
              <a:rPr lang="en-US" altLang="zh-CN">
                <a:latin typeface="Arial" pitchFamily="34" charset="0"/>
              </a:rPr>
              <a:t>(</a:t>
            </a:r>
            <a:r>
              <a:rPr lang="zh-CN" altLang="en-US">
                <a:latin typeface="Arial" pitchFamily="34" charset="0"/>
              </a:rPr>
              <a:t>感觉不太好</a:t>
            </a:r>
            <a:r>
              <a:rPr lang="en-US" altLang="zh-CN">
                <a:latin typeface="Arial" pitchFamily="34" charset="0"/>
              </a:rPr>
              <a:t>)</a:t>
            </a:r>
            <a:r>
              <a:rPr lang="zh-CN" altLang="en-US">
                <a:latin typeface="Arial" pitchFamily="34" charset="0"/>
              </a:rPr>
              <a:t>：有吃过拉面吗？	生：没有。</a:t>
            </a:r>
            <a:endParaRPr lang="zh-CN" altLang="en-US">
              <a:latin typeface="Arial" pitchFamily="34" charset="0"/>
            </a:endParaRPr>
          </a:p>
          <a:p>
            <a:pPr eaLnBrk="1" hangingPunct="1"/>
            <a:r>
              <a:rPr lang="zh-CN" altLang="en-US">
                <a:latin typeface="Arial" pitchFamily="34" charset="0"/>
              </a:rPr>
              <a:t>师：拉面怎么做的？</a:t>
            </a:r>
            <a:endParaRPr lang="zh-CN" altLang="en-US">
              <a:latin typeface="Arial" pitchFamily="34" charset="0"/>
            </a:endParaRPr>
          </a:p>
          <a:p>
            <a:pPr eaLnBrk="1" hangingPunct="1"/>
            <a:r>
              <a:rPr lang="zh-CN" altLang="en-US">
                <a:latin typeface="Arial" pitchFamily="34" charset="0"/>
              </a:rPr>
              <a:t>生</a:t>
            </a:r>
            <a:r>
              <a:rPr lang="en-US" altLang="zh-CN">
                <a:latin typeface="Arial" pitchFamily="34" charset="0"/>
              </a:rPr>
              <a:t>(</a:t>
            </a:r>
            <a:r>
              <a:rPr lang="zh-CN" altLang="en-US">
                <a:latin typeface="Arial" pitchFamily="34" charset="0"/>
              </a:rPr>
              <a:t>兴奋</a:t>
            </a:r>
            <a:r>
              <a:rPr lang="en-US" altLang="zh-CN">
                <a:latin typeface="Arial" pitchFamily="34" charset="0"/>
              </a:rPr>
              <a:t>)</a:t>
            </a:r>
            <a:r>
              <a:rPr lang="zh-CN" altLang="en-US">
                <a:latin typeface="Arial" pitchFamily="34" charset="0"/>
              </a:rPr>
              <a:t>用手比划。</a:t>
            </a:r>
            <a:endParaRPr lang="zh-CN" altLang="en-US">
              <a:latin typeface="Arial" pitchFamily="34" charset="0"/>
            </a:endParaRPr>
          </a:p>
          <a:p>
            <a:pPr eaLnBrk="1" hangingPunct="1"/>
            <a:r>
              <a:rPr lang="zh-CN" altLang="en-US">
                <a:latin typeface="Arial" pitchFamily="34" charset="0"/>
              </a:rPr>
              <a:t>师：做拉面，你能发现什么规律吗？</a:t>
            </a:r>
            <a:endParaRPr lang="zh-CN" altLang="en-US">
              <a:latin typeface="Arial" pitchFamily="34" charset="0"/>
            </a:endParaRPr>
          </a:p>
          <a:p>
            <a:pPr eaLnBrk="1" hangingPunct="1"/>
            <a:r>
              <a:rPr lang="zh-CN" altLang="en-US">
                <a:latin typeface="Arial" pitchFamily="34" charset="0"/>
              </a:rPr>
              <a:t>生：拉面越拉越长。</a:t>
            </a:r>
            <a:endParaRPr lang="zh-CN" altLang="en-US">
              <a:latin typeface="Arial" pitchFamily="34" charset="0"/>
            </a:endParaRPr>
          </a:p>
          <a:p>
            <a:pPr eaLnBrk="1" hangingPunct="1"/>
            <a:r>
              <a:rPr lang="zh-CN" altLang="en-US">
                <a:latin typeface="Arial" pitchFamily="34" charset="0"/>
              </a:rPr>
              <a:t>师：还有其它规律吗？</a:t>
            </a:r>
            <a:endParaRPr lang="zh-CN" altLang="en-US">
              <a:latin typeface="Arial" pitchFamily="34" charset="0"/>
            </a:endParaRPr>
          </a:p>
          <a:p>
            <a:pPr eaLnBrk="1" hangingPunct="1"/>
            <a:r>
              <a:rPr lang="zh-CN" altLang="en-US">
                <a:latin typeface="Arial" pitchFamily="34" charset="0"/>
              </a:rPr>
              <a:t>生茫然，师无奈。</a:t>
            </a:r>
            <a:endParaRPr lang="zh-CN" altLang="en-US">
              <a:latin typeface="Arial" pitchFamily="34" charset="0"/>
            </a:endParaRPr>
          </a:p>
          <a:p>
            <a:pPr eaLnBrk="1" hangingPunct="1"/>
            <a:r>
              <a:rPr lang="zh-CN" altLang="en-US">
                <a:latin typeface="Arial" pitchFamily="34" charset="0"/>
              </a:rPr>
              <a:t>师：拉面拉长后条数怎样变化？</a:t>
            </a:r>
            <a:endParaRPr lang="zh-CN" altLang="en-US">
              <a:latin typeface="Arial" pitchFamily="34" charset="0"/>
            </a:endParaRPr>
          </a:p>
          <a:p>
            <a:pPr eaLnBrk="1" hangingPunct="1"/>
            <a:r>
              <a:rPr lang="zh-CN" altLang="en-US">
                <a:latin typeface="Arial" pitchFamily="34" charset="0"/>
              </a:rPr>
              <a:t>生：越来越多。</a:t>
            </a:r>
            <a:endParaRPr lang="zh-CN" altLang="en-US">
              <a:latin typeface="Arial" pitchFamily="34" charset="0"/>
            </a:endParaRPr>
          </a:p>
          <a:p>
            <a:pPr eaLnBrk="1" hangingPunct="1"/>
            <a:r>
              <a:rPr lang="en-US" altLang="zh-CN">
                <a:latin typeface="Arial" pitchFamily="34" charset="0"/>
              </a:rPr>
              <a:t>……</a:t>
            </a:r>
            <a:endParaRPr lang="en-US" altLang="zh-CN">
              <a:latin typeface="Arial" pitchFamily="34" charset="0"/>
            </a:endParaRPr>
          </a:p>
          <a:p>
            <a:pPr eaLnBrk="1" hangingPunct="1"/>
            <a:r>
              <a:rPr lang="zh-CN" altLang="en-US">
                <a:latin typeface="Arial" pitchFamily="34" charset="0"/>
              </a:rPr>
              <a:t>任意多次后，拉面条数可以表示为</a:t>
            </a:r>
            <a:r>
              <a:rPr lang="en-US" altLang="zh-CN">
                <a:latin typeface="Arial" pitchFamily="34" charset="0"/>
              </a:rPr>
              <a:t>2</a:t>
            </a:r>
            <a:r>
              <a:rPr lang="en-US" altLang="zh-CN" baseline="30000">
                <a:latin typeface="Arial" pitchFamily="34" charset="0"/>
              </a:rPr>
              <a:t>n</a:t>
            </a:r>
            <a:r>
              <a:rPr lang="zh-CN" altLang="en-US">
                <a:latin typeface="Arial" pitchFamily="34" charset="0"/>
              </a:rPr>
              <a:t>，这就是今天学习的用字母表示数，揭示课题。</a:t>
            </a:r>
            <a:endParaRPr lang="zh-CN" altLang="en-US">
              <a:latin typeface="Arial" pitchFamily="34" charset="0"/>
            </a:endParaRPr>
          </a:p>
        </p:txBody>
      </p:sp>
      <p:sp>
        <p:nvSpPr>
          <p:cNvPr id="20484" name="Line 6"/>
          <p:cNvSpPr/>
          <p:nvPr/>
        </p:nvSpPr>
        <p:spPr>
          <a:xfrm>
            <a:off x="539750" y="981075"/>
            <a:ext cx="6410325" cy="0"/>
          </a:xfrm>
          <a:prstGeom prst="line">
            <a:avLst/>
          </a:prstGeom>
          <a:ln w="38100" cap="flat" cmpd="dbl">
            <a:pattFill prst="pct30">
              <a:fgClr>
                <a:srgbClr val="FF3300"/>
              </a:fgClr>
              <a:bgClr>
                <a:srgbClr val="0000CC"/>
              </a:bgClr>
            </a:patt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0485" name="Text Box 7"/>
          <p:cNvSpPr txBox="1"/>
          <p:nvPr/>
        </p:nvSpPr>
        <p:spPr>
          <a:xfrm>
            <a:off x="5919788" y="620713"/>
            <a:ext cx="1098550" cy="457200"/>
          </a:xfrm>
          <a:prstGeom prst="rect">
            <a:avLst/>
          </a:prstGeom>
          <a:noFill/>
          <a:ln w="38100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latin typeface="Arial" pitchFamily="34" charset="0"/>
              </a:rPr>
              <a:t>说明？</a:t>
            </a:r>
            <a:endParaRPr lang="zh-CN" altLang="en-US">
              <a:latin typeface="Arial" pitchFamily="34" charset="0"/>
            </a:endParaRPr>
          </a:p>
        </p:txBody>
      </p:sp>
      <p:sp>
        <p:nvSpPr>
          <p:cNvPr id="20486" name="灯片编号占位符 1"/>
          <p:cNvSpPr txBox="1">
            <a:spLocks noGrp="1"/>
          </p:cNvSpPr>
          <p:nvPr>
            <p:ph type="sldNum" sz="quarter" idx="4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 b="0"/>
              <a:t>8</a:t>
            </a:fld>
            <a:endParaRPr lang="en-US" altLang="zh-CN" sz="1400" b="0"/>
          </a:p>
        </p:txBody>
      </p:sp>
      <p:sp>
        <p:nvSpPr>
          <p:cNvPr id="20487" name="页脚占位符 2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20488" name="日期占位符 3"/>
          <p:cNvSpPr txBox="1">
            <a:spLocks noGrp="1"/>
          </p:cNvSpPr>
          <p:nvPr>
            <p:ph type="dt" sz="half" idx="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eaLnBrk="1" hangingPunct="1"/>
            <a:endParaRPr lang="en-US" altLang="zh-CN" sz="1400" b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Text Box 4"/>
          <p:cNvSpPr txBox="1"/>
          <p:nvPr/>
        </p:nvSpPr>
        <p:spPr>
          <a:xfrm>
            <a:off x="395288" y="450850"/>
            <a:ext cx="6983412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>
                <a:latin typeface="Arial" pitchFamily="34" charset="0"/>
              </a:rPr>
              <a:t>【</a:t>
            </a:r>
            <a:r>
              <a:rPr lang="zh-CN" altLang="en-US">
                <a:latin typeface="Arial" pitchFamily="34" charset="0"/>
              </a:rPr>
              <a:t>案例</a:t>
            </a:r>
            <a:r>
              <a:rPr lang="en-US" altLang="zh-CN">
                <a:latin typeface="Arial" pitchFamily="34" charset="0"/>
              </a:rPr>
              <a:t>2】</a:t>
            </a:r>
            <a:r>
              <a:rPr lang="zh-CN" altLang="en-US">
                <a:latin typeface="Arial" pitchFamily="34" charset="0"/>
              </a:rPr>
              <a:t>有理数运算“去括号”一节的导入</a:t>
            </a:r>
            <a:endParaRPr lang="zh-CN" altLang="en-US">
              <a:latin typeface="Arial" pitchFamily="34" charset="0"/>
            </a:endParaRPr>
          </a:p>
        </p:txBody>
      </p:sp>
      <p:sp>
        <p:nvSpPr>
          <p:cNvPr id="21507" name="Line 5"/>
          <p:cNvSpPr/>
          <p:nvPr/>
        </p:nvSpPr>
        <p:spPr>
          <a:xfrm>
            <a:off x="539750" y="981075"/>
            <a:ext cx="6410325" cy="0"/>
          </a:xfrm>
          <a:prstGeom prst="line">
            <a:avLst/>
          </a:prstGeom>
          <a:ln w="38100" cap="flat" cmpd="dbl">
            <a:pattFill prst="pct30">
              <a:fgClr>
                <a:srgbClr val="FF3300"/>
              </a:fgClr>
              <a:bgClr>
                <a:srgbClr val="0000CC"/>
              </a:bgClr>
            </a:patt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1508" name="Text Box 6"/>
          <p:cNvSpPr txBox="1"/>
          <p:nvPr/>
        </p:nvSpPr>
        <p:spPr>
          <a:xfrm>
            <a:off x="611188" y="1316038"/>
            <a:ext cx="796925" cy="457200"/>
          </a:xfrm>
          <a:prstGeom prst="rect">
            <a:avLst/>
          </a:prstGeom>
          <a:noFill/>
          <a:ln w="38100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latin typeface="Arial" pitchFamily="34" charset="0"/>
              </a:rPr>
              <a:t>师：</a:t>
            </a:r>
            <a:endParaRPr lang="zh-CN" altLang="en-US">
              <a:latin typeface="Arial" pitchFamily="34" charset="0"/>
            </a:endParaRPr>
          </a:p>
        </p:txBody>
      </p:sp>
      <p:graphicFrame>
        <p:nvGraphicFramePr>
          <p:cNvPr id="27655" name="Object 7"/>
          <p:cNvGraphicFramePr>
            <a:graphicFrameLocks noChangeAspect="1"/>
          </p:cNvGraphicFramePr>
          <p:nvPr/>
        </p:nvGraphicFramePr>
        <p:xfrm>
          <a:off x="1187450" y="1125538"/>
          <a:ext cx="4248150" cy="9096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imgW="1231265" imgH="393700" progId="Equation.DSMT4">
                  <p:embed/>
                </p:oleObj>
              </mc:Choice>
              <mc:Fallback>
                <p:oleObj r:id="rId2" imgW="1231265" imgH="3937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187450" y="1125538"/>
                        <a:ext cx="4248150" cy="90963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510" name="Text Box 9"/>
          <p:cNvSpPr txBox="1"/>
          <p:nvPr/>
        </p:nvSpPr>
        <p:spPr>
          <a:xfrm>
            <a:off x="663575" y="2060575"/>
            <a:ext cx="8229600" cy="457200"/>
          </a:xfrm>
          <a:prstGeom prst="rect">
            <a:avLst/>
          </a:prstGeom>
          <a:noFill/>
          <a:ln w="38100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>
                <a:latin typeface="Arial" pitchFamily="34" charset="0"/>
              </a:rPr>
              <a:t>(</a:t>
            </a:r>
            <a:r>
              <a:rPr lang="zh-CN" altLang="en-US">
                <a:latin typeface="Arial" pitchFamily="34" charset="0"/>
              </a:rPr>
              <a:t>初一学生运用加法的交换律与结合律很快就能得出结果</a:t>
            </a:r>
            <a:r>
              <a:rPr lang="en-US" altLang="zh-CN">
                <a:latin typeface="Arial" pitchFamily="34" charset="0"/>
              </a:rPr>
              <a:t>.)</a:t>
            </a:r>
            <a:endParaRPr lang="en-US" altLang="zh-CN">
              <a:latin typeface="Arial" pitchFamily="34" charset="0"/>
            </a:endParaRPr>
          </a:p>
        </p:txBody>
      </p:sp>
      <p:sp>
        <p:nvSpPr>
          <p:cNvPr id="21511" name="Text Box 10"/>
          <p:cNvSpPr txBox="1"/>
          <p:nvPr/>
        </p:nvSpPr>
        <p:spPr>
          <a:xfrm>
            <a:off x="654050" y="2708275"/>
            <a:ext cx="7086600" cy="457200"/>
          </a:xfrm>
          <a:prstGeom prst="rect">
            <a:avLst/>
          </a:prstGeom>
          <a:noFill/>
          <a:ln w="38100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latin typeface="Arial" pitchFamily="34" charset="0"/>
              </a:rPr>
              <a:t>师：大家试用口算猜想下面的题等于多少？</a:t>
            </a:r>
            <a:endParaRPr lang="zh-CN" altLang="en-US">
              <a:latin typeface="Arial" pitchFamily="34" charset="0"/>
            </a:endParaRPr>
          </a:p>
        </p:txBody>
      </p:sp>
      <p:graphicFrame>
        <p:nvGraphicFramePr>
          <p:cNvPr id="27659" name="Object 11"/>
          <p:cNvGraphicFramePr>
            <a:graphicFrameLocks noChangeAspect="1"/>
          </p:cNvGraphicFramePr>
          <p:nvPr/>
        </p:nvGraphicFramePr>
        <p:xfrm>
          <a:off x="1258888" y="3284538"/>
          <a:ext cx="4824412" cy="7810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4" imgW="1993900" imgH="393700" progId="Equation.DSMT4">
                  <p:embed/>
                </p:oleObj>
              </mc:Choice>
              <mc:Fallback>
                <p:oleObj r:id="rId4" imgW="1993900" imgH="3937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258888" y="3284538"/>
                        <a:ext cx="4824412" cy="7810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513" name="Text Box 12"/>
          <p:cNvSpPr txBox="1"/>
          <p:nvPr/>
        </p:nvSpPr>
        <p:spPr>
          <a:xfrm>
            <a:off x="663575" y="4076700"/>
            <a:ext cx="7843838" cy="2465388"/>
          </a:xfrm>
          <a:prstGeom prst="rect">
            <a:avLst/>
          </a:prstGeom>
          <a:noFill/>
          <a:ln w="38100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zh-CN" altLang="en-US">
                <a:latin typeface="Arial" pitchFamily="34" charset="0"/>
              </a:rPr>
              <a:t>生</a:t>
            </a:r>
            <a:r>
              <a:rPr lang="en-US" altLang="zh-CN">
                <a:latin typeface="Arial" pitchFamily="34" charset="0"/>
              </a:rPr>
              <a:t>1</a:t>
            </a:r>
            <a:r>
              <a:rPr lang="zh-CN" altLang="en-US">
                <a:latin typeface="Arial" pitchFamily="34" charset="0"/>
              </a:rPr>
              <a:t>：</a:t>
            </a:r>
            <a:r>
              <a:rPr lang="en-US" altLang="zh-CN">
                <a:latin typeface="Arial" pitchFamily="34" charset="0"/>
              </a:rPr>
              <a:t>13.	</a:t>
            </a:r>
            <a:r>
              <a:rPr lang="zh-CN" altLang="en-US">
                <a:latin typeface="Arial" pitchFamily="34" charset="0"/>
              </a:rPr>
              <a:t>生</a:t>
            </a:r>
            <a:r>
              <a:rPr lang="en-US" altLang="zh-CN">
                <a:latin typeface="Arial" pitchFamily="34" charset="0"/>
              </a:rPr>
              <a:t>2</a:t>
            </a:r>
            <a:r>
              <a:rPr lang="zh-CN" altLang="en-US">
                <a:latin typeface="Arial" pitchFamily="34" charset="0"/>
              </a:rPr>
              <a:t>：</a:t>
            </a:r>
            <a:r>
              <a:rPr lang="en-US" altLang="zh-CN">
                <a:latin typeface="Arial" pitchFamily="34" charset="0"/>
              </a:rPr>
              <a:t>19.	</a:t>
            </a:r>
            <a:r>
              <a:rPr lang="zh-CN" altLang="en-US">
                <a:latin typeface="Arial" pitchFamily="34" charset="0"/>
              </a:rPr>
              <a:t>生</a:t>
            </a:r>
            <a:r>
              <a:rPr lang="en-US" altLang="zh-CN">
                <a:latin typeface="Arial" pitchFamily="34" charset="0"/>
              </a:rPr>
              <a:t>3</a:t>
            </a:r>
            <a:r>
              <a:rPr lang="zh-CN" altLang="en-US">
                <a:latin typeface="Arial" pitchFamily="34" charset="0"/>
              </a:rPr>
              <a:t>：－６</a:t>
            </a:r>
            <a:r>
              <a:rPr lang="en-US" altLang="zh-CN">
                <a:latin typeface="Arial" pitchFamily="34" charset="0"/>
              </a:rPr>
              <a:t>.</a:t>
            </a:r>
            <a:endParaRPr lang="en-US" altLang="zh-CN">
              <a:latin typeface="Arial" pitchFamily="34" charset="0"/>
            </a:endParaRPr>
          </a:p>
          <a:p>
            <a:pPr eaLnBrk="1" hangingPunct="1">
              <a:lnSpc>
                <a:spcPct val="130000"/>
              </a:lnSpc>
            </a:pPr>
            <a:r>
              <a:rPr lang="en-US" altLang="zh-CN">
                <a:latin typeface="Arial" pitchFamily="34" charset="0"/>
              </a:rPr>
              <a:t>……</a:t>
            </a:r>
            <a:endParaRPr lang="en-US" altLang="zh-CN">
              <a:latin typeface="Arial" pitchFamily="34" charset="0"/>
            </a:endParaRPr>
          </a:p>
          <a:p>
            <a:pPr eaLnBrk="1" hangingPunct="1">
              <a:lnSpc>
                <a:spcPct val="130000"/>
              </a:lnSpc>
            </a:pPr>
            <a:r>
              <a:rPr lang="zh-CN" altLang="en-US">
                <a:latin typeface="Arial" pitchFamily="34" charset="0"/>
              </a:rPr>
              <a:t>两分钟后，多数学生还是默然。</a:t>
            </a:r>
            <a:endParaRPr lang="zh-CN" altLang="en-US">
              <a:latin typeface="Arial" pitchFamily="34" charset="0"/>
            </a:endParaRPr>
          </a:p>
          <a:p>
            <a:pPr eaLnBrk="1" hangingPunct="1">
              <a:lnSpc>
                <a:spcPct val="130000"/>
              </a:lnSpc>
            </a:pPr>
            <a:r>
              <a:rPr lang="zh-CN" altLang="en-US">
                <a:latin typeface="Arial" pitchFamily="34" charset="0"/>
              </a:rPr>
              <a:t>师：这道题影响我运用简便方法计算的最大障碍是什么？</a:t>
            </a:r>
            <a:endParaRPr lang="zh-CN" altLang="en-US">
              <a:latin typeface="Arial" pitchFamily="34" charset="0"/>
            </a:endParaRPr>
          </a:p>
          <a:p>
            <a:pPr eaLnBrk="1" hangingPunct="1">
              <a:lnSpc>
                <a:spcPct val="130000"/>
              </a:lnSpc>
            </a:pPr>
            <a:r>
              <a:rPr lang="zh-CN" altLang="en-US">
                <a:latin typeface="Arial" pitchFamily="34" charset="0"/>
              </a:rPr>
              <a:t>生：是括号。</a:t>
            </a:r>
            <a:endParaRPr lang="zh-CN" altLang="en-US">
              <a:latin typeface="Arial" pitchFamily="34" charset="0"/>
            </a:endParaRPr>
          </a:p>
        </p:txBody>
      </p:sp>
      <p:sp>
        <p:nvSpPr>
          <p:cNvPr id="21514" name="灯片编号占位符 1"/>
          <p:cNvSpPr txBox="1">
            <a:spLocks noGrp="1"/>
          </p:cNvSpPr>
          <p:nvPr>
            <p:ph type="sldNum" sz="quarter" idx="4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 b="0"/>
              <a:t>9</a:t>
            </a:fld>
            <a:endParaRPr lang="en-US" altLang="zh-CN" sz="1400" b="0"/>
          </a:p>
        </p:txBody>
      </p:sp>
      <p:sp>
        <p:nvSpPr>
          <p:cNvPr id="21515" name="页脚占位符 2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21516" name="日期占位符 3"/>
          <p:cNvSpPr txBox="1">
            <a:spLocks noGrp="1"/>
          </p:cNvSpPr>
          <p:nvPr>
            <p:ph type="dt" sz="half" idx="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eaLnBrk="1" hangingPunct="1"/>
            <a:endParaRPr lang="en-US" altLang="zh-CN" sz="1400" b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80"/>
                            </p:stCondLst>
                            <p:childTnLst>
                              <p:par>
                                <p:cTn id="1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76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80"/>
                            </p:stCondLst>
                            <p:childTnLst>
                              <p:par>
                                <p:cTn id="15" presetID="27" presetClass="entr" presetSubtype="0" dur="8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660"/>
                            </p:stCondLst>
                            <p:childTnLst>
                              <p:par>
                                <p:cTn id="21" presetID="27" presetClass="entr" presetSubtype="0" dur="8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3" dur="80"/>
                                        <p:tgtEl>
                                          <p:spTgt spid="215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4" dur="80"/>
                                        <p:tgtEl>
                                          <p:spTgt spid="215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80"/>
                                        <p:tgtEl>
                                          <p:spTgt spid="215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740"/>
                            </p:stCondLst>
                            <p:childTnLst>
                              <p:par>
                                <p:cTn id="2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76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1240"/>
                            </p:stCondLst>
                            <p:childTnLst>
                              <p:par>
                                <p:cTn id="31" presetID="27" presetClass="entr" presetSubtype="0" dur="8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3" dur="80"/>
                                        <p:tgtEl>
                                          <p:spTgt spid="215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4" dur="80"/>
                                        <p:tgtEl>
                                          <p:spTgt spid="215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80"/>
                                        <p:tgtEl>
                                          <p:spTgt spid="215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8" grpId="0"/>
      <p:bldP spid="21510" grpId="0"/>
      <p:bldP spid="21511" grpId="0"/>
      <p:bldP spid="215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6" name="Rectangle 4"/>
          <p:cNvSpPr/>
          <p:nvPr/>
        </p:nvSpPr>
        <p:spPr>
          <a:xfrm>
            <a:off x="971550" y="1773238"/>
            <a:ext cx="7777163" cy="389255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en-US" altLang="zh-CN" sz="3200">
                <a:solidFill>
                  <a:srgbClr val="0000CC"/>
                </a:solidFill>
                <a:latin typeface="Arial" pitchFamily="34" charset="0"/>
              </a:rPr>
              <a:t>2</a:t>
            </a:r>
            <a:r>
              <a:rPr lang="zh-CN" altLang="en-US" sz="3200">
                <a:solidFill>
                  <a:srgbClr val="0000CC"/>
                </a:solidFill>
                <a:latin typeface="Arial" pitchFamily="34" charset="0"/>
              </a:rPr>
              <a:t>、符合教学内容。</a:t>
            </a:r>
            <a:r>
              <a:rPr lang="zh-CN" altLang="en-US" sz="3200">
                <a:latin typeface="Arial" pitchFamily="34" charset="0"/>
              </a:rPr>
              <a:t> </a:t>
            </a:r>
            <a:endParaRPr lang="zh-CN" altLang="en-US" sz="3200">
              <a:latin typeface="Arial" pitchFamily="34" charset="0"/>
            </a:endParaRPr>
          </a:p>
          <a:p>
            <a:pPr eaLnBrk="1" hangingPunct="1">
              <a:lnSpc>
                <a:spcPct val="130000"/>
              </a:lnSpc>
            </a:pPr>
            <a:r>
              <a:rPr lang="zh-CN" altLang="en-US" sz="3200">
                <a:latin typeface="Arial" pitchFamily="34" charset="0"/>
              </a:rPr>
              <a:t>	根据具体的教学任务和自己的教学实践，构思出与学生学习活动相协调的教学活动层次。设计形式多样、富有启发性的问题，引导学生回忆、联想或渗透本课学习目标研究主题。</a:t>
            </a:r>
            <a:endParaRPr lang="zh-CN" altLang="en-US" sz="3200">
              <a:latin typeface="Arial" pitchFamily="34" charset="0"/>
            </a:endParaRPr>
          </a:p>
        </p:txBody>
      </p:sp>
      <p:grpSp>
        <p:nvGrpSpPr>
          <p:cNvPr id="22531" name="Group 7"/>
          <p:cNvGrpSpPr/>
          <p:nvPr/>
        </p:nvGrpSpPr>
        <p:grpSpPr>
          <a:xfrm>
            <a:off x="650875" y="333375"/>
            <a:ext cx="6426200" cy="690563"/>
            <a:chOff x="410" y="210"/>
            <a:chExt cx="4048" cy="435"/>
          </a:xfrm>
        </p:grpSpPr>
        <p:sp>
          <p:nvSpPr>
            <p:cNvPr id="8200" name="Rectangle 8"/>
            <p:cNvSpPr>
              <a:spLocks noChangeArrowheads="1"/>
            </p:cNvSpPr>
            <p:nvPr/>
          </p:nvSpPr>
          <p:spPr bwMode="auto">
            <a:xfrm>
              <a:off x="410" y="210"/>
              <a:ext cx="2057" cy="365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2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rPr>
                <a:t>☆ </a:t>
              </a: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rPr>
                <a:t>怎样上好课？ </a:t>
              </a:r>
              <a:endPara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2537" name="Rectangle 9"/>
            <p:cNvSpPr/>
            <p:nvPr/>
          </p:nvSpPr>
          <p:spPr>
            <a:xfrm>
              <a:off x="467" y="622"/>
              <a:ext cx="3991" cy="23"/>
            </a:xfrm>
            <a:prstGeom prst="rect">
              <a:avLst/>
            </a:prstGeom>
            <a:gradFill rotWithShape="1">
              <a:gsLst>
                <a:gs pos="0">
                  <a:srgbClr val="005CBF">
                    <a:alpha val="100000"/>
                  </a:srgbClr>
                </a:gs>
                <a:gs pos="25000">
                  <a:srgbClr val="0087E6">
                    <a:alpha val="75000"/>
                  </a:srgbClr>
                </a:gs>
                <a:gs pos="75000">
                  <a:srgbClr val="21D6E0">
                    <a:alpha val="25000"/>
                  </a:srgbClr>
                </a:gs>
                <a:gs pos="100000">
                  <a:srgbClr val="03D4A8">
                    <a:alpha val="0"/>
                  </a:srgbClr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</a:endParaRPr>
            </a:p>
          </p:txBody>
        </p:sp>
      </p:grpSp>
      <p:sp>
        <p:nvSpPr>
          <p:cNvPr id="22532" name="Rectangle 10"/>
          <p:cNvSpPr/>
          <p:nvPr/>
        </p:nvSpPr>
        <p:spPr>
          <a:xfrm>
            <a:off x="611188" y="1193800"/>
            <a:ext cx="3024187" cy="579438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latin typeface="Arial" pitchFamily="34" charset="0"/>
              </a:rPr>
              <a:t>二、导入</a:t>
            </a:r>
            <a:endParaRPr lang="zh-CN" altLang="en-US" sz="3200">
              <a:latin typeface="Arial" pitchFamily="34" charset="0"/>
            </a:endParaRPr>
          </a:p>
        </p:txBody>
      </p:sp>
      <p:sp>
        <p:nvSpPr>
          <p:cNvPr id="22533" name="灯片编号占位符 1"/>
          <p:cNvSpPr txBox="1">
            <a:spLocks noGrp="1"/>
          </p:cNvSpPr>
          <p:nvPr>
            <p:ph type="sldNum" sz="quarter" idx="4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 b="0"/>
              <a:t>10</a:t>
            </a:fld>
            <a:endParaRPr lang="en-US" altLang="zh-CN" sz="1400" b="0"/>
          </a:p>
        </p:txBody>
      </p:sp>
      <p:sp>
        <p:nvSpPr>
          <p:cNvPr id="22534" name="页脚占位符 2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22535" name="日期占位符 3"/>
          <p:cNvSpPr txBox="1">
            <a:spLocks noGrp="1"/>
          </p:cNvSpPr>
          <p:nvPr>
            <p:ph type="dt" sz="half" idx="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eaLnBrk="1" hangingPunct="1"/>
            <a:endParaRPr lang="en-US" altLang="zh-CN" sz="1400" b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4" name="Text Box 4"/>
          <p:cNvSpPr txBox="1"/>
          <p:nvPr/>
        </p:nvSpPr>
        <p:spPr>
          <a:xfrm>
            <a:off x="323850" y="1697038"/>
            <a:ext cx="8496300" cy="49117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10000"/>
              </a:lnSpc>
            </a:pPr>
            <a:r>
              <a:rPr lang="zh-CN" altLang="en-US">
                <a:latin typeface="Arial" pitchFamily="34" charset="0"/>
              </a:rPr>
              <a:t>师：我们来看一段动画片好不好？</a:t>
            </a:r>
            <a:endParaRPr lang="zh-CN" altLang="en-US">
              <a:latin typeface="Arial" pitchFamily="34" charset="0"/>
            </a:endParaRPr>
          </a:p>
          <a:p>
            <a:pPr eaLnBrk="1" hangingPunct="1">
              <a:lnSpc>
                <a:spcPct val="110000"/>
              </a:lnSpc>
            </a:pPr>
            <a:r>
              <a:rPr lang="zh-CN" altLang="en-US">
                <a:latin typeface="Arial" pitchFamily="34" charset="0"/>
              </a:rPr>
              <a:t>生（齐）：好。</a:t>
            </a:r>
            <a:endParaRPr lang="zh-CN" altLang="en-US">
              <a:latin typeface="Arial" pitchFamily="34" charset="0"/>
            </a:endParaRPr>
          </a:p>
          <a:p>
            <a:pPr eaLnBrk="1" hangingPunct="1">
              <a:lnSpc>
                <a:spcPct val="110000"/>
              </a:lnSpc>
            </a:pPr>
            <a:r>
              <a:rPr lang="zh-CN" altLang="en-US">
                <a:latin typeface="Arial" pitchFamily="34" charset="0"/>
              </a:rPr>
              <a:t>大屏幕上出现二郎神与孙悟空斗法的动画，大致情节是不管孙悟空变成什么，二郎神只要第三只眼一张开，就能识别并变成他的克星。动画做得很精美，学生观看得也很投入，情绪高涨。足足放了</a:t>
            </a:r>
            <a:r>
              <a:rPr lang="en-US" altLang="zh-CN">
                <a:latin typeface="Arial" pitchFamily="34" charset="0"/>
              </a:rPr>
              <a:t>4</a:t>
            </a:r>
            <a:r>
              <a:rPr lang="zh-CN" altLang="en-US">
                <a:latin typeface="Arial" pitchFamily="34" charset="0"/>
              </a:rPr>
              <a:t>分多钟后，动画结束。</a:t>
            </a:r>
            <a:endParaRPr lang="zh-CN" altLang="en-US">
              <a:latin typeface="Arial" pitchFamily="34" charset="0"/>
            </a:endParaRPr>
          </a:p>
          <a:p>
            <a:pPr eaLnBrk="1" hangingPunct="1">
              <a:lnSpc>
                <a:spcPct val="110000"/>
              </a:lnSpc>
            </a:pPr>
            <a:r>
              <a:rPr lang="zh-CN" altLang="en-US">
                <a:latin typeface="Arial" pitchFamily="34" charset="0"/>
              </a:rPr>
              <a:t>师：大家看到了什么？</a:t>
            </a:r>
            <a:endParaRPr lang="zh-CN" altLang="en-US">
              <a:latin typeface="Arial" pitchFamily="34" charset="0"/>
            </a:endParaRPr>
          </a:p>
          <a:p>
            <a:pPr eaLnBrk="1" hangingPunct="1">
              <a:lnSpc>
                <a:spcPct val="110000"/>
              </a:lnSpc>
            </a:pPr>
            <a:r>
              <a:rPr lang="zh-CN" altLang="en-US">
                <a:latin typeface="Arial" pitchFamily="34" charset="0"/>
              </a:rPr>
              <a:t>学生发言热烈，回答五花八门。时间又用去了一分多钟。</a:t>
            </a:r>
            <a:endParaRPr lang="zh-CN" altLang="en-US">
              <a:latin typeface="Arial" pitchFamily="34" charset="0"/>
            </a:endParaRPr>
          </a:p>
          <a:p>
            <a:pPr eaLnBrk="1" hangingPunct="1">
              <a:lnSpc>
                <a:spcPct val="110000"/>
              </a:lnSpc>
            </a:pPr>
            <a:r>
              <a:rPr lang="zh-CN" altLang="en-US">
                <a:latin typeface="Arial" pitchFamily="34" charset="0"/>
              </a:rPr>
              <a:t>师：很好！同学们观看得都很仔细。其实我们生活中也有很多这样的情形，一样东西变了，另一样东西就跟着变了。下面我们看这张一天中气温随时间变化的图。</a:t>
            </a:r>
            <a:endParaRPr lang="zh-CN" altLang="en-US">
              <a:latin typeface="Arial" pitchFamily="34" charset="0"/>
            </a:endParaRPr>
          </a:p>
          <a:p>
            <a:pPr eaLnBrk="1" hangingPunct="1">
              <a:lnSpc>
                <a:spcPct val="110000"/>
              </a:lnSpc>
            </a:pPr>
            <a:r>
              <a:rPr lang="en-US" altLang="zh-CN">
                <a:latin typeface="Arial" pitchFamily="34" charset="0"/>
              </a:rPr>
              <a:t>…… ……</a:t>
            </a:r>
            <a:endParaRPr lang="en-US" altLang="zh-CN">
              <a:latin typeface="Arial" pitchFamily="34" charset="0"/>
            </a:endParaRPr>
          </a:p>
        </p:txBody>
      </p:sp>
      <p:sp>
        <p:nvSpPr>
          <p:cNvPr id="23555" name="Rectangle 5"/>
          <p:cNvSpPr/>
          <p:nvPr/>
        </p:nvSpPr>
        <p:spPr>
          <a:xfrm>
            <a:off x="409575" y="1527175"/>
            <a:ext cx="6335713" cy="36513"/>
          </a:xfrm>
          <a:prstGeom prst="rect">
            <a:avLst/>
          </a:prstGeom>
          <a:gradFill rotWithShape="1">
            <a:gsLst>
              <a:gs pos="0">
                <a:srgbClr val="005CBF">
                  <a:alpha val="100000"/>
                </a:srgbClr>
              </a:gs>
              <a:gs pos="25000">
                <a:srgbClr val="0087E6">
                  <a:alpha val="75000"/>
                </a:srgbClr>
              </a:gs>
              <a:gs pos="75000">
                <a:srgbClr val="21D6E0">
                  <a:alpha val="25000"/>
                </a:srgbClr>
              </a:gs>
              <a:gs pos="100000">
                <a:srgbClr val="03D4A8">
                  <a:alpha val="0"/>
                </a:srgbClr>
              </a:gs>
            </a:gsLst>
            <a:lin ang="0" scaled="1"/>
          </a:gra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23556" name="Text Box 6"/>
          <p:cNvSpPr txBox="1"/>
          <p:nvPr/>
        </p:nvSpPr>
        <p:spPr>
          <a:xfrm>
            <a:off x="1182688" y="812800"/>
            <a:ext cx="6557962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>
                <a:latin typeface="Arial" pitchFamily="34" charset="0"/>
              </a:rPr>
              <a:t>【</a:t>
            </a:r>
            <a:r>
              <a:rPr lang="zh-CN" altLang="en-US" sz="3200">
                <a:latin typeface="Arial" pitchFamily="34" charset="0"/>
              </a:rPr>
              <a:t>案例</a:t>
            </a:r>
            <a:r>
              <a:rPr lang="en-US" altLang="zh-CN" sz="3200">
                <a:latin typeface="Arial" pitchFamily="34" charset="0"/>
              </a:rPr>
              <a:t>3】“</a:t>
            </a:r>
            <a:r>
              <a:rPr lang="zh-CN" altLang="en-US" sz="3200">
                <a:latin typeface="Arial" pitchFamily="34" charset="0"/>
              </a:rPr>
              <a:t>变量与函数”的导入</a:t>
            </a:r>
            <a:endParaRPr lang="zh-CN" altLang="en-US" sz="3200">
              <a:latin typeface="Arial" pitchFamily="34" charset="0"/>
            </a:endParaRPr>
          </a:p>
        </p:txBody>
      </p:sp>
      <p:sp>
        <p:nvSpPr>
          <p:cNvPr id="23557" name="灯片编号占位符 1"/>
          <p:cNvSpPr txBox="1">
            <a:spLocks noGrp="1"/>
          </p:cNvSpPr>
          <p:nvPr>
            <p:ph type="sldNum" sz="quarter" idx="4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 b="0"/>
              <a:t>11</a:t>
            </a:fld>
            <a:endParaRPr lang="en-US" altLang="zh-CN" sz="1400" b="0"/>
          </a:p>
        </p:txBody>
      </p:sp>
      <p:sp>
        <p:nvSpPr>
          <p:cNvPr id="23558" name="页脚占位符 2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23559" name="日期占位符 3"/>
          <p:cNvSpPr txBox="1">
            <a:spLocks noGrp="1"/>
          </p:cNvSpPr>
          <p:nvPr>
            <p:ph type="dt" sz="half" idx="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eaLnBrk="1" hangingPunct="1"/>
            <a:endParaRPr lang="en-US" altLang="zh-CN" sz="1400" b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56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56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56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56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56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56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7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56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56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3" dur="80"/>
                                        <p:tgtEl>
                                          <p:spTgt spid="2560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4" dur="80"/>
                                        <p:tgtEl>
                                          <p:spTgt spid="2560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80"/>
                                        <p:tgtEl>
                                          <p:spTgt spid="2560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80"/>
                            </p:stCondLst>
                            <p:childTnLst>
                              <p:par>
                                <p:cTn id="37" presetID="27" presetClass="entr" presetSubtype="0" dur="8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9" dur="80"/>
                                        <p:tgtEl>
                                          <p:spTgt spid="2560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0" dur="80"/>
                                        <p:tgtEl>
                                          <p:spTgt spid="2560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80"/>
                                        <p:tgtEl>
                                          <p:spTgt spid="2560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Text Box 2"/>
          <p:cNvSpPr txBox="1"/>
          <p:nvPr/>
        </p:nvSpPr>
        <p:spPr>
          <a:xfrm>
            <a:off x="1125538" y="668338"/>
            <a:ext cx="2078037" cy="528637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rgbClr val="0000FF"/>
                </a:solidFill>
                <a:latin typeface="Tahoma" panose="020b0604030504040204" pitchFamily="34" charset="0"/>
                <a:ea typeface="华文行楷" panose="02010800040101010101" pitchFamily="2" charset="-122"/>
              </a:rPr>
              <a:t>台风的影响</a:t>
            </a:r>
            <a:endParaRPr lang="zh-CN" altLang="en-US" sz="2800">
              <a:solidFill>
                <a:srgbClr val="0000FF"/>
              </a:solidFill>
              <a:latin typeface="Tahoma" panose="020b0604030504040204" pitchFamily="34" charset="0"/>
              <a:ea typeface="华文行楷" panose="02010800040101010101" pitchFamily="2" charset="-122"/>
            </a:endParaRPr>
          </a:p>
        </p:txBody>
      </p:sp>
      <p:sp>
        <p:nvSpPr>
          <p:cNvPr id="63491" name="Rectangle 3"/>
          <p:cNvSpPr/>
          <p:nvPr/>
        </p:nvSpPr>
        <p:spPr>
          <a:xfrm>
            <a:off x="539750" y="3263900"/>
            <a:ext cx="8281988" cy="1373188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    </a:t>
            </a:r>
            <a:r>
              <a:rPr lang="en-US" altLang="zh-CN" sz="2800">
                <a:latin typeface="Tahoma" panose="020b0604030504040204" pitchFamily="34" charset="0"/>
                <a:ea typeface="楷体_GB2312" pitchFamily="49" charset="-122"/>
              </a:rPr>
              <a:t>“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罗莎</a:t>
            </a:r>
            <a:r>
              <a:rPr lang="zh-CN" altLang="en-US" sz="2800">
                <a:latin typeface="Tahoma" panose="020b0604030504040204" pitchFamily="34" charset="0"/>
                <a:ea typeface="楷体_GB2312" pitchFamily="49" charset="-122"/>
              </a:rPr>
              <a:t>”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造成永嘉县乌牛镇</a:t>
            </a: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20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多个村受淹，</a:t>
            </a: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37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个村受灾，近万亩水稻受淹。在该镇古塘村，村庄积水高度 最深时达</a:t>
            </a: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1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米。</a:t>
            </a:r>
            <a:endParaRPr lang="zh-CN" altLang="en-US" sz="2800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4580" name="Rectangle 4"/>
          <p:cNvSpPr/>
          <p:nvPr/>
        </p:nvSpPr>
        <p:spPr>
          <a:xfrm>
            <a:off x="539750" y="1268413"/>
            <a:ext cx="8064500" cy="1373187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   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台风</a:t>
            </a:r>
            <a:r>
              <a:rPr lang="zh-CN" altLang="en-US" sz="2800">
                <a:latin typeface="Tahoma" panose="020b0604030504040204" pitchFamily="34" charset="0"/>
                <a:ea typeface="楷体_GB2312" pitchFamily="49" charset="-122"/>
              </a:rPr>
              <a:t>“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罗莎</a:t>
            </a:r>
            <a:r>
              <a:rPr lang="zh-CN" altLang="en-US" sz="2800">
                <a:latin typeface="Tahoma" panose="020b0604030504040204" pitchFamily="34" charset="0"/>
                <a:ea typeface="楷体_GB2312" pitchFamily="49" charset="-122"/>
              </a:rPr>
              <a:t>”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给全市各地带来了不同程度的狂风暴雨。据统计</a:t>
            </a: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,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从</a:t>
            </a: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6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日</a:t>
            </a: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8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时至</a:t>
            </a: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7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日</a:t>
            </a: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8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时，乐清等地的降水量 均少于苍南昌禅降水量</a:t>
            </a: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334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毫米</a:t>
            </a: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.</a:t>
            </a:r>
            <a:endParaRPr lang="en-US" altLang="zh-CN" sz="2800">
              <a:latin typeface="楷体_GB2312" pitchFamily="49" charset="-122"/>
              <a:ea typeface="楷体_GB2312" pitchFamily="49" charset="-122"/>
            </a:endParaRPr>
          </a:p>
        </p:txBody>
      </p:sp>
      <p:grpSp>
        <p:nvGrpSpPr>
          <p:cNvPr id="63493" name="Group 5"/>
          <p:cNvGrpSpPr/>
          <p:nvPr/>
        </p:nvGrpSpPr>
        <p:grpSpPr>
          <a:xfrm>
            <a:off x="1265238" y="2133600"/>
            <a:ext cx="1435100" cy="790575"/>
            <a:chOff x="887" y="1344"/>
            <a:chExt cx="904" cy="498"/>
          </a:xfrm>
        </p:grpSpPr>
        <p:sp>
          <p:nvSpPr>
            <p:cNvPr id="24590" name="Rectangle 6"/>
            <p:cNvSpPr/>
            <p:nvPr/>
          </p:nvSpPr>
          <p:spPr>
            <a:xfrm>
              <a:off x="1066" y="1389"/>
              <a:ext cx="680" cy="453"/>
            </a:xfrm>
            <a:prstGeom prst="rect">
              <a:avLst/>
            </a:prstGeom>
            <a:solidFill>
              <a:schemeClr val="bg1"/>
            </a:solidFill>
            <a:ln w="9525">
              <a:noFill/>
            </a:ln>
          </p:spPr>
          <p:txBody>
            <a:bodyPr anchor="ctr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4591" name="Text Box 7"/>
            <p:cNvSpPr txBox="1"/>
            <p:nvPr/>
          </p:nvSpPr>
          <p:spPr>
            <a:xfrm>
              <a:off x="887" y="1344"/>
              <a:ext cx="904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US" altLang="zh-CN" sz="2800">
                  <a:solidFill>
                    <a:srgbClr val="FF0000"/>
                  </a:solidFill>
                  <a:latin typeface="楷体_GB2312" pitchFamily="49" charset="-122"/>
                  <a:ea typeface="楷体_GB2312" pitchFamily="49" charset="-122"/>
                </a:rPr>
                <a:t>m</a:t>
              </a:r>
              <a:r>
                <a:rPr lang="zh-CN" altLang="en-US" sz="2800">
                  <a:solidFill>
                    <a:srgbClr val="FF0000"/>
                  </a:solidFill>
                  <a:latin typeface="楷体_GB2312" pitchFamily="49" charset="-122"/>
                  <a:ea typeface="楷体_GB2312" pitchFamily="49" charset="-122"/>
                </a:rPr>
                <a:t>均少于</a:t>
              </a:r>
              <a:endParaRPr lang="zh-CN" altLang="en-US" sz="2800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endParaRPr>
            </a:p>
          </p:txBody>
        </p:sp>
      </p:grpSp>
      <p:sp>
        <p:nvSpPr>
          <p:cNvPr id="63496" name="Text Box 8"/>
          <p:cNvSpPr txBox="1"/>
          <p:nvPr/>
        </p:nvSpPr>
        <p:spPr>
          <a:xfrm>
            <a:off x="1252538" y="2693988"/>
            <a:ext cx="6199187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怎么表示</a:t>
            </a:r>
            <a:r>
              <a:rPr lang="en-US" altLang="zh-CN" sz="280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m</a:t>
            </a:r>
            <a:r>
              <a:rPr lang="zh-CN" altLang="en-US" sz="280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和</a:t>
            </a:r>
            <a:r>
              <a:rPr lang="en-US" altLang="zh-CN" sz="280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334</a:t>
            </a:r>
            <a:r>
              <a:rPr lang="zh-CN" altLang="en-US" sz="280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之间的关系？</a:t>
            </a:r>
            <a:endParaRPr lang="zh-CN" altLang="en-US" sz="2800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grpSp>
        <p:nvGrpSpPr>
          <p:cNvPr id="63497" name="Group 9"/>
          <p:cNvGrpSpPr/>
          <p:nvPr/>
        </p:nvGrpSpPr>
        <p:grpSpPr>
          <a:xfrm>
            <a:off x="1619250" y="4133850"/>
            <a:ext cx="1435100" cy="950913"/>
            <a:chOff x="1023" y="2740"/>
            <a:chExt cx="904" cy="599"/>
          </a:xfrm>
        </p:grpSpPr>
        <p:sp>
          <p:nvSpPr>
            <p:cNvPr id="24588" name="Rectangle 10"/>
            <p:cNvSpPr/>
            <p:nvPr/>
          </p:nvSpPr>
          <p:spPr>
            <a:xfrm>
              <a:off x="1111" y="2795"/>
              <a:ext cx="726" cy="544"/>
            </a:xfrm>
            <a:prstGeom prst="rect">
              <a:avLst/>
            </a:prstGeom>
            <a:solidFill>
              <a:schemeClr val="bg1"/>
            </a:solidFill>
            <a:ln w="9525">
              <a:noFill/>
            </a:ln>
          </p:spPr>
          <p:txBody>
            <a:bodyPr anchor="ctr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24589" name="Text Box 11"/>
            <p:cNvSpPr txBox="1"/>
            <p:nvPr/>
          </p:nvSpPr>
          <p:spPr>
            <a:xfrm>
              <a:off x="1023" y="2740"/>
              <a:ext cx="904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US" altLang="zh-CN" sz="2800">
                  <a:solidFill>
                    <a:srgbClr val="FF0000"/>
                  </a:solidFill>
                  <a:latin typeface="楷体_GB2312" pitchFamily="49" charset="-122"/>
                  <a:ea typeface="楷体_GB2312" pitchFamily="49" charset="-122"/>
                </a:rPr>
                <a:t>h</a:t>
              </a:r>
              <a:r>
                <a:rPr lang="zh-CN" altLang="en-US" sz="2800">
                  <a:solidFill>
                    <a:srgbClr val="FF0000"/>
                  </a:solidFill>
                  <a:latin typeface="楷体_GB2312" pitchFamily="49" charset="-122"/>
                  <a:ea typeface="楷体_GB2312" pitchFamily="49" charset="-122"/>
                </a:rPr>
                <a:t>最深时</a:t>
              </a:r>
              <a:endParaRPr lang="zh-CN" altLang="en-US" sz="2800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endParaRPr>
            </a:p>
          </p:txBody>
        </p:sp>
      </p:grpSp>
      <p:sp>
        <p:nvSpPr>
          <p:cNvPr id="63500" name="Text Box 12"/>
          <p:cNvSpPr txBox="1"/>
          <p:nvPr/>
        </p:nvSpPr>
        <p:spPr>
          <a:xfrm>
            <a:off x="1130300" y="4724400"/>
            <a:ext cx="5889625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怎么表示</a:t>
            </a:r>
            <a:r>
              <a:rPr lang="en-US" altLang="zh-CN" sz="280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h</a:t>
            </a:r>
            <a:r>
              <a:rPr lang="zh-CN" altLang="en-US" sz="280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和</a:t>
            </a:r>
            <a:r>
              <a:rPr lang="en-US" altLang="zh-CN" sz="280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1</a:t>
            </a:r>
            <a:r>
              <a:rPr lang="zh-CN" altLang="en-US" sz="280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之间的关系？</a:t>
            </a:r>
            <a:endParaRPr lang="zh-CN" altLang="en-US" sz="2800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4585" name="灯片编号占位符 1"/>
          <p:cNvSpPr txBox="1">
            <a:spLocks noGrp="1"/>
          </p:cNvSpPr>
          <p:nvPr>
            <p:ph type="sldNum" sz="quarter" idx="4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 b="0"/>
              <a:t>12</a:t>
            </a:fld>
            <a:endParaRPr lang="en-US" altLang="zh-CN" sz="1400" b="0"/>
          </a:p>
        </p:txBody>
      </p:sp>
      <p:sp>
        <p:nvSpPr>
          <p:cNvPr id="24586" name="页脚占位符 2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24587" name="日期占位符 3"/>
          <p:cNvSpPr txBox="1">
            <a:spLocks noGrp="1"/>
          </p:cNvSpPr>
          <p:nvPr>
            <p:ph type="dt" sz="half" idx="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eaLnBrk="1" hangingPunct="1"/>
            <a:endParaRPr lang="en-US" altLang="zh-CN" sz="1400" b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634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634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63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63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1" grpId="0"/>
      <p:bldP spid="63496" grpId="0"/>
      <p:bldP spid="6350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Rectangle 2"/>
          <p:cNvSpPr/>
          <p:nvPr/>
        </p:nvSpPr>
        <p:spPr>
          <a:xfrm>
            <a:off x="468313" y="1773238"/>
            <a:ext cx="8351837" cy="180022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    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台风对受灾地会造成较大的经济损失</a:t>
            </a: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.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截止</a:t>
            </a: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10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月</a:t>
            </a: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8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日</a:t>
            </a: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6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时，</a:t>
            </a:r>
            <a:r>
              <a:rPr lang="zh-CN" altLang="en-US" sz="2800">
                <a:latin typeface="Tahoma" panose="020b0604030504040204" pitchFamily="34" charset="0"/>
                <a:ea typeface="楷体_GB2312" pitchFamily="49" charset="-122"/>
              </a:rPr>
              <a:t>“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罗莎</a:t>
            </a:r>
            <a:r>
              <a:rPr lang="zh-CN" altLang="en-US" sz="2800">
                <a:latin typeface="Tahoma" panose="020b0604030504040204" pitchFamily="34" charset="0"/>
                <a:ea typeface="楷体_GB2312" pitchFamily="49" charset="-122"/>
              </a:rPr>
              <a:t>”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已经造成温州直接经济损失</a:t>
            </a: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14.96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亿元</a:t>
            </a: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.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这与第</a:t>
            </a: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13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号台风</a:t>
            </a:r>
            <a:r>
              <a:rPr lang="zh-CN" altLang="en-US" sz="2800">
                <a:latin typeface="Tahoma" panose="020b0604030504040204" pitchFamily="34" charset="0"/>
                <a:ea typeface="楷体_GB2312" pitchFamily="49" charset="-122"/>
              </a:rPr>
              <a:t>“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韦帕</a:t>
            </a:r>
            <a:r>
              <a:rPr lang="zh-CN" altLang="en-US" sz="2800">
                <a:latin typeface="Tahoma" panose="020b0604030504040204" pitchFamily="34" charset="0"/>
                <a:ea typeface="楷体_GB2312" pitchFamily="49" charset="-122"/>
              </a:rPr>
              <a:t>”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 对温州造成的经济损失 是不相等</a:t>
            </a:r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. </a:t>
            </a:r>
            <a:endParaRPr lang="en-US" altLang="zh-CN" sz="2800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5603" name="Text Box 3"/>
          <p:cNvSpPr txBox="1"/>
          <p:nvPr/>
        </p:nvSpPr>
        <p:spPr>
          <a:xfrm>
            <a:off x="1125538" y="668338"/>
            <a:ext cx="2078037" cy="528637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rgbClr val="0000FF"/>
                </a:solidFill>
                <a:latin typeface="Tahoma" panose="020b0604030504040204" pitchFamily="34" charset="0"/>
                <a:ea typeface="华文行楷" panose="02010800040101010101" pitchFamily="2" charset="-122"/>
              </a:rPr>
              <a:t>台风的影响</a:t>
            </a:r>
            <a:endParaRPr lang="zh-CN" altLang="en-US" sz="2800">
              <a:solidFill>
                <a:srgbClr val="0000FF"/>
              </a:solidFill>
              <a:latin typeface="Tahoma" panose="020b0604030504040204" pitchFamily="34" charset="0"/>
              <a:ea typeface="华文行楷" panose="02010800040101010101" pitchFamily="2" charset="-122"/>
            </a:endParaRPr>
          </a:p>
        </p:txBody>
      </p:sp>
      <p:sp>
        <p:nvSpPr>
          <p:cNvPr id="64516" name="Text Box 4"/>
          <p:cNvSpPr txBox="1"/>
          <p:nvPr/>
        </p:nvSpPr>
        <p:spPr>
          <a:xfrm>
            <a:off x="8243888" y="2565400"/>
            <a:ext cx="541337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zh-CN" sz="2800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a</a:t>
            </a:r>
            <a:endParaRPr lang="en-US" altLang="zh-CN" sz="2800">
              <a:solidFill>
                <a:srgbClr val="FF0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64517" name="Text Box 5"/>
          <p:cNvSpPr txBox="1"/>
          <p:nvPr/>
        </p:nvSpPr>
        <p:spPr>
          <a:xfrm>
            <a:off x="1258888" y="3789363"/>
            <a:ext cx="6477000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怎么表示</a:t>
            </a:r>
            <a:r>
              <a:rPr lang="en-US" altLang="zh-CN" sz="280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a</a:t>
            </a:r>
            <a:r>
              <a:rPr lang="zh-CN" altLang="en-US" sz="280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和</a:t>
            </a:r>
            <a:r>
              <a:rPr lang="en-US" altLang="zh-CN" sz="280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14.96</a:t>
            </a:r>
            <a:r>
              <a:rPr lang="zh-CN" altLang="en-US" sz="280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之间的关系？</a:t>
            </a:r>
            <a:endParaRPr lang="zh-CN" altLang="en-US" sz="2800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5606" name="灯片编号占位符 1"/>
          <p:cNvSpPr txBox="1">
            <a:spLocks noGrp="1"/>
          </p:cNvSpPr>
          <p:nvPr>
            <p:ph type="sldNum" sz="quarter" idx="4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 b="0"/>
              <a:t>13</a:t>
            </a:fld>
            <a:endParaRPr lang="en-US" altLang="zh-CN" sz="1400" b="0"/>
          </a:p>
        </p:txBody>
      </p:sp>
      <p:sp>
        <p:nvSpPr>
          <p:cNvPr id="25607" name="页脚占位符 2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25608" name="日期占位符 3"/>
          <p:cNvSpPr txBox="1">
            <a:spLocks noGrp="1"/>
          </p:cNvSpPr>
          <p:nvPr>
            <p:ph type="dt" sz="half" idx="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eaLnBrk="1" hangingPunct="1"/>
            <a:endParaRPr lang="en-US" altLang="zh-CN" sz="1400" b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4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4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6" grpId="0"/>
      <p:bldP spid="6451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Rectangle 5"/>
          <p:cNvSpPr/>
          <p:nvPr/>
        </p:nvSpPr>
        <p:spPr>
          <a:xfrm>
            <a:off x="611188" y="1193800"/>
            <a:ext cx="3384550" cy="579438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latin typeface="Arial" pitchFamily="34" charset="0"/>
              </a:rPr>
              <a:t>二、导入</a:t>
            </a:r>
            <a:endParaRPr lang="zh-CN" altLang="en-US" sz="3200">
              <a:latin typeface="Arial" pitchFamily="34" charset="0"/>
            </a:endParaRPr>
          </a:p>
        </p:txBody>
      </p:sp>
      <p:sp>
        <p:nvSpPr>
          <p:cNvPr id="9222" name="Text Box 6"/>
          <p:cNvSpPr txBox="1"/>
          <p:nvPr/>
        </p:nvSpPr>
        <p:spPr>
          <a:xfrm>
            <a:off x="900113" y="1773238"/>
            <a:ext cx="7920037" cy="38925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en-US" altLang="zh-CN" sz="3200">
                <a:latin typeface="Arial" pitchFamily="34" charset="0"/>
              </a:rPr>
              <a:t>3</a:t>
            </a:r>
            <a:r>
              <a:rPr lang="zh-CN" altLang="en-US" sz="3200">
                <a:latin typeface="Arial" pitchFamily="34" charset="0"/>
              </a:rPr>
              <a:t>、从学生的实际出发。</a:t>
            </a:r>
            <a:endParaRPr lang="zh-CN" altLang="en-US" sz="3200">
              <a:latin typeface="Arial" pitchFamily="34" charset="0"/>
            </a:endParaRPr>
          </a:p>
          <a:p>
            <a:pPr eaLnBrk="1" hangingPunct="1">
              <a:lnSpc>
                <a:spcPct val="130000"/>
              </a:lnSpc>
            </a:pPr>
            <a:r>
              <a:rPr lang="zh-CN" altLang="en-US" sz="3200">
                <a:latin typeface="Arial" pitchFamily="34" charset="0"/>
              </a:rPr>
              <a:t>	学生是教学的主体，教学效果的好坏，要通过学生的学习来体现。因而导语的设计要从学生的实际出发，照顾到学生的年龄特点、性格特征，不要用过深的教学内容作为引语，否则学生无法接受。 </a:t>
            </a:r>
            <a:endParaRPr lang="zh-CN" altLang="en-US" sz="3200">
              <a:latin typeface="Arial" pitchFamily="34" charset="0"/>
            </a:endParaRPr>
          </a:p>
        </p:txBody>
      </p:sp>
      <p:grpSp>
        <p:nvGrpSpPr>
          <p:cNvPr id="26628" name="Group 7"/>
          <p:cNvGrpSpPr/>
          <p:nvPr/>
        </p:nvGrpSpPr>
        <p:grpSpPr>
          <a:xfrm>
            <a:off x="650875" y="333375"/>
            <a:ext cx="6426200" cy="690563"/>
            <a:chOff x="410" y="210"/>
            <a:chExt cx="4048" cy="435"/>
          </a:xfrm>
        </p:grpSpPr>
        <p:sp>
          <p:nvSpPr>
            <p:cNvPr id="9224" name="Rectangle 8"/>
            <p:cNvSpPr>
              <a:spLocks noChangeArrowheads="1"/>
            </p:cNvSpPr>
            <p:nvPr/>
          </p:nvSpPr>
          <p:spPr bwMode="auto">
            <a:xfrm>
              <a:off x="410" y="210"/>
              <a:ext cx="2057" cy="365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2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rPr>
                <a:t>☆ </a:t>
              </a: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rPr>
                <a:t>怎样上好课？ </a:t>
              </a:r>
              <a:endPara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6633" name="Rectangle 9"/>
            <p:cNvSpPr/>
            <p:nvPr/>
          </p:nvSpPr>
          <p:spPr>
            <a:xfrm>
              <a:off x="467" y="622"/>
              <a:ext cx="3991" cy="23"/>
            </a:xfrm>
            <a:prstGeom prst="rect">
              <a:avLst/>
            </a:prstGeom>
            <a:gradFill rotWithShape="1">
              <a:gsLst>
                <a:gs pos="0">
                  <a:srgbClr val="005CBF">
                    <a:alpha val="100000"/>
                  </a:srgbClr>
                </a:gs>
                <a:gs pos="25000">
                  <a:srgbClr val="0087E6">
                    <a:alpha val="75000"/>
                  </a:srgbClr>
                </a:gs>
                <a:gs pos="75000">
                  <a:srgbClr val="21D6E0">
                    <a:alpha val="25000"/>
                  </a:srgbClr>
                </a:gs>
                <a:gs pos="100000">
                  <a:srgbClr val="03D4A8">
                    <a:alpha val="0"/>
                  </a:srgbClr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</a:endParaRPr>
            </a:p>
          </p:txBody>
        </p:sp>
      </p:grpSp>
      <p:sp>
        <p:nvSpPr>
          <p:cNvPr id="26629" name="灯片编号占位符 1"/>
          <p:cNvSpPr txBox="1">
            <a:spLocks noGrp="1"/>
          </p:cNvSpPr>
          <p:nvPr>
            <p:ph type="sldNum" sz="quarter" idx="4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 b="0"/>
              <a:t>14</a:t>
            </a:fld>
            <a:endParaRPr lang="en-US" altLang="zh-CN" sz="1400" b="0"/>
          </a:p>
        </p:txBody>
      </p:sp>
      <p:sp>
        <p:nvSpPr>
          <p:cNvPr id="26630" name="页脚占位符 2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26631" name="日期占位符 3"/>
          <p:cNvSpPr txBox="1">
            <a:spLocks noGrp="1"/>
          </p:cNvSpPr>
          <p:nvPr>
            <p:ph type="dt" sz="half" idx="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eaLnBrk="1" hangingPunct="1"/>
            <a:endParaRPr lang="en-US" altLang="zh-CN" sz="1400" b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Rectangle 4"/>
          <p:cNvSpPr/>
          <p:nvPr/>
        </p:nvSpPr>
        <p:spPr>
          <a:xfrm>
            <a:off x="409575" y="1098550"/>
            <a:ext cx="6335713" cy="36513"/>
          </a:xfrm>
          <a:prstGeom prst="rect">
            <a:avLst/>
          </a:prstGeom>
          <a:gradFill rotWithShape="1">
            <a:gsLst>
              <a:gs pos="0">
                <a:srgbClr val="005CBF">
                  <a:alpha val="100000"/>
                </a:srgbClr>
              </a:gs>
              <a:gs pos="25000">
                <a:srgbClr val="0087E6">
                  <a:alpha val="75000"/>
                </a:srgbClr>
              </a:gs>
              <a:gs pos="75000">
                <a:srgbClr val="21D6E0">
                  <a:alpha val="25000"/>
                </a:srgbClr>
              </a:gs>
              <a:gs pos="100000">
                <a:srgbClr val="03D4A8">
                  <a:alpha val="0"/>
                </a:srgbClr>
              </a:gs>
            </a:gsLst>
            <a:lin ang="0" scaled="1"/>
          </a:gra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27651" name="Text Box 5"/>
          <p:cNvSpPr txBox="1"/>
          <p:nvPr/>
        </p:nvSpPr>
        <p:spPr>
          <a:xfrm>
            <a:off x="684213" y="476250"/>
            <a:ext cx="2376487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b="0">
                <a:latin typeface="Arial" pitchFamily="34" charset="0"/>
              </a:rPr>
              <a:t>【</a:t>
            </a:r>
            <a:r>
              <a:rPr lang="zh-CN" altLang="en-US" sz="2800">
                <a:latin typeface="Arial" pitchFamily="34" charset="0"/>
              </a:rPr>
              <a:t>案例</a:t>
            </a:r>
            <a:r>
              <a:rPr lang="en-US" altLang="zh-CN" sz="2800">
                <a:latin typeface="Arial" pitchFamily="34" charset="0"/>
              </a:rPr>
              <a:t>4】</a:t>
            </a:r>
            <a:endParaRPr lang="en-US" altLang="zh-CN" sz="2800">
              <a:latin typeface="Arial" pitchFamily="34" charset="0"/>
            </a:endParaRPr>
          </a:p>
        </p:txBody>
      </p:sp>
      <p:sp>
        <p:nvSpPr>
          <p:cNvPr id="27652" name="Text Box 6"/>
          <p:cNvSpPr txBox="1"/>
          <p:nvPr/>
        </p:nvSpPr>
        <p:spPr>
          <a:xfrm>
            <a:off x="2339975" y="479425"/>
            <a:ext cx="446405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>
                <a:latin typeface="Arial" pitchFamily="34" charset="0"/>
              </a:rPr>
              <a:t>《</a:t>
            </a:r>
            <a:r>
              <a:rPr lang="zh-CN" altLang="en-US">
                <a:latin typeface="Arial" pitchFamily="34" charset="0"/>
              </a:rPr>
              <a:t>数轴</a:t>
            </a:r>
            <a:r>
              <a:rPr lang="en-US" altLang="zh-CN">
                <a:latin typeface="Arial" pitchFamily="34" charset="0"/>
              </a:rPr>
              <a:t>》</a:t>
            </a:r>
            <a:r>
              <a:rPr lang="zh-CN" altLang="en-US">
                <a:latin typeface="Arial" pitchFamily="34" charset="0"/>
              </a:rPr>
              <a:t>引入设计 </a:t>
            </a:r>
            <a:endParaRPr lang="zh-CN" altLang="en-US">
              <a:latin typeface="Arial" pitchFamily="34" charset="0"/>
            </a:endParaRPr>
          </a:p>
        </p:txBody>
      </p:sp>
      <p:sp>
        <p:nvSpPr>
          <p:cNvPr id="28679" name="Text Box 7"/>
          <p:cNvSpPr txBox="1"/>
          <p:nvPr/>
        </p:nvSpPr>
        <p:spPr>
          <a:xfrm>
            <a:off x="355600" y="1119188"/>
            <a:ext cx="8278813" cy="246538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zh-CN" altLang="en-US">
                <a:latin typeface="Arial" pitchFamily="34" charset="0"/>
              </a:rPr>
              <a:t>出示温度计，观察后回答：</a:t>
            </a:r>
            <a:endParaRPr lang="zh-CN" altLang="en-US">
              <a:latin typeface="Arial" pitchFamily="34" charset="0"/>
            </a:endParaRPr>
          </a:p>
          <a:p>
            <a:pPr eaLnBrk="1" hangingPunct="1">
              <a:lnSpc>
                <a:spcPct val="130000"/>
              </a:lnSpc>
            </a:pPr>
            <a:r>
              <a:rPr lang="zh-CN" altLang="en-US">
                <a:latin typeface="Arial" pitchFamily="34" charset="0"/>
              </a:rPr>
              <a:t>（</a:t>
            </a:r>
            <a:r>
              <a:rPr lang="en-US" altLang="zh-CN">
                <a:latin typeface="Arial" pitchFamily="34" charset="0"/>
              </a:rPr>
              <a:t>1</a:t>
            </a:r>
            <a:r>
              <a:rPr lang="zh-CN" altLang="en-US">
                <a:latin typeface="Arial" pitchFamily="34" charset="0"/>
              </a:rPr>
              <a:t>）温度计上的刻度是如何表示的？</a:t>
            </a:r>
            <a:endParaRPr lang="zh-CN" altLang="en-US">
              <a:latin typeface="Arial" pitchFamily="34" charset="0"/>
            </a:endParaRPr>
          </a:p>
          <a:p>
            <a:pPr eaLnBrk="1" hangingPunct="1">
              <a:lnSpc>
                <a:spcPct val="130000"/>
              </a:lnSpc>
            </a:pPr>
            <a:r>
              <a:rPr lang="zh-CN" altLang="en-US">
                <a:latin typeface="Arial" pitchFamily="34" charset="0"/>
              </a:rPr>
              <a:t>（</a:t>
            </a:r>
            <a:r>
              <a:rPr lang="en-US" altLang="zh-CN">
                <a:latin typeface="Arial" pitchFamily="34" charset="0"/>
              </a:rPr>
              <a:t>2</a:t>
            </a:r>
            <a:r>
              <a:rPr lang="zh-CN" altLang="en-US">
                <a:latin typeface="Arial" pitchFamily="34" charset="0"/>
              </a:rPr>
              <a:t>）你能读出此时的温度吗？</a:t>
            </a:r>
            <a:endParaRPr lang="zh-CN" altLang="en-US">
              <a:latin typeface="Arial" pitchFamily="34" charset="0"/>
            </a:endParaRPr>
          </a:p>
          <a:p>
            <a:pPr eaLnBrk="1" hangingPunct="1">
              <a:lnSpc>
                <a:spcPct val="130000"/>
              </a:lnSpc>
            </a:pPr>
            <a:r>
              <a:rPr lang="zh-CN" altLang="en-US">
                <a:latin typeface="Arial" pitchFamily="34" charset="0"/>
              </a:rPr>
              <a:t>（</a:t>
            </a:r>
            <a:r>
              <a:rPr lang="en-US" altLang="zh-CN">
                <a:latin typeface="Arial" pitchFamily="34" charset="0"/>
              </a:rPr>
              <a:t>3</a:t>
            </a:r>
            <a:r>
              <a:rPr lang="zh-CN" altLang="en-US">
                <a:latin typeface="Arial" pitchFamily="34" charset="0"/>
              </a:rPr>
              <a:t>）请把温度计平放（零上温度向右），你觉得它像什么？</a:t>
            </a:r>
            <a:endParaRPr lang="zh-CN" altLang="en-US">
              <a:latin typeface="Arial" pitchFamily="34" charset="0"/>
            </a:endParaRPr>
          </a:p>
          <a:p>
            <a:pPr eaLnBrk="1" hangingPunct="1">
              <a:lnSpc>
                <a:spcPct val="130000"/>
              </a:lnSpc>
            </a:pPr>
            <a:r>
              <a:rPr lang="zh-CN" altLang="en-US">
                <a:latin typeface="Arial" pitchFamily="34" charset="0"/>
              </a:rPr>
              <a:t>（</a:t>
            </a:r>
            <a:r>
              <a:rPr lang="en-US" altLang="zh-CN">
                <a:latin typeface="Arial" pitchFamily="34" charset="0"/>
              </a:rPr>
              <a:t>4</a:t>
            </a:r>
            <a:r>
              <a:rPr lang="zh-CN" altLang="en-US">
                <a:latin typeface="Arial" pitchFamily="34" charset="0"/>
              </a:rPr>
              <a:t>）你能把它（温度计画成直线）画在纸上吗？</a:t>
            </a:r>
            <a:endParaRPr lang="zh-CN" altLang="en-US">
              <a:latin typeface="Arial" pitchFamily="34" charset="0"/>
            </a:endParaRPr>
          </a:p>
        </p:txBody>
      </p:sp>
      <p:sp>
        <p:nvSpPr>
          <p:cNvPr id="28680" name="Rectangle 8"/>
          <p:cNvSpPr/>
          <p:nvPr/>
        </p:nvSpPr>
        <p:spPr>
          <a:xfrm>
            <a:off x="409575" y="4545013"/>
            <a:ext cx="6335713" cy="36512"/>
          </a:xfrm>
          <a:prstGeom prst="rect">
            <a:avLst/>
          </a:prstGeom>
          <a:gradFill rotWithShape="1">
            <a:gsLst>
              <a:gs pos="0">
                <a:srgbClr val="005CBF">
                  <a:alpha val="100000"/>
                </a:srgbClr>
              </a:gs>
              <a:gs pos="25000">
                <a:srgbClr val="0087E6">
                  <a:alpha val="75000"/>
                </a:srgbClr>
              </a:gs>
              <a:gs pos="75000">
                <a:srgbClr val="21D6E0">
                  <a:alpha val="25000"/>
                </a:srgbClr>
              </a:gs>
              <a:gs pos="100000">
                <a:srgbClr val="03D4A8">
                  <a:alpha val="0"/>
                </a:srgbClr>
              </a:gs>
            </a:gsLst>
            <a:lin ang="0" scaled="1"/>
          </a:gra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28682" name="Text Box 10"/>
          <p:cNvSpPr txBox="1"/>
          <p:nvPr/>
        </p:nvSpPr>
        <p:spPr>
          <a:xfrm>
            <a:off x="2122488" y="3908425"/>
            <a:ext cx="597535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zh-CN" sz="2800">
              <a:latin typeface="Arial" pitchFamily="34" charset="0"/>
            </a:endParaRPr>
          </a:p>
        </p:txBody>
      </p:sp>
      <p:sp>
        <p:nvSpPr>
          <p:cNvPr id="27656" name="灯片编号占位符 1"/>
          <p:cNvSpPr txBox="1">
            <a:spLocks noGrp="1"/>
          </p:cNvSpPr>
          <p:nvPr>
            <p:ph type="sldNum" sz="quarter" idx="4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 b="0"/>
              <a:t>15</a:t>
            </a:fld>
            <a:endParaRPr lang="en-US" altLang="zh-CN" sz="1400" b="0"/>
          </a:p>
        </p:txBody>
      </p:sp>
      <p:sp>
        <p:nvSpPr>
          <p:cNvPr id="27657" name="页脚占位符 2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27658" name="日期占位符 3"/>
          <p:cNvSpPr txBox="1">
            <a:spLocks noGrp="1"/>
          </p:cNvSpPr>
          <p:nvPr>
            <p:ph type="dt" sz="half" idx="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eaLnBrk="1" hangingPunct="1"/>
            <a:endParaRPr lang="en-US" altLang="zh-CN" sz="1400" b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86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86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86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86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7" dur="80"/>
                                        <p:tgtEl>
                                          <p:spTgt spid="286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8" dur="80"/>
                                        <p:tgtEl>
                                          <p:spTgt spid="286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80"/>
                                        <p:tgtEl>
                                          <p:spTgt spid="286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4" dur="500"/>
                                        <p:tgtEl>
                                          <p:spTgt spid="286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500"/>
                                        <p:tgtEl>
                                          <p:spTgt spid="286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8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4" name="Rectangle 4"/>
          <p:cNvSpPr/>
          <p:nvPr/>
        </p:nvSpPr>
        <p:spPr>
          <a:xfrm>
            <a:off x="755650" y="765175"/>
            <a:ext cx="1573213" cy="457200"/>
          </a:xfrm>
          <a:prstGeom prst="rect">
            <a:avLst/>
          </a:prstGeom>
          <a:noFill/>
          <a:ln w="38100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b="0">
                <a:latin typeface="Arial" pitchFamily="34" charset="0"/>
              </a:rPr>
              <a:t>【</a:t>
            </a:r>
            <a:r>
              <a:rPr lang="zh-CN" altLang="en-US">
                <a:latin typeface="Arial" pitchFamily="34" charset="0"/>
              </a:rPr>
              <a:t>案例</a:t>
            </a:r>
            <a:r>
              <a:rPr lang="en-US" altLang="zh-CN">
                <a:latin typeface="Arial" pitchFamily="34" charset="0"/>
              </a:rPr>
              <a:t>5】</a:t>
            </a:r>
            <a:endParaRPr lang="en-US" altLang="zh-CN">
              <a:latin typeface="Arial" pitchFamily="34" charset="0"/>
            </a:endParaRPr>
          </a:p>
        </p:txBody>
      </p:sp>
      <p:sp>
        <p:nvSpPr>
          <p:cNvPr id="28675" name="Rectangle 5"/>
          <p:cNvSpPr/>
          <p:nvPr/>
        </p:nvSpPr>
        <p:spPr>
          <a:xfrm>
            <a:off x="2339975" y="765175"/>
            <a:ext cx="6048375" cy="457200"/>
          </a:xfrm>
          <a:prstGeom prst="rect">
            <a:avLst/>
          </a:prstGeom>
          <a:noFill/>
          <a:ln w="38100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>
                <a:latin typeface="Arial" pitchFamily="34" charset="0"/>
              </a:rPr>
              <a:t>《</a:t>
            </a:r>
            <a:r>
              <a:rPr lang="zh-CN" altLang="en-US">
                <a:latin typeface="Arial" pitchFamily="34" charset="0"/>
              </a:rPr>
              <a:t>有理数的乘方</a:t>
            </a:r>
            <a:r>
              <a:rPr lang="en-US" altLang="zh-CN">
                <a:latin typeface="Arial" pitchFamily="34" charset="0"/>
              </a:rPr>
              <a:t>》</a:t>
            </a:r>
            <a:r>
              <a:rPr lang="zh-CN" altLang="en-US">
                <a:latin typeface="Arial" pitchFamily="34" charset="0"/>
              </a:rPr>
              <a:t>引入设计</a:t>
            </a:r>
            <a:endParaRPr lang="zh-CN" altLang="en-US">
              <a:latin typeface="Arial" pitchFamily="34" charset="0"/>
            </a:endParaRPr>
          </a:p>
        </p:txBody>
      </p:sp>
      <p:sp>
        <p:nvSpPr>
          <p:cNvPr id="28676" name="Text Box 6"/>
          <p:cNvSpPr txBox="1"/>
          <p:nvPr/>
        </p:nvSpPr>
        <p:spPr>
          <a:xfrm>
            <a:off x="755650" y="1700213"/>
            <a:ext cx="5705475" cy="1990725"/>
          </a:xfrm>
          <a:prstGeom prst="rect">
            <a:avLst/>
          </a:prstGeom>
          <a:noFill/>
          <a:ln w="38100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zh-CN" altLang="en-US">
                <a:latin typeface="Arial" pitchFamily="34" charset="0"/>
              </a:rPr>
              <a:t>问题：用一张报纸对折</a:t>
            </a:r>
            <a:r>
              <a:rPr lang="en-US" altLang="zh-CN">
                <a:latin typeface="Arial" pitchFamily="34" charset="0"/>
              </a:rPr>
              <a:t>30</a:t>
            </a:r>
            <a:r>
              <a:rPr lang="zh-CN" altLang="en-US">
                <a:latin typeface="Arial" pitchFamily="34" charset="0"/>
              </a:rPr>
              <a:t>次，能有多厚？</a:t>
            </a:r>
            <a:endParaRPr lang="zh-CN" altLang="en-US">
              <a:latin typeface="Arial" pitchFamily="34" charset="0"/>
            </a:endParaRPr>
          </a:p>
          <a:p>
            <a:pPr eaLnBrk="1" hangingPunct="1">
              <a:lnSpc>
                <a:spcPct val="130000"/>
              </a:lnSpc>
            </a:pPr>
            <a:r>
              <a:rPr lang="en-US" altLang="zh-CN">
                <a:latin typeface="Arial" pitchFamily="34" charset="0"/>
              </a:rPr>
              <a:t>(</a:t>
            </a:r>
            <a:r>
              <a:rPr lang="zh-CN" altLang="en-US">
                <a:latin typeface="Arial" pitchFamily="34" charset="0"/>
              </a:rPr>
              <a:t>学生的回答多种多样</a:t>
            </a:r>
            <a:r>
              <a:rPr lang="en-US" altLang="zh-CN">
                <a:latin typeface="Arial" pitchFamily="34" charset="0"/>
              </a:rPr>
              <a:t>)</a:t>
            </a:r>
            <a:endParaRPr lang="en-US" altLang="zh-CN">
              <a:latin typeface="Arial" pitchFamily="34" charset="0"/>
            </a:endParaRPr>
          </a:p>
          <a:p>
            <a:pPr eaLnBrk="1" hangingPunct="1">
              <a:lnSpc>
                <a:spcPct val="130000"/>
              </a:lnSpc>
            </a:pPr>
            <a:r>
              <a:rPr lang="zh-CN" altLang="en-US">
                <a:latin typeface="Arial" pitchFamily="34" charset="0"/>
              </a:rPr>
              <a:t>师：对折</a:t>
            </a:r>
            <a:r>
              <a:rPr lang="en-US" altLang="zh-CN">
                <a:latin typeface="Arial" pitchFamily="34" charset="0"/>
              </a:rPr>
              <a:t>30</a:t>
            </a:r>
            <a:r>
              <a:rPr lang="zh-CN" altLang="en-US">
                <a:latin typeface="Arial" pitchFamily="34" charset="0"/>
              </a:rPr>
              <a:t>次要比珠穆朗玛峰还高。</a:t>
            </a:r>
            <a:endParaRPr lang="zh-CN" altLang="en-US">
              <a:latin typeface="Arial" pitchFamily="34" charset="0"/>
            </a:endParaRPr>
          </a:p>
          <a:p>
            <a:pPr eaLnBrk="1" hangingPunct="1">
              <a:lnSpc>
                <a:spcPct val="130000"/>
              </a:lnSpc>
            </a:pPr>
            <a:r>
              <a:rPr lang="en-US" altLang="zh-CN">
                <a:latin typeface="Arial" pitchFamily="34" charset="0"/>
              </a:rPr>
              <a:t>(</a:t>
            </a:r>
            <a:r>
              <a:rPr lang="zh-CN" altLang="en-US">
                <a:latin typeface="Arial" pitchFamily="34" charset="0"/>
              </a:rPr>
              <a:t>生感到不可思议，很惊讶</a:t>
            </a:r>
            <a:r>
              <a:rPr lang="en-US" altLang="zh-CN">
                <a:latin typeface="Arial" pitchFamily="34" charset="0"/>
              </a:rPr>
              <a:t>.)</a:t>
            </a:r>
            <a:endParaRPr lang="en-US" altLang="zh-CN">
              <a:latin typeface="Arial" pitchFamily="34" charset="0"/>
            </a:endParaRPr>
          </a:p>
        </p:txBody>
      </p:sp>
      <p:sp>
        <p:nvSpPr>
          <p:cNvPr id="28677" name="灯片编号占位符 1"/>
          <p:cNvSpPr txBox="1">
            <a:spLocks noGrp="1"/>
          </p:cNvSpPr>
          <p:nvPr>
            <p:ph type="sldNum" sz="quarter" idx="4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 b="0"/>
              <a:t>16</a:t>
            </a:fld>
            <a:endParaRPr lang="en-US" altLang="zh-CN" sz="1400" b="0"/>
          </a:p>
        </p:txBody>
      </p:sp>
      <p:sp>
        <p:nvSpPr>
          <p:cNvPr id="28678" name="页脚占位符 2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28679" name="日期占位符 3"/>
          <p:cNvSpPr txBox="1">
            <a:spLocks noGrp="1"/>
          </p:cNvSpPr>
          <p:nvPr>
            <p:ph type="dt" sz="half" idx="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eaLnBrk="1" hangingPunct="1"/>
            <a:endParaRPr lang="en-US" altLang="zh-CN" sz="1400" b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86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86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86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86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Rectangle 5"/>
          <p:cNvSpPr/>
          <p:nvPr/>
        </p:nvSpPr>
        <p:spPr>
          <a:xfrm>
            <a:off x="611188" y="1193800"/>
            <a:ext cx="2952750" cy="579438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latin typeface="Arial" pitchFamily="34" charset="0"/>
              </a:rPr>
              <a:t>二、导入</a:t>
            </a:r>
            <a:endParaRPr lang="zh-CN" altLang="en-US" sz="3200">
              <a:latin typeface="Arial" pitchFamily="34" charset="0"/>
            </a:endParaRPr>
          </a:p>
        </p:txBody>
      </p:sp>
      <p:sp>
        <p:nvSpPr>
          <p:cNvPr id="10246" name="Text Box 6"/>
          <p:cNvSpPr txBox="1"/>
          <p:nvPr/>
        </p:nvSpPr>
        <p:spPr>
          <a:xfrm>
            <a:off x="827088" y="1773238"/>
            <a:ext cx="7848600" cy="3505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40000"/>
              </a:lnSpc>
            </a:pPr>
            <a:r>
              <a:rPr lang="en-US" altLang="zh-CN" sz="3200">
                <a:latin typeface="Arial" pitchFamily="34" charset="0"/>
              </a:rPr>
              <a:t>4</a:t>
            </a:r>
            <a:r>
              <a:rPr lang="zh-CN" altLang="en-US" sz="3200">
                <a:latin typeface="Arial" pitchFamily="34" charset="0"/>
              </a:rPr>
              <a:t>、从课型的需要入手。</a:t>
            </a:r>
            <a:endParaRPr lang="zh-CN" altLang="en-US" sz="3200">
              <a:latin typeface="Arial" pitchFamily="34" charset="0"/>
            </a:endParaRPr>
          </a:p>
          <a:p>
            <a:pPr eaLnBrk="1" hangingPunct="1">
              <a:lnSpc>
                <a:spcPct val="140000"/>
              </a:lnSpc>
            </a:pPr>
            <a:r>
              <a:rPr lang="zh-CN" altLang="en-US" sz="3200">
                <a:latin typeface="Arial" pitchFamily="34" charset="0"/>
              </a:rPr>
              <a:t>	导语的设计要因课型的不同而不同。新授课要注意温故而知新，架桥铺路；讲授课要注意前后照应，承上启下；复习课要注意分析比较，归纳总结。 </a:t>
            </a:r>
            <a:endParaRPr lang="zh-CN" altLang="en-US" sz="3200">
              <a:latin typeface="Arial" pitchFamily="34" charset="0"/>
            </a:endParaRPr>
          </a:p>
        </p:txBody>
      </p:sp>
      <p:grpSp>
        <p:nvGrpSpPr>
          <p:cNvPr id="29700" name="Group 7"/>
          <p:cNvGrpSpPr/>
          <p:nvPr/>
        </p:nvGrpSpPr>
        <p:grpSpPr>
          <a:xfrm>
            <a:off x="650875" y="333375"/>
            <a:ext cx="6426200" cy="690563"/>
            <a:chOff x="410" y="210"/>
            <a:chExt cx="4048" cy="435"/>
          </a:xfrm>
        </p:grpSpPr>
        <p:sp>
          <p:nvSpPr>
            <p:cNvPr id="10248" name="Rectangle 8"/>
            <p:cNvSpPr>
              <a:spLocks noChangeArrowheads="1"/>
            </p:cNvSpPr>
            <p:nvPr/>
          </p:nvSpPr>
          <p:spPr bwMode="auto">
            <a:xfrm>
              <a:off x="410" y="210"/>
              <a:ext cx="2057" cy="365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2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rPr>
                <a:t>☆ </a:t>
              </a: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rPr>
                <a:t>怎样上好课？ </a:t>
              </a:r>
              <a:endPara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9705" name="Rectangle 9"/>
            <p:cNvSpPr/>
            <p:nvPr/>
          </p:nvSpPr>
          <p:spPr>
            <a:xfrm>
              <a:off x="467" y="622"/>
              <a:ext cx="3991" cy="23"/>
            </a:xfrm>
            <a:prstGeom prst="rect">
              <a:avLst/>
            </a:prstGeom>
            <a:gradFill rotWithShape="1">
              <a:gsLst>
                <a:gs pos="0">
                  <a:srgbClr val="005CBF">
                    <a:alpha val="100000"/>
                  </a:srgbClr>
                </a:gs>
                <a:gs pos="25000">
                  <a:srgbClr val="0087E6">
                    <a:alpha val="75000"/>
                  </a:srgbClr>
                </a:gs>
                <a:gs pos="75000">
                  <a:srgbClr val="21D6E0">
                    <a:alpha val="25000"/>
                  </a:srgbClr>
                </a:gs>
                <a:gs pos="100000">
                  <a:srgbClr val="03D4A8">
                    <a:alpha val="0"/>
                  </a:srgbClr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</a:endParaRPr>
            </a:p>
          </p:txBody>
        </p:sp>
      </p:grpSp>
      <p:sp>
        <p:nvSpPr>
          <p:cNvPr id="29701" name="灯片编号占位符 1"/>
          <p:cNvSpPr txBox="1">
            <a:spLocks noGrp="1"/>
          </p:cNvSpPr>
          <p:nvPr>
            <p:ph type="sldNum" sz="quarter" idx="4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 b="0"/>
              <a:t>17</a:t>
            </a:fld>
            <a:endParaRPr lang="en-US" altLang="zh-CN" sz="1400" b="0"/>
          </a:p>
        </p:txBody>
      </p:sp>
      <p:sp>
        <p:nvSpPr>
          <p:cNvPr id="29702" name="页脚占位符 2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29703" name="日期占位符 3"/>
          <p:cNvSpPr txBox="1">
            <a:spLocks noGrp="1"/>
          </p:cNvSpPr>
          <p:nvPr>
            <p:ph type="dt" sz="half" idx="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eaLnBrk="1" hangingPunct="1"/>
            <a:endParaRPr lang="en-US" altLang="zh-CN" sz="1400" b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Text Box 2"/>
          <p:cNvSpPr txBox="1"/>
          <p:nvPr/>
        </p:nvSpPr>
        <p:spPr>
          <a:xfrm>
            <a:off x="404813" y="1557338"/>
            <a:ext cx="8334375" cy="3937000"/>
          </a:xfrm>
          <a:prstGeom prst="rect">
            <a:avLst/>
          </a:prstGeom>
          <a:noFill/>
          <a:ln w="9525">
            <a:noFill/>
          </a:ln>
        </p:spPr>
        <p:txBody>
          <a:bodyPr wrap="none" lIns="90000" tIns="46800" rIns="90000" bIns="46800" anchor="t" anchorCtr="1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Clr>
                <a:schemeClr val="folHlink"/>
              </a:buClr>
              <a:buFont typeface="Wingdings" panose="05000000000000000000" pitchFamily="2" charset="2"/>
            </a:pPr>
            <a:r>
              <a:rPr lang="zh-CN" altLang="en-US" sz="3600">
                <a:latin typeface="Arial" pitchFamily="34" charset="0"/>
              </a:rPr>
              <a:t>移动公司两种收费方式</a:t>
            </a:r>
            <a:r>
              <a:rPr lang="en-US" altLang="zh-CN" sz="3600">
                <a:latin typeface="Arial" pitchFamily="34" charset="0"/>
              </a:rPr>
              <a:t>:</a:t>
            </a:r>
            <a:endParaRPr lang="en-US" altLang="zh-CN" sz="3600">
              <a:latin typeface="Arial" pitchFamily="34" charset="0"/>
            </a:endParaRPr>
          </a:p>
          <a:p>
            <a:pPr eaLnBrk="1" hangingPunct="1">
              <a:spcBef>
                <a:spcPct val="50000"/>
              </a:spcBef>
              <a:buClr>
                <a:schemeClr val="folHlink"/>
              </a:buClr>
              <a:buFont typeface="Wingdings" panose="05000000000000000000" pitchFamily="2" charset="2"/>
            </a:pPr>
            <a:r>
              <a:rPr lang="zh-CN" altLang="en-US" sz="3600">
                <a:latin typeface="Arial" pitchFamily="34" charset="0"/>
              </a:rPr>
              <a:t>方案</a:t>
            </a:r>
            <a:r>
              <a:rPr lang="en-US" altLang="zh-CN" sz="3600">
                <a:latin typeface="Arial" pitchFamily="34" charset="0"/>
              </a:rPr>
              <a:t>1:</a:t>
            </a:r>
            <a:r>
              <a:rPr lang="zh-CN" altLang="en-US" sz="3600">
                <a:latin typeface="Arial" pitchFamily="34" charset="0"/>
              </a:rPr>
              <a:t>月租费</a:t>
            </a:r>
            <a:r>
              <a:rPr lang="en-US" altLang="zh-CN" sz="3600">
                <a:latin typeface="Arial" pitchFamily="34" charset="0"/>
              </a:rPr>
              <a:t>50</a:t>
            </a:r>
            <a:r>
              <a:rPr lang="zh-CN" altLang="en-US" sz="3600">
                <a:latin typeface="Arial" pitchFamily="34" charset="0"/>
              </a:rPr>
              <a:t>元</a:t>
            </a:r>
            <a:r>
              <a:rPr lang="en-US" altLang="zh-CN" sz="3600">
                <a:latin typeface="Arial" pitchFamily="34" charset="0"/>
              </a:rPr>
              <a:t>,</a:t>
            </a:r>
            <a:r>
              <a:rPr lang="zh-CN" altLang="en-US" sz="3600">
                <a:latin typeface="Arial" pitchFamily="34" charset="0"/>
              </a:rPr>
              <a:t>本地通话费</a:t>
            </a:r>
            <a:r>
              <a:rPr lang="en-US" altLang="zh-CN" sz="3600">
                <a:latin typeface="Arial" pitchFamily="34" charset="0"/>
              </a:rPr>
              <a:t>0.40</a:t>
            </a:r>
            <a:r>
              <a:rPr lang="zh-CN" altLang="en-US" sz="3600">
                <a:latin typeface="Arial" pitchFamily="34" charset="0"/>
              </a:rPr>
              <a:t>元</a:t>
            </a:r>
            <a:r>
              <a:rPr lang="en-US" altLang="zh-CN" sz="3600">
                <a:latin typeface="Arial" pitchFamily="34" charset="0"/>
              </a:rPr>
              <a:t>/</a:t>
            </a:r>
            <a:r>
              <a:rPr lang="zh-CN" altLang="en-US" sz="3600">
                <a:latin typeface="Arial" pitchFamily="34" charset="0"/>
              </a:rPr>
              <a:t>分</a:t>
            </a:r>
            <a:r>
              <a:rPr lang="en-US" altLang="zh-CN" sz="3600">
                <a:latin typeface="Arial" pitchFamily="34" charset="0"/>
              </a:rPr>
              <a:t>;</a:t>
            </a:r>
            <a:endParaRPr lang="en-US" altLang="zh-CN" sz="3600">
              <a:latin typeface="Arial" pitchFamily="34" charset="0"/>
            </a:endParaRPr>
          </a:p>
          <a:p>
            <a:pPr eaLnBrk="1" hangingPunct="1">
              <a:spcBef>
                <a:spcPct val="50000"/>
              </a:spcBef>
              <a:buClr>
                <a:schemeClr val="folHlink"/>
              </a:buClr>
              <a:buFont typeface="Wingdings" panose="05000000000000000000" pitchFamily="2" charset="2"/>
            </a:pPr>
            <a:r>
              <a:rPr lang="zh-CN" altLang="en-US" sz="3600">
                <a:latin typeface="Arial" pitchFamily="34" charset="0"/>
              </a:rPr>
              <a:t>方案</a:t>
            </a:r>
            <a:r>
              <a:rPr lang="en-US" altLang="zh-CN" sz="3600">
                <a:latin typeface="Arial" pitchFamily="34" charset="0"/>
              </a:rPr>
              <a:t>2:</a:t>
            </a:r>
            <a:r>
              <a:rPr lang="zh-CN" altLang="en-US" sz="3600">
                <a:latin typeface="Arial" pitchFamily="34" charset="0"/>
              </a:rPr>
              <a:t>免月租费</a:t>
            </a:r>
            <a:r>
              <a:rPr lang="en-US" altLang="zh-CN" sz="3600">
                <a:latin typeface="Arial" pitchFamily="34" charset="0"/>
              </a:rPr>
              <a:t>,</a:t>
            </a:r>
            <a:r>
              <a:rPr lang="zh-CN" altLang="en-US" sz="3600">
                <a:latin typeface="Arial" pitchFamily="34" charset="0"/>
              </a:rPr>
              <a:t>本地通话费</a:t>
            </a:r>
            <a:r>
              <a:rPr lang="en-US" altLang="zh-CN" sz="3600">
                <a:latin typeface="Arial" pitchFamily="34" charset="0"/>
              </a:rPr>
              <a:t>0.60</a:t>
            </a:r>
            <a:r>
              <a:rPr lang="zh-CN" altLang="en-US" sz="3600">
                <a:latin typeface="Arial" pitchFamily="34" charset="0"/>
              </a:rPr>
              <a:t>元</a:t>
            </a:r>
            <a:r>
              <a:rPr lang="en-US" altLang="zh-CN" sz="3600">
                <a:latin typeface="Arial" pitchFamily="34" charset="0"/>
              </a:rPr>
              <a:t>/</a:t>
            </a:r>
            <a:r>
              <a:rPr lang="zh-CN" altLang="en-US" sz="3600">
                <a:latin typeface="Arial" pitchFamily="34" charset="0"/>
              </a:rPr>
              <a:t>分</a:t>
            </a:r>
            <a:endParaRPr lang="zh-CN" altLang="en-US" sz="3600">
              <a:latin typeface="Arial" pitchFamily="34" charset="0"/>
            </a:endParaRPr>
          </a:p>
          <a:p>
            <a:pPr eaLnBrk="1" hangingPunct="1">
              <a:spcBef>
                <a:spcPct val="50000"/>
              </a:spcBef>
              <a:buClr>
                <a:schemeClr val="folHlink"/>
              </a:buClr>
              <a:buFont typeface="Wingdings" panose="05000000000000000000" pitchFamily="2" charset="2"/>
            </a:pPr>
            <a:r>
              <a:rPr lang="zh-CN" altLang="en-US" sz="3600">
                <a:latin typeface="Arial" pitchFamily="34" charset="0"/>
              </a:rPr>
              <a:t>请教</a:t>
            </a:r>
            <a:r>
              <a:rPr lang="en-US" altLang="zh-CN" sz="3600">
                <a:latin typeface="Arial" pitchFamily="34" charset="0"/>
              </a:rPr>
              <a:t>:</a:t>
            </a:r>
            <a:r>
              <a:rPr lang="zh-CN" altLang="en-US" sz="3600">
                <a:latin typeface="Arial" pitchFamily="34" charset="0"/>
              </a:rPr>
              <a:t>哪种更合算</a:t>
            </a:r>
            <a:r>
              <a:rPr lang="en-US" altLang="zh-CN" sz="3600">
                <a:latin typeface="Arial" pitchFamily="34" charset="0"/>
              </a:rPr>
              <a:t>?</a:t>
            </a:r>
            <a:endParaRPr lang="en-US" altLang="zh-CN" sz="3600">
              <a:latin typeface="Arial" pitchFamily="34" charset="0"/>
            </a:endParaRPr>
          </a:p>
          <a:p>
            <a:pPr eaLnBrk="1" hangingPunct="1">
              <a:spcBef>
                <a:spcPct val="50000"/>
              </a:spcBef>
              <a:buClr>
                <a:schemeClr val="folHlink"/>
              </a:buClr>
              <a:buFont typeface="Wingdings" panose="05000000000000000000" pitchFamily="2" charset="2"/>
            </a:pPr>
            <a:r>
              <a:rPr lang="en-US" altLang="zh-CN" sz="3600">
                <a:latin typeface="Arial" pitchFamily="34" charset="0"/>
              </a:rPr>
              <a:t> </a:t>
            </a:r>
            <a:r>
              <a:rPr lang="zh-CN" altLang="en-US" sz="3600">
                <a:latin typeface="Arial" pitchFamily="34" charset="0"/>
              </a:rPr>
              <a:t>与通话时间有关，有待解决</a:t>
            </a:r>
            <a:endParaRPr lang="zh-CN" altLang="en-US" sz="3600">
              <a:latin typeface="Arial" pitchFamily="34" charset="0"/>
            </a:endParaRPr>
          </a:p>
        </p:txBody>
      </p:sp>
      <p:sp>
        <p:nvSpPr>
          <p:cNvPr id="30723" name="Rectangle 3"/>
          <p:cNvSpPr/>
          <p:nvPr/>
        </p:nvSpPr>
        <p:spPr>
          <a:xfrm>
            <a:off x="611188" y="134938"/>
            <a:ext cx="8228012" cy="701675"/>
          </a:xfrm>
          <a:prstGeom prst="rect">
            <a:avLst/>
          </a:prstGeom>
          <a:noFill/>
          <a:ln w="38100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4000" b="0">
                <a:latin typeface="Arial" pitchFamily="34" charset="0"/>
              </a:rPr>
              <a:t>【</a:t>
            </a:r>
            <a:r>
              <a:rPr lang="zh-CN" altLang="en-US" sz="4000">
                <a:latin typeface="Arial" pitchFamily="34" charset="0"/>
              </a:rPr>
              <a:t>案例</a:t>
            </a:r>
            <a:r>
              <a:rPr lang="en-US" altLang="zh-CN" sz="4000">
                <a:latin typeface="Arial" pitchFamily="34" charset="0"/>
              </a:rPr>
              <a:t>6</a:t>
            </a:r>
            <a:r>
              <a:rPr lang="en-US" altLang="zh-CN" sz="4000" b="0">
                <a:latin typeface="Arial" pitchFamily="34" charset="0"/>
              </a:rPr>
              <a:t>】 </a:t>
            </a:r>
            <a:r>
              <a:rPr lang="en-US" altLang="zh-CN" sz="4000">
                <a:latin typeface="Arial" pitchFamily="34" charset="0"/>
              </a:rPr>
              <a:t>《</a:t>
            </a:r>
            <a:r>
              <a:rPr lang="zh-CN" altLang="en-US" sz="4000">
                <a:latin typeface="Arial" pitchFamily="34" charset="0"/>
              </a:rPr>
              <a:t>一元一次不等式解法</a:t>
            </a:r>
            <a:r>
              <a:rPr lang="en-US" altLang="zh-CN" sz="4000">
                <a:latin typeface="Arial" pitchFamily="34" charset="0"/>
              </a:rPr>
              <a:t>》</a:t>
            </a:r>
            <a:endParaRPr lang="en-US" altLang="zh-CN" sz="4000">
              <a:latin typeface="Arial" pitchFamily="34" charset="0"/>
            </a:endParaRPr>
          </a:p>
        </p:txBody>
      </p:sp>
      <p:sp>
        <p:nvSpPr>
          <p:cNvPr id="30724" name="灯片编号占位符 1"/>
          <p:cNvSpPr txBox="1">
            <a:spLocks noGrp="1"/>
          </p:cNvSpPr>
          <p:nvPr>
            <p:ph type="sldNum" sz="quarter" idx="4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 b="0"/>
              <a:t>18</a:t>
            </a:fld>
            <a:endParaRPr lang="en-US" altLang="zh-CN" sz="1400" b="0"/>
          </a:p>
        </p:txBody>
      </p:sp>
      <p:sp>
        <p:nvSpPr>
          <p:cNvPr id="30725" name="页脚占位符 2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30726" name="日期占位符 5"/>
          <p:cNvSpPr txBox="1">
            <a:spLocks noGrp="1"/>
          </p:cNvSpPr>
          <p:nvPr>
            <p:ph type="dt" sz="half" idx="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eaLnBrk="1" hangingPunct="1"/>
            <a:endParaRPr lang="en-US" altLang="zh-CN" sz="1400" b="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WordArt 2"/>
          <p:cNvSpPr>
            <a:spLocks noTextEdit="1"/>
          </p:cNvSpPr>
          <p:nvPr/>
        </p:nvSpPr>
        <p:spPr>
          <a:xfrm>
            <a:off x="2286000" y="2438400"/>
            <a:ext cx="5105400" cy="2362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800" b="1">
                <a:ln w="9525" cap="flat" cmpd="sng">
                  <a:solidFill>
                    <a:srgbClr val="008000"/>
                  </a:solidFill>
                  <a:prstDash val="solid"/>
                  <a:headEnd type="none" w="med" len="med"/>
                  <a:tailEnd type="none" w="med" len="med"/>
                </a:ln>
                <a:blipFill rotWithShape="0">
                  <a:blip r:embed="rId2"/>
                  <a:stretch>
                    <a:fillRect/>
                  </a:stretch>
                </a:blipFill>
                <a:effectLst>
                  <a:outerShdw dist="563972" dir="14049740" sx="125000" sy="125000" algn="tl" rotWithShape="0">
                    <a:srgbClr val="C7DFD3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类比学习</a:t>
            </a:r>
            <a:endParaRPr lang="zh-CN" altLang="en-US" sz="4800" b="1">
              <a:ln w="9525" cap="flat" cmpd="sng">
                <a:solidFill>
                  <a:srgbClr val="008000"/>
                </a:solidFill>
                <a:prstDash val="solid"/>
                <a:headEnd type="none" w="med" len="med"/>
                <a:tailEnd type="none" w="med" len="med"/>
              </a:ln>
              <a:blipFill rotWithShape="0">
                <a:blip r:embed="rId2"/>
                <a:stretch>
                  <a:fillRect/>
                </a:stretch>
              </a:blipFill>
              <a:effectLst>
                <a:outerShdw dist="563972" dir="14049740" sx="125000" sy="125000" algn="tl" rotWithShape="0">
                  <a:srgbClr val="C7DFD3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1747" name="Line 3"/>
          <p:cNvSpPr/>
          <p:nvPr/>
        </p:nvSpPr>
        <p:spPr>
          <a:xfrm>
            <a:off x="381000" y="1524000"/>
            <a:ext cx="2971800" cy="0"/>
          </a:xfrm>
          <a:prstGeom prst="line">
            <a:avLst/>
          </a:prstGeom>
          <a:ln w="38100" cap="flat" cmpd="sng">
            <a:solidFill>
              <a:srgbClr val="008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1748" name="灯片编号占位符 1"/>
          <p:cNvSpPr txBox="1">
            <a:spLocks noGrp="1"/>
          </p:cNvSpPr>
          <p:nvPr>
            <p:ph type="sldNum" sz="quarter" idx="4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 b="0"/>
              <a:t>19</a:t>
            </a:fld>
            <a:endParaRPr lang="en-US" altLang="zh-CN" sz="1400" b="0"/>
          </a:p>
        </p:txBody>
      </p:sp>
      <p:sp>
        <p:nvSpPr>
          <p:cNvPr id="31749" name="页脚占位符 2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31750" name="日期占位符 5"/>
          <p:cNvSpPr txBox="1">
            <a:spLocks noGrp="1"/>
          </p:cNvSpPr>
          <p:nvPr>
            <p:ph type="dt" sz="half" idx="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eaLnBrk="1" hangingPunct="1"/>
            <a:endParaRPr lang="en-US" altLang="zh-CN" sz="1400" b="0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06" name="Text Box 2"/>
          <p:cNvSpPr txBox="1"/>
          <p:nvPr/>
        </p:nvSpPr>
        <p:spPr>
          <a:xfrm>
            <a:off x="517525" y="1185863"/>
            <a:ext cx="7218363" cy="6413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600">
                <a:latin typeface="Arial" pitchFamily="34" charset="0"/>
              </a:rPr>
              <a:t>请在下列式子中找出等式与不等式</a:t>
            </a:r>
            <a:r>
              <a:rPr lang="en-US" altLang="zh-CN" sz="3600">
                <a:latin typeface="Arial" pitchFamily="34" charset="0"/>
              </a:rPr>
              <a:t>:</a:t>
            </a:r>
            <a:endParaRPr lang="en-US" altLang="zh-CN" sz="3600">
              <a:latin typeface="Arial" pitchFamily="34" charset="0"/>
            </a:endParaRPr>
          </a:p>
        </p:txBody>
      </p:sp>
      <p:sp>
        <p:nvSpPr>
          <p:cNvPr id="47107" name="Text Box 3"/>
          <p:cNvSpPr txBox="1"/>
          <p:nvPr/>
        </p:nvSpPr>
        <p:spPr>
          <a:xfrm>
            <a:off x="593725" y="2049463"/>
            <a:ext cx="184150" cy="5794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zh-CN" sz="3200" b="0">
              <a:latin typeface="Arial" pitchFamily="34" charset="0"/>
            </a:endParaRPr>
          </a:p>
        </p:txBody>
      </p:sp>
      <p:graphicFrame>
        <p:nvGraphicFramePr>
          <p:cNvPr id="47108" name="Object 4"/>
          <p:cNvGraphicFramePr>
            <a:graphicFrameLocks noChangeAspect="1"/>
          </p:cNvGraphicFramePr>
          <p:nvPr/>
        </p:nvGraphicFramePr>
        <p:xfrm>
          <a:off x="457200" y="2133600"/>
          <a:ext cx="2209800" cy="7191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2" imgW="545465" imgH="177800" progId="Equation.DSMT4">
                  <p:embed/>
                </p:oleObj>
              </mc:Choice>
              <mc:Fallback>
                <p:oleObj r:id="rId2" imgW="545465" imgH="1778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57200" y="2133600"/>
                        <a:ext cx="2209800" cy="7191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7109" name="Object 5"/>
          <p:cNvGraphicFramePr>
            <a:graphicFrameLocks noChangeAspect="1"/>
          </p:cNvGraphicFramePr>
          <p:nvPr/>
        </p:nvGraphicFramePr>
        <p:xfrm>
          <a:off x="3200400" y="1828800"/>
          <a:ext cx="2133600" cy="12731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4" imgW="660400" imgH="393700" progId="Equation.DSMT4">
                  <p:embed/>
                </p:oleObj>
              </mc:Choice>
              <mc:Fallback>
                <p:oleObj r:id="rId4" imgW="660400" imgH="3937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200400" y="1828800"/>
                        <a:ext cx="2133600" cy="12731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7110" name="Object 6"/>
          <p:cNvGraphicFramePr>
            <a:graphicFrameLocks noChangeAspect="1"/>
          </p:cNvGraphicFramePr>
          <p:nvPr/>
        </p:nvGraphicFramePr>
        <p:xfrm>
          <a:off x="6019800" y="1981200"/>
          <a:ext cx="539750" cy="8382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6" imgW="114300" imgH="177800" progId="Equation.DSMT4">
                  <p:embed/>
                </p:oleObj>
              </mc:Choice>
              <mc:Fallback>
                <p:oleObj r:id="rId6" imgW="114300" imgH="1778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6019800" y="1981200"/>
                        <a:ext cx="539750" cy="8382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7111" name="Object 7"/>
          <p:cNvGraphicFramePr>
            <a:graphicFrameLocks noChangeAspect="1"/>
          </p:cNvGraphicFramePr>
          <p:nvPr/>
        </p:nvGraphicFramePr>
        <p:xfrm>
          <a:off x="7010400" y="1981200"/>
          <a:ext cx="1676400" cy="7667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8" imgW="444500" imgH="203200" progId="Equation.DSMT4">
                  <p:embed/>
                </p:oleObj>
              </mc:Choice>
              <mc:Fallback>
                <p:oleObj r:id="rId8" imgW="444500" imgH="2032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7010400" y="1981200"/>
                        <a:ext cx="1676400" cy="76676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7112" name="Object 8"/>
          <p:cNvGraphicFramePr>
            <a:graphicFrameLocks noChangeAspect="1"/>
          </p:cNvGraphicFramePr>
          <p:nvPr/>
        </p:nvGraphicFramePr>
        <p:xfrm>
          <a:off x="457200" y="3200400"/>
          <a:ext cx="2209800" cy="6302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10" imgW="711200" imgH="203200" progId="Equation.DSMT4">
                  <p:embed/>
                </p:oleObj>
              </mc:Choice>
              <mc:Fallback>
                <p:oleObj r:id="rId10" imgW="711200" imgH="2032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457200" y="3200400"/>
                        <a:ext cx="2209800" cy="6302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7113" name="Object 9"/>
          <p:cNvGraphicFramePr>
            <a:graphicFrameLocks noChangeAspect="1"/>
          </p:cNvGraphicFramePr>
          <p:nvPr/>
        </p:nvGraphicFramePr>
        <p:xfrm>
          <a:off x="3124200" y="2971800"/>
          <a:ext cx="1752600" cy="12620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12" imgW="546100" imgH="393700" progId="Equation.DSMT4">
                  <p:embed/>
                </p:oleObj>
              </mc:Choice>
              <mc:Fallback>
                <p:oleObj r:id="rId12" imgW="546100" imgH="3937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3124200" y="2971800"/>
                        <a:ext cx="1752600" cy="126206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7114" name="Object 10"/>
          <p:cNvGraphicFramePr>
            <a:graphicFrameLocks noChangeAspect="1"/>
          </p:cNvGraphicFramePr>
          <p:nvPr/>
        </p:nvGraphicFramePr>
        <p:xfrm>
          <a:off x="5562600" y="3200400"/>
          <a:ext cx="2438400" cy="6826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r:id="rId14" imgW="723900" imgH="203200" progId="Equation.DSMT4">
                  <p:embed/>
                </p:oleObj>
              </mc:Choice>
              <mc:Fallback>
                <p:oleObj r:id="rId14" imgW="723900" imgH="2032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5562600" y="3200400"/>
                        <a:ext cx="2438400" cy="6826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7115" name="Object 11"/>
          <p:cNvGraphicFramePr>
            <a:graphicFrameLocks noChangeAspect="1"/>
          </p:cNvGraphicFramePr>
          <p:nvPr/>
        </p:nvGraphicFramePr>
        <p:xfrm>
          <a:off x="457200" y="4191000"/>
          <a:ext cx="1981200" cy="6365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r:id="rId16" imgW="711200" imgH="228600" progId="Equation.DSMT4">
                  <p:embed/>
                </p:oleObj>
              </mc:Choice>
              <mc:Fallback>
                <p:oleObj r:id="rId16" imgW="711200" imgH="2286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/>
                      <a:stretch>
                        <a:fillRect/>
                      </a:stretch>
                    </p:blipFill>
                    <p:spPr>
                      <a:xfrm>
                        <a:off x="457200" y="4191000"/>
                        <a:ext cx="1981200" cy="63658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7116" name="Object 12"/>
          <p:cNvGraphicFramePr>
            <a:graphicFrameLocks noChangeAspect="1"/>
          </p:cNvGraphicFramePr>
          <p:nvPr/>
        </p:nvGraphicFramePr>
        <p:xfrm>
          <a:off x="2895600" y="4267200"/>
          <a:ext cx="2743200" cy="6969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r:id="rId18" imgW="799465" imgH="203200" progId="Equation.DSMT4">
                  <p:embed/>
                </p:oleObj>
              </mc:Choice>
              <mc:Fallback>
                <p:oleObj r:id="rId18" imgW="799465" imgH="2032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9"/>
                      <a:stretch>
                        <a:fillRect/>
                      </a:stretch>
                    </p:blipFill>
                    <p:spPr>
                      <a:xfrm>
                        <a:off x="2895600" y="4267200"/>
                        <a:ext cx="2743200" cy="69691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7117" name="Object 13"/>
          <p:cNvGraphicFramePr>
            <a:graphicFrameLocks noChangeAspect="1"/>
          </p:cNvGraphicFramePr>
          <p:nvPr/>
        </p:nvGraphicFramePr>
        <p:xfrm>
          <a:off x="6172200" y="4114800"/>
          <a:ext cx="1600200" cy="7000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r:id="rId20" imgW="405765" imgH="177800" progId="Equation.DSMT4">
                  <p:embed/>
                </p:oleObj>
              </mc:Choice>
              <mc:Fallback>
                <p:oleObj r:id="rId20" imgW="405765" imgH="1778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1"/>
                      <a:stretch>
                        <a:fillRect/>
                      </a:stretch>
                    </p:blipFill>
                    <p:spPr>
                      <a:xfrm>
                        <a:off x="6172200" y="4114800"/>
                        <a:ext cx="1600200" cy="70008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7118" name="Object 14"/>
          <p:cNvGraphicFramePr>
            <a:graphicFrameLocks noChangeAspect="1"/>
          </p:cNvGraphicFramePr>
          <p:nvPr/>
        </p:nvGraphicFramePr>
        <p:xfrm>
          <a:off x="762000" y="4953000"/>
          <a:ext cx="1139825" cy="12192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r:id="rId22" imgW="368300" imgH="393700" progId="Equation.DSMT4">
                  <p:embed/>
                </p:oleObj>
              </mc:Choice>
              <mc:Fallback>
                <p:oleObj r:id="rId22" imgW="368300" imgH="3937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3"/>
                      <a:stretch>
                        <a:fillRect/>
                      </a:stretch>
                    </p:blipFill>
                    <p:spPr>
                      <a:xfrm>
                        <a:off x="762000" y="4953000"/>
                        <a:ext cx="1139825" cy="12192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7119" name="Object 15"/>
          <p:cNvGraphicFramePr>
            <a:graphicFrameLocks noChangeAspect="1"/>
          </p:cNvGraphicFramePr>
          <p:nvPr/>
        </p:nvGraphicFramePr>
        <p:xfrm>
          <a:off x="2771775" y="5373688"/>
          <a:ext cx="1657350" cy="5270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r:id="rId24" imgW="558800" imgH="177800" progId="Equation.3">
                  <p:embed/>
                </p:oleObj>
              </mc:Choice>
              <mc:Fallback>
                <p:oleObj r:id="rId24" imgW="558800" imgH="177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5"/>
                      <a:stretch>
                        <a:fillRect/>
                      </a:stretch>
                    </p:blipFill>
                    <p:spPr>
                      <a:xfrm>
                        <a:off x="2771775" y="5373688"/>
                        <a:ext cx="1657350" cy="5270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2784" name="灯片编号占位符 1"/>
          <p:cNvSpPr txBox="1">
            <a:spLocks noGrp="1"/>
          </p:cNvSpPr>
          <p:nvPr>
            <p:ph type="sldNum" sz="quarter" idx="4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 b="0"/>
              <a:t>20</a:t>
            </a:fld>
            <a:endParaRPr lang="en-US" altLang="zh-CN" sz="1400" b="0"/>
          </a:p>
        </p:txBody>
      </p:sp>
      <p:sp>
        <p:nvSpPr>
          <p:cNvPr id="32785" name="页脚占位符 2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32786" name="日期占位符 3"/>
          <p:cNvSpPr txBox="1">
            <a:spLocks noGrp="1"/>
          </p:cNvSpPr>
          <p:nvPr>
            <p:ph type="dt" sz="half" idx="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eaLnBrk="1" hangingPunct="1"/>
            <a:endParaRPr lang="en-US" altLang="zh-CN" sz="1400" b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7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6" grpId="0"/>
      <p:bldP spid="4710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30" name="Text Box 2"/>
          <p:cNvSpPr txBox="1"/>
          <p:nvPr/>
        </p:nvSpPr>
        <p:spPr>
          <a:xfrm>
            <a:off x="822325" y="320675"/>
            <a:ext cx="1944688" cy="5794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solidFill>
                  <a:srgbClr val="CC0000"/>
                </a:solidFill>
                <a:latin typeface="Arial" pitchFamily="34" charset="0"/>
              </a:rPr>
              <a:t>一号密令</a:t>
            </a:r>
            <a:r>
              <a:rPr lang="en-US" altLang="zh-CN" sz="3200">
                <a:solidFill>
                  <a:srgbClr val="CC0000"/>
                </a:solidFill>
                <a:latin typeface="Arial" pitchFamily="34" charset="0"/>
              </a:rPr>
              <a:t>:</a:t>
            </a:r>
            <a:endParaRPr lang="en-US" altLang="zh-CN" sz="3200">
              <a:solidFill>
                <a:srgbClr val="CC0000"/>
              </a:solidFill>
              <a:latin typeface="Arial" pitchFamily="34" charset="0"/>
            </a:endParaRPr>
          </a:p>
        </p:txBody>
      </p:sp>
      <p:sp>
        <p:nvSpPr>
          <p:cNvPr id="48131" name="Text Box 3"/>
          <p:cNvSpPr txBox="1"/>
          <p:nvPr/>
        </p:nvSpPr>
        <p:spPr>
          <a:xfrm>
            <a:off x="685800" y="3886200"/>
            <a:ext cx="1944688" cy="10668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solidFill>
                  <a:srgbClr val="CC0000"/>
                </a:solidFill>
                <a:latin typeface="Arial" pitchFamily="34" charset="0"/>
              </a:rPr>
              <a:t>二号密令</a:t>
            </a:r>
            <a:r>
              <a:rPr lang="en-US" altLang="zh-CN" sz="3200">
                <a:solidFill>
                  <a:srgbClr val="CC0000"/>
                </a:solidFill>
                <a:latin typeface="Arial" pitchFamily="34" charset="0"/>
              </a:rPr>
              <a:t>:</a:t>
            </a:r>
            <a:endParaRPr lang="en-US" altLang="zh-CN" sz="3200">
              <a:solidFill>
                <a:srgbClr val="CC0000"/>
              </a:solidFill>
              <a:latin typeface="Arial" pitchFamily="34" charset="0"/>
            </a:endParaRPr>
          </a:p>
          <a:p>
            <a:pPr eaLnBrk="1" hangingPunct="1"/>
            <a:endParaRPr lang="en-US" altLang="zh-CN" sz="3200">
              <a:latin typeface="Arial" pitchFamily="34" charset="0"/>
            </a:endParaRPr>
          </a:p>
        </p:txBody>
      </p:sp>
      <p:sp>
        <p:nvSpPr>
          <p:cNvPr id="48132" name="Text Box 4"/>
          <p:cNvSpPr txBox="1"/>
          <p:nvPr/>
        </p:nvSpPr>
        <p:spPr>
          <a:xfrm>
            <a:off x="685800" y="1066800"/>
            <a:ext cx="5619750" cy="2986088"/>
          </a:xfrm>
          <a:prstGeom prst="rect">
            <a:avLst/>
          </a:prstGeom>
          <a:noFill/>
          <a:ln w="9525">
            <a:noFill/>
          </a:ln>
        </p:spPr>
        <p:txBody>
          <a:bodyPr wrap="none" lIns="90000" tIns="46800" rIns="90000" bIns="46800" anchor="t" anchorCtr="1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latin typeface="Arial" pitchFamily="34" charset="0"/>
              </a:rPr>
              <a:t>在上述不等式中找出满足条件</a:t>
            </a:r>
            <a:r>
              <a:rPr lang="en-US" altLang="zh-CN" sz="3200">
                <a:latin typeface="Arial" pitchFamily="34" charset="0"/>
              </a:rPr>
              <a:t>:</a:t>
            </a:r>
            <a:endParaRPr lang="en-US" altLang="zh-CN" sz="3200">
              <a:latin typeface="Arial" pitchFamily="34" charset="0"/>
            </a:endParaRPr>
          </a:p>
          <a:p>
            <a:pPr eaLnBrk="1" hangingPunct="1">
              <a:buClr>
                <a:srgbClr val="CC0000"/>
              </a:buClr>
              <a:buFont typeface="Wingdings" panose="05000000000000000000" pitchFamily="2" charset="2"/>
              <a:buChar char="v"/>
            </a:pPr>
            <a:r>
              <a:rPr lang="zh-CN" altLang="en-US" sz="3200">
                <a:latin typeface="Arial" pitchFamily="34" charset="0"/>
              </a:rPr>
              <a:t>不等号的两边都是整式</a:t>
            </a:r>
            <a:r>
              <a:rPr lang="en-US" altLang="zh-CN" sz="3200">
                <a:latin typeface="Arial" pitchFamily="34" charset="0"/>
              </a:rPr>
              <a:t>;</a:t>
            </a:r>
            <a:endParaRPr lang="en-US" altLang="zh-CN" sz="3200">
              <a:latin typeface="Arial" pitchFamily="34" charset="0"/>
            </a:endParaRPr>
          </a:p>
          <a:p>
            <a:pPr eaLnBrk="1" hangingPunct="1">
              <a:buClr>
                <a:srgbClr val="CC0000"/>
              </a:buClr>
              <a:buFont typeface="Wingdings" panose="05000000000000000000" pitchFamily="2" charset="2"/>
              <a:buChar char="v"/>
            </a:pPr>
            <a:r>
              <a:rPr lang="zh-CN" altLang="en-US" sz="3200">
                <a:latin typeface="Arial" pitchFamily="34" charset="0"/>
              </a:rPr>
              <a:t>只含有一个未知数</a:t>
            </a:r>
            <a:r>
              <a:rPr lang="en-US" altLang="zh-CN" sz="3200">
                <a:latin typeface="Arial" pitchFamily="34" charset="0"/>
              </a:rPr>
              <a:t>;</a:t>
            </a:r>
            <a:endParaRPr lang="en-US" altLang="zh-CN" sz="3200">
              <a:latin typeface="Arial" pitchFamily="34" charset="0"/>
            </a:endParaRPr>
          </a:p>
          <a:p>
            <a:pPr eaLnBrk="1" hangingPunct="1">
              <a:buClr>
                <a:srgbClr val="CC0000"/>
              </a:buClr>
              <a:buFont typeface="Wingdings" panose="05000000000000000000" pitchFamily="2" charset="2"/>
              <a:buChar char="v"/>
            </a:pPr>
            <a:r>
              <a:rPr lang="zh-CN" altLang="en-US" sz="3200">
                <a:latin typeface="Arial" pitchFamily="34" charset="0"/>
              </a:rPr>
              <a:t>未知数的最高次数是一次</a:t>
            </a:r>
            <a:r>
              <a:rPr lang="en-US" altLang="zh-CN" sz="3200">
                <a:latin typeface="Arial" pitchFamily="34" charset="0"/>
              </a:rPr>
              <a:t>;</a:t>
            </a:r>
            <a:endParaRPr lang="en-US" altLang="zh-CN" sz="3200">
              <a:latin typeface="Arial" pitchFamily="34" charset="0"/>
            </a:endParaRPr>
          </a:p>
          <a:p>
            <a:pPr eaLnBrk="1" hangingPunct="1">
              <a:buClr>
                <a:srgbClr val="CC0000"/>
              </a:buClr>
              <a:buFont typeface="Wingdings" panose="05000000000000000000" pitchFamily="2" charset="2"/>
            </a:pPr>
            <a:r>
              <a:rPr lang="zh-CN" altLang="en-US" sz="3200">
                <a:latin typeface="Arial" pitchFamily="34" charset="0"/>
              </a:rPr>
              <a:t>的所有不等式</a:t>
            </a:r>
            <a:r>
              <a:rPr lang="en-US" altLang="zh-CN" sz="3200">
                <a:latin typeface="Arial" pitchFamily="34" charset="0"/>
              </a:rPr>
              <a:t>.</a:t>
            </a:r>
            <a:endParaRPr lang="en-US" altLang="zh-CN" sz="3200">
              <a:latin typeface="Arial" pitchFamily="34" charset="0"/>
            </a:endParaRPr>
          </a:p>
          <a:p>
            <a:pPr eaLnBrk="1" hangingPunct="1">
              <a:spcBef>
                <a:spcPct val="50000"/>
              </a:spcBef>
              <a:buClr>
                <a:schemeClr val="folHlink"/>
              </a:buClr>
              <a:buFont typeface="Wingdings" panose="05000000000000000000" pitchFamily="2" charset="2"/>
            </a:pPr>
            <a:endParaRPr lang="en-US" altLang="zh-CN" sz="2000">
              <a:latin typeface="Arial" pitchFamily="34" charset="0"/>
            </a:endParaRPr>
          </a:p>
        </p:txBody>
      </p:sp>
      <p:sp>
        <p:nvSpPr>
          <p:cNvPr id="48133" name="Text Box 5"/>
          <p:cNvSpPr txBox="1"/>
          <p:nvPr/>
        </p:nvSpPr>
        <p:spPr>
          <a:xfrm>
            <a:off x="450850" y="4595813"/>
            <a:ext cx="6821488" cy="579437"/>
          </a:xfrm>
          <a:prstGeom prst="rect">
            <a:avLst/>
          </a:prstGeom>
          <a:noFill/>
          <a:ln w="9525">
            <a:noFill/>
          </a:ln>
        </p:spPr>
        <p:txBody>
          <a:bodyPr wrap="none" lIns="90000" tIns="46800" rIns="90000" bIns="46800" anchor="t" anchorCtr="1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Clr>
                <a:schemeClr val="folHlink"/>
              </a:buClr>
              <a:buFont typeface="Wingdings" panose="05000000000000000000" pitchFamily="2" charset="2"/>
            </a:pPr>
            <a:r>
              <a:rPr lang="zh-CN" altLang="en-US" sz="3200">
                <a:latin typeface="Arial" pitchFamily="34" charset="0"/>
              </a:rPr>
              <a:t>在上述不等式中找出一元一次不等式</a:t>
            </a:r>
            <a:r>
              <a:rPr lang="en-US" altLang="zh-CN" sz="3200">
                <a:latin typeface="Arial" pitchFamily="34" charset="0"/>
              </a:rPr>
              <a:t>.</a:t>
            </a:r>
            <a:endParaRPr lang="en-US" altLang="zh-CN" sz="3200">
              <a:latin typeface="Arial" pitchFamily="34" charset="0"/>
            </a:endParaRPr>
          </a:p>
        </p:txBody>
      </p:sp>
      <p:sp>
        <p:nvSpPr>
          <p:cNvPr id="33798" name="灯片编号占位符 1"/>
          <p:cNvSpPr txBox="1">
            <a:spLocks noGrp="1"/>
          </p:cNvSpPr>
          <p:nvPr>
            <p:ph type="sldNum" sz="quarter" idx="4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 b="0"/>
              <a:t>21</a:t>
            </a:fld>
            <a:endParaRPr lang="en-US" altLang="zh-CN" sz="1400" b="0"/>
          </a:p>
        </p:txBody>
      </p:sp>
      <p:sp>
        <p:nvSpPr>
          <p:cNvPr id="33799" name="页脚占位符 2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33800" name="日期占位符 3"/>
          <p:cNvSpPr txBox="1">
            <a:spLocks noGrp="1"/>
          </p:cNvSpPr>
          <p:nvPr>
            <p:ph type="dt" sz="half" idx="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eaLnBrk="1" hangingPunct="1"/>
            <a:endParaRPr lang="en-US" altLang="zh-CN" sz="1400" b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48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48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0" grpId="0"/>
      <p:bldP spid="48131" grpId="0"/>
      <p:bldP spid="48132" grpId="0"/>
      <p:bldP spid="4813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8" name="Rectangle 5"/>
          <p:cNvSpPr/>
          <p:nvPr/>
        </p:nvSpPr>
        <p:spPr>
          <a:xfrm>
            <a:off x="611188" y="1193800"/>
            <a:ext cx="2736850" cy="579438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latin typeface="Arial" pitchFamily="34" charset="0"/>
              </a:rPr>
              <a:t>二、导入</a:t>
            </a:r>
            <a:endParaRPr lang="zh-CN" altLang="en-US" sz="3200">
              <a:latin typeface="Arial" pitchFamily="34" charset="0"/>
            </a:endParaRPr>
          </a:p>
        </p:txBody>
      </p:sp>
      <p:sp>
        <p:nvSpPr>
          <p:cNvPr id="11271" name="Text Box 7"/>
          <p:cNvSpPr txBox="1"/>
          <p:nvPr/>
        </p:nvSpPr>
        <p:spPr>
          <a:xfrm>
            <a:off x="950913" y="1989138"/>
            <a:ext cx="7869237" cy="22875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200">
                <a:latin typeface="Arial" pitchFamily="34" charset="0"/>
              </a:rPr>
              <a:t>5</a:t>
            </a:r>
            <a:r>
              <a:rPr lang="zh-CN" altLang="en-US" sz="3200">
                <a:latin typeface="Arial" pitchFamily="34" charset="0"/>
              </a:rPr>
              <a:t>、导语要短小精悍。</a:t>
            </a:r>
            <a:endParaRPr lang="zh-CN" altLang="en-US" sz="3200">
              <a:latin typeface="Arial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zh-CN" altLang="en-US" sz="3200">
                <a:latin typeface="Arial" pitchFamily="34" charset="0"/>
              </a:rPr>
              <a:t>	一般来说两三分钟就要转入正题，时间过长容易喧宾夺主。 </a:t>
            </a:r>
            <a:endParaRPr lang="zh-CN" altLang="en-US" sz="3200">
              <a:latin typeface="Arial" pitchFamily="34" charset="0"/>
            </a:endParaRPr>
          </a:p>
        </p:txBody>
      </p:sp>
      <p:grpSp>
        <p:nvGrpSpPr>
          <p:cNvPr id="34820" name="Group 9"/>
          <p:cNvGrpSpPr/>
          <p:nvPr/>
        </p:nvGrpSpPr>
        <p:grpSpPr>
          <a:xfrm>
            <a:off x="650875" y="333375"/>
            <a:ext cx="6426200" cy="690563"/>
            <a:chOff x="410" y="210"/>
            <a:chExt cx="4048" cy="435"/>
          </a:xfrm>
        </p:grpSpPr>
        <p:sp>
          <p:nvSpPr>
            <p:cNvPr id="11274" name="Rectangle 10"/>
            <p:cNvSpPr>
              <a:spLocks noChangeArrowheads="1"/>
            </p:cNvSpPr>
            <p:nvPr/>
          </p:nvSpPr>
          <p:spPr bwMode="auto">
            <a:xfrm>
              <a:off x="410" y="210"/>
              <a:ext cx="2057" cy="365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2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rPr>
                <a:t>☆ </a:t>
              </a: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rPr>
                <a:t>怎样上好课？ </a:t>
              </a:r>
              <a:endPara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34825" name="Rectangle 11"/>
            <p:cNvSpPr/>
            <p:nvPr/>
          </p:nvSpPr>
          <p:spPr>
            <a:xfrm>
              <a:off x="467" y="622"/>
              <a:ext cx="3991" cy="23"/>
            </a:xfrm>
            <a:prstGeom prst="rect">
              <a:avLst/>
            </a:prstGeom>
            <a:gradFill rotWithShape="1">
              <a:gsLst>
                <a:gs pos="0">
                  <a:srgbClr val="005CBF">
                    <a:alpha val="100000"/>
                  </a:srgbClr>
                </a:gs>
                <a:gs pos="25000">
                  <a:srgbClr val="0087E6">
                    <a:alpha val="75000"/>
                  </a:srgbClr>
                </a:gs>
                <a:gs pos="75000">
                  <a:srgbClr val="21D6E0">
                    <a:alpha val="25000"/>
                  </a:srgbClr>
                </a:gs>
                <a:gs pos="100000">
                  <a:srgbClr val="03D4A8">
                    <a:alpha val="0"/>
                  </a:srgbClr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</a:endParaRPr>
            </a:p>
          </p:txBody>
        </p:sp>
      </p:grpSp>
      <p:sp>
        <p:nvSpPr>
          <p:cNvPr id="34821" name="灯片编号占位符 1"/>
          <p:cNvSpPr txBox="1">
            <a:spLocks noGrp="1"/>
          </p:cNvSpPr>
          <p:nvPr>
            <p:ph type="sldNum" sz="quarter" idx="4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 b="0"/>
              <a:t>22</a:t>
            </a:fld>
            <a:endParaRPr lang="en-US" altLang="zh-CN" sz="1400" b="0"/>
          </a:p>
        </p:txBody>
      </p:sp>
      <p:sp>
        <p:nvSpPr>
          <p:cNvPr id="34822" name="页脚占位符 2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34823" name="日期占位符 3"/>
          <p:cNvSpPr txBox="1">
            <a:spLocks noGrp="1"/>
          </p:cNvSpPr>
          <p:nvPr>
            <p:ph type="dt" sz="half" idx="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eaLnBrk="1" hangingPunct="1"/>
            <a:endParaRPr lang="en-US" altLang="zh-CN" sz="1400" b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1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Rectangle 4"/>
          <p:cNvSpPr/>
          <p:nvPr/>
        </p:nvSpPr>
        <p:spPr>
          <a:xfrm>
            <a:off x="1042988" y="422275"/>
            <a:ext cx="6337300" cy="1250950"/>
          </a:xfrm>
          <a:prstGeom prst="rect">
            <a:avLst/>
          </a:prstGeom>
          <a:noFill/>
          <a:ln w="38100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4000" b="0">
                <a:latin typeface="Arial" pitchFamily="34" charset="0"/>
              </a:rPr>
              <a:t>【</a:t>
            </a:r>
            <a:r>
              <a:rPr lang="zh-CN" altLang="en-US" sz="4000">
                <a:latin typeface="Arial" pitchFamily="34" charset="0"/>
              </a:rPr>
              <a:t>案例</a:t>
            </a:r>
            <a:r>
              <a:rPr lang="en-US" altLang="zh-CN" sz="4000">
                <a:latin typeface="Arial" pitchFamily="34" charset="0"/>
              </a:rPr>
              <a:t>7</a:t>
            </a:r>
            <a:r>
              <a:rPr lang="en-US" altLang="zh-CN" sz="4000" b="0">
                <a:latin typeface="Arial" pitchFamily="34" charset="0"/>
              </a:rPr>
              <a:t>】 </a:t>
            </a:r>
            <a:endParaRPr lang="en-US" altLang="zh-CN" sz="4000" b="0">
              <a:latin typeface="Arial" pitchFamily="34" charset="0"/>
            </a:endParaRPr>
          </a:p>
          <a:p>
            <a:pPr eaLnBrk="1" hangingPunct="1"/>
            <a:r>
              <a:rPr lang="en-US" altLang="zh-CN" i="1">
                <a:solidFill>
                  <a:srgbClr val="001010"/>
                </a:solidFill>
                <a:latin typeface="Arial" pitchFamily="34" charset="0"/>
              </a:rPr>
              <a:t>                            </a:t>
            </a:r>
            <a:r>
              <a:rPr lang="en-US" altLang="zh-CN" sz="3600" i="1">
                <a:solidFill>
                  <a:srgbClr val="001010"/>
                </a:solidFill>
                <a:latin typeface="Arial" pitchFamily="34" charset="0"/>
              </a:rPr>
              <a:t>《 </a:t>
            </a:r>
            <a:r>
              <a:rPr lang="zh-CN" altLang="en-US" sz="3600" i="1">
                <a:solidFill>
                  <a:srgbClr val="001010"/>
                </a:solidFill>
                <a:latin typeface="Arial" pitchFamily="34" charset="0"/>
              </a:rPr>
              <a:t>三视图</a:t>
            </a:r>
            <a:r>
              <a:rPr lang="en-US" altLang="zh-CN" sz="3600" i="1">
                <a:solidFill>
                  <a:srgbClr val="001010"/>
                </a:solidFill>
                <a:latin typeface="Arial" pitchFamily="34" charset="0"/>
              </a:rPr>
              <a:t>》</a:t>
            </a:r>
            <a:endParaRPr lang="en-US" altLang="zh-CN" sz="3600" i="1">
              <a:solidFill>
                <a:srgbClr val="001010"/>
              </a:solidFill>
              <a:latin typeface="Arial" pitchFamily="34" charset="0"/>
            </a:endParaRPr>
          </a:p>
        </p:txBody>
      </p:sp>
      <p:sp>
        <p:nvSpPr>
          <p:cNvPr id="35843" name="Text Box 6"/>
          <p:cNvSpPr txBox="1"/>
          <p:nvPr/>
        </p:nvSpPr>
        <p:spPr>
          <a:xfrm>
            <a:off x="735013" y="1628775"/>
            <a:ext cx="184150" cy="457200"/>
          </a:xfrm>
          <a:prstGeom prst="rect">
            <a:avLst/>
          </a:prstGeom>
          <a:noFill/>
          <a:ln w="38100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zh-CN">
              <a:latin typeface="Arial" pitchFamily="34" charset="0"/>
            </a:endParaRPr>
          </a:p>
        </p:txBody>
      </p:sp>
      <p:sp>
        <p:nvSpPr>
          <p:cNvPr id="35844" name="Text Box 7"/>
          <p:cNvSpPr txBox="1"/>
          <p:nvPr/>
        </p:nvSpPr>
        <p:spPr>
          <a:xfrm>
            <a:off x="592138" y="2025650"/>
            <a:ext cx="6950075" cy="1066800"/>
          </a:xfrm>
          <a:prstGeom prst="rect">
            <a:avLst/>
          </a:prstGeom>
          <a:noFill/>
          <a:ln w="38100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>
                <a:latin typeface="Arial" pitchFamily="34" charset="0"/>
              </a:rPr>
              <a:t>以苏轼的</a:t>
            </a:r>
            <a:r>
              <a:rPr lang="en-US" altLang="zh-CN" sz="4000" i="1">
                <a:solidFill>
                  <a:srgbClr val="001010"/>
                </a:solidFill>
                <a:latin typeface="Arial" pitchFamily="34" charset="0"/>
              </a:rPr>
              <a:t>《 </a:t>
            </a:r>
            <a:r>
              <a:rPr lang="zh-CN" altLang="en-US" sz="4000" i="1">
                <a:solidFill>
                  <a:srgbClr val="001010"/>
                </a:solidFill>
                <a:latin typeface="Arial" pitchFamily="34" charset="0"/>
              </a:rPr>
              <a:t>题西林壁</a:t>
            </a:r>
            <a:r>
              <a:rPr lang="en-US" altLang="zh-CN" sz="4000" i="1">
                <a:solidFill>
                  <a:srgbClr val="001010"/>
                </a:solidFill>
                <a:latin typeface="Arial" pitchFamily="34" charset="0"/>
              </a:rPr>
              <a:t>》</a:t>
            </a:r>
            <a:r>
              <a:rPr lang="zh-CN" altLang="en-US" sz="4000" i="1">
                <a:solidFill>
                  <a:srgbClr val="001010"/>
                </a:solidFill>
                <a:latin typeface="Arial" pitchFamily="34" charset="0"/>
              </a:rPr>
              <a:t>引入：</a:t>
            </a:r>
            <a:endParaRPr lang="zh-CN" altLang="en-US" sz="4000" i="1">
              <a:solidFill>
                <a:srgbClr val="001010"/>
              </a:solidFill>
              <a:latin typeface="Arial" pitchFamily="34" charset="0"/>
            </a:endParaRPr>
          </a:p>
          <a:p>
            <a:pPr eaLnBrk="1" hangingPunct="1"/>
            <a:r>
              <a:rPr lang="zh-CN" altLang="en-US" i="1">
                <a:solidFill>
                  <a:srgbClr val="001010"/>
                </a:solidFill>
                <a:latin typeface="Arial" pitchFamily="34" charset="0"/>
              </a:rPr>
              <a:t>               </a:t>
            </a:r>
            <a:endParaRPr lang="zh-CN" altLang="en-US" i="1">
              <a:solidFill>
                <a:srgbClr val="001010"/>
              </a:solidFill>
              <a:latin typeface="Arial" pitchFamily="34" charset="0"/>
            </a:endParaRPr>
          </a:p>
        </p:txBody>
      </p:sp>
      <p:sp>
        <p:nvSpPr>
          <p:cNvPr id="35845" name="Text Box 8"/>
          <p:cNvSpPr txBox="1"/>
          <p:nvPr/>
        </p:nvSpPr>
        <p:spPr>
          <a:xfrm>
            <a:off x="539750" y="2924175"/>
            <a:ext cx="5870575" cy="3140075"/>
          </a:xfrm>
          <a:prstGeom prst="rect">
            <a:avLst/>
          </a:prstGeom>
          <a:noFill/>
          <a:ln w="38100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i="1">
                <a:solidFill>
                  <a:srgbClr val="001010"/>
                </a:solidFill>
                <a:latin typeface="Arial" pitchFamily="34" charset="0"/>
              </a:rPr>
              <a:t>                         </a:t>
            </a:r>
            <a:r>
              <a:rPr lang="zh-CN" altLang="en-US" sz="4000" i="1">
                <a:solidFill>
                  <a:srgbClr val="001010"/>
                </a:solidFill>
                <a:latin typeface="Arial" pitchFamily="34" charset="0"/>
              </a:rPr>
              <a:t>横看成林侧成峰</a:t>
            </a:r>
            <a:endParaRPr lang="zh-CN" altLang="en-US" sz="4000" i="1">
              <a:solidFill>
                <a:srgbClr val="001010"/>
              </a:solidFill>
              <a:latin typeface="Arial" pitchFamily="34" charset="0"/>
            </a:endParaRPr>
          </a:p>
          <a:p>
            <a:pPr eaLnBrk="1" hangingPunct="1"/>
            <a:r>
              <a:rPr lang="zh-CN" altLang="en-US" sz="4000" i="1">
                <a:solidFill>
                  <a:srgbClr val="001010"/>
                </a:solidFill>
                <a:latin typeface="Arial" pitchFamily="34" charset="0"/>
              </a:rPr>
              <a:t>               远近高低各不同</a:t>
            </a:r>
            <a:endParaRPr lang="zh-CN" altLang="en-US" sz="4000" i="1">
              <a:solidFill>
                <a:srgbClr val="001010"/>
              </a:solidFill>
              <a:latin typeface="Arial" pitchFamily="34" charset="0"/>
            </a:endParaRPr>
          </a:p>
          <a:p>
            <a:pPr eaLnBrk="1" hangingPunct="1"/>
            <a:r>
              <a:rPr lang="zh-CN" altLang="en-US" sz="4000" i="1">
                <a:solidFill>
                  <a:srgbClr val="001010"/>
                </a:solidFill>
                <a:latin typeface="Arial" pitchFamily="34" charset="0"/>
              </a:rPr>
              <a:t>              不识庐山真面目</a:t>
            </a:r>
            <a:endParaRPr lang="zh-CN" altLang="en-US" sz="4000" i="1">
              <a:solidFill>
                <a:srgbClr val="001010"/>
              </a:solidFill>
              <a:latin typeface="Arial" pitchFamily="34" charset="0"/>
            </a:endParaRPr>
          </a:p>
          <a:p>
            <a:pPr eaLnBrk="1" hangingPunct="1"/>
            <a:r>
              <a:rPr lang="zh-CN" altLang="en-US" sz="4000" i="1">
                <a:solidFill>
                  <a:srgbClr val="001010"/>
                </a:solidFill>
                <a:latin typeface="Arial" pitchFamily="34" charset="0"/>
              </a:rPr>
              <a:t>             只缘身在此山中</a:t>
            </a:r>
            <a:endParaRPr lang="zh-CN" altLang="en-US" sz="4000" i="1">
              <a:solidFill>
                <a:srgbClr val="001010"/>
              </a:solidFill>
              <a:latin typeface="Arial" pitchFamily="34" charset="0"/>
            </a:endParaRPr>
          </a:p>
          <a:p>
            <a:pPr eaLnBrk="1" hangingPunct="1"/>
            <a:endParaRPr lang="en-US" altLang="zh-CN" sz="4000">
              <a:latin typeface="Arial" pitchFamily="34" charset="0"/>
            </a:endParaRPr>
          </a:p>
        </p:txBody>
      </p:sp>
      <p:sp>
        <p:nvSpPr>
          <p:cNvPr id="35846" name="灯片编号占位符 1"/>
          <p:cNvSpPr txBox="1">
            <a:spLocks noGrp="1"/>
          </p:cNvSpPr>
          <p:nvPr>
            <p:ph type="sldNum" sz="quarter" idx="4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 b="0"/>
              <a:t>23</a:t>
            </a:fld>
            <a:endParaRPr lang="en-US" altLang="zh-CN" sz="1400" b="0"/>
          </a:p>
        </p:txBody>
      </p:sp>
      <p:sp>
        <p:nvSpPr>
          <p:cNvPr id="35847" name="页脚占位符 2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35848" name="日期占位符 3"/>
          <p:cNvSpPr txBox="1">
            <a:spLocks noGrp="1"/>
          </p:cNvSpPr>
          <p:nvPr>
            <p:ph type="dt" sz="half" idx="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eaLnBrk="1" hangingPunct="1"/>
            <a:endParaRPr lang="en-US" altLang="zh-CN" sz="1400" b="0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https://d.book118.com/115204220003011101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38100" cap="flat" cmpd="dbl" algn="ctr">
          <a:pattFill prst="pct30">
            <a:fgClr>
              <a:srgbClr val="FF3300"/>
            </a:fgClr>
            <a:bgClr>
              <a:srgbClr val="0000CC"/>
            </a:bgClr>
          </a:patt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38100" cap="flat" cmpd="dbl" algn="ctr">
          <a:pattFill prst="pct30">
            <a:fgClr>
              <a:srgbClr val="FF3300"/>
            </a:fgClr>
            <a:bgClr>
              <a:srgbClr val="0000CC"/>
            </a:bgClr>
          </a:patt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160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3">
      <vt:lpstr>Arial</vt:lpstr>
      <vt:lpstr>Calibri</vt:lpstr>
      <vt:lpstr>宋体</vt:lpstr>
      <vt:lpstr>华文隶书</vt:lpstr>
      <vt:lpstr>Tahoma</vt:lpstr>
      <vt:lpstr>华文行楷</vt:lpstr>
      <vt:lpstr>楷体_GB2312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2024-09-09T05:04:54.652</cp:lastPrinted>
  <dcterms:created xsi:type="dcterms:W3CDTF">2024-09-08T21:04:54Z</dcterms:created>
  <dcterms:modified xsi:type="dcterms:W3CDTF">2024-09-08T21:04:57Z</dcterms:modified>
</cp:coreProperties>
</file>