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CFB05F1-7235-468D-BEE1-8491AFEE3E9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6" name="PlaceHolder 1"/>
          <p:cNvSpPr>
            <a:spLocks noGrp="1"/>
          </p:cNvSpPr>
          <p:nvPr>
            <p:ph type="sldImg"/>
          </p:nvPr>
        </p:nvSpPr>
        <p:spPr>
          <a:xfrm>
            <a:off x="685800" y="1143000"/>
            <a:ext cx="5486040" cy="3085920"/>
          </a:xfrm>
          <a:prstGeom prst="rect">
            <a:avLst/>
          </a:prstGeom>
          <a:ln w="0">
            <a:noFill/>
          </a:ln>
        </p:spPr>
      </p:sp>
      <p:sp>
        <p:nvSpPr>
          <p:cNvPr id="31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9" name="PlaceHolder 1"/>
          <p:cNvSpPr>
            <a:spLocks noGrp="1"/>
          </p:cNvSpPr>
          <p:nvPr>
            <p:ph type="sldImg"/>
          </p:nvPr>
        </p:nvSpPr>
        <p:spPr>
          <a:xfrm>
            <a:off x="685800" y="1143000"/>
            <a:ext cx="5486040" cy="3085920"/>
          </a:xfrm>
          <a:prstGeom prst="rect">
            <a:avLst/>
          </a:prstGeom>
          <a:ln w="0">
            <a:noFill/>
          </a:ln>
        </p:spPr>
      </p:sp>
      <p:sp>
        <p:nvSpPr>
          <p:cNvPr id="32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2" name="PlaceHolder 1"/>
          <p:cNvSpPr>
            <a:spLocks noGrp="1"/>
          </p:cNvSpPr>
          <p:nvPr>
            <p:ph type="sldImg"/>
          </p:nvPr>
        </p:nvSpPr>
        <p:spPr>
          <a:xfrm>
            <a:off x="685800" y="1143000"/>
            <a:ext cx="5486040" cy="3085920"/>
          </a:xfrm>
          <a:prstGeom prst="rect">
            <a:avLst/>
          </a:prstGeom>
          <a:ln w="0">
            <a:noFill/>
          </a:ln>
        </p:spPr>
      </p:sp>
      <p:sp>
        <p:nvSpPr>
          <p:cNvPr id="32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5" name="PlaceHolder 1"/>
          <p:cNvSpPr>
            <a:spLocks noGrp="1"/>
          </p:cNvSpPr>
          <p:nvPr>
            <p:ph type="sldImg"/>
          </p:nvPr>
        </p:nvSpPr>
        <p:spPr>
          <a:xfrm>
            <a:off x="685800" y="1143000"/>
            <a:ext cx="5486040" cy="3085920"/>
          </a:xfrm>
          <a:prstGeom prst="rect">
            <a:avLst/>
          </a:prstGeom>
          <a:ln w="0">
            <a:noFill/>
          </a:ln>
        </p:spPr>
      </p:sp>
      <p:sp>
        <p:nvSpPr>
          <p:cNvPr id="32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2AFB25-1827-4AAF-A228-9D9207447D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7C5777-D0FB-483C-B61E-7B13BC7918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463D0C-DE8A-4F7D-89EB-C8A21EA663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6B4DC0-F3E3-4F0F-AD44-639F008264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071B52-4653-4A7E-B2E6-54C51EF715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C048AA-216B-4713-9561-DC347638EC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02572F-60D3-4CD3-8783-A6048F3DF2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C10168-774C-4E78-BE4E-49EFE8F932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0B4D24-0320-4132-BD9C-CEA64DEA38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39535A-A243-4520-86F5-516F3125C1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C83A04-24FC-49EE-A84B-B022427EA4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A86DC68A-8E98-4AED-BC30-05465E662C7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FB01760-CB44-4F06-937C-15E57509513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5213311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教学培训业务中人工智能技术的崛起</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fontScale="96666" lnSpcReduction="10000"/>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人工智能技术在教学培训业务中的应用现状</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人工智能技术在教学培训中的创新模式</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人工智能技术对教学培训业务未来的影响</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人工智能技术对教学培训业务的挑战与应对策略</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人工智能技术在教学培训业务中的成功案例分享</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人工智能技术在教学培训业务中的应用现状</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人工智能技术简介</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人工智能是一种模拟人类智能的机器系统，它可以执行类似于人类思考、学习和问题解决的任务。在教学培训业务中，人工智能技术可以帮助提高教学效率和个性化学习体验。</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人工智能技术在教学中的应用</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个性化推荐</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智能化教学内容推荐</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个性化路径</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个性化学习路径设计</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智能反馈</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智能化测评和反馈系统</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人工智能技术在培训中的应用</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评估职业素质</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职业素质评估</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招聘流程优化</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智能化招聘流程</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个性化推荐</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培训个性化推荐</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降低培训成本</a:t>
            </a:r>
            <a:endParaRPr lang="en-US" sz="2200" b="0" strike="noStrike" spc="-1">
              <a:solidFill>
                <a:srgbClr val="000000"/>
              </a:solidFill>
              <a:latin typeface="Arial"/>
            </a:endParaRPr>
          </a:p>
        </p:txBody>
      </p:sp>
      <p:sp>
        <p:nvSpPr>
          <p:cNvPr id="10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智能化资源管理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网络培训平台</a:t>
            </a:r>
            <a:endParaRPr lang="en-US" sz="1500" b="0" strike="noStrike" spc="-1">
              <a:solidFill>
                <a:srgbClr val="000000"/>
              </a:solidFill>
              <a:latin typeface="Arial"/>
            </a:endParaRPr>
          </a:p>
        </p:txBody>
      </p:sp>
      <p:sp>
        <p:nvSpPr>
          <p:cNvPr id="10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提升教学质量</a:t>
            </a:r>
            <a:endParaRPr lang="en-US" sz="2200" b="0" strike="noStrike" spc="-1">
              <a:solidFill>
                <a:srgbClr val="000000"/>
              </a:solidFill>
              <a:latin typeface="Arial"/>
            </a:endParaRPr>
          </a:p>
        </p:txBody>
      </p:sp>
      <p:sp>
        <p:nvSpPr>
          <p:cNvPr id="10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智能化评估系统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虚拟实践环境</a:t>
            </a:r>
            <a:endParaRPr lang="en-US" sz="1500" b="0" strike="noStrike" spc="-1">
              <a:solidFill>
                <a:srgbClr val="000000"/>
              </a:solidFill>
              <a:latin typeface="Arial"/>
            </a:endParaRPr>
          </a:p>
        </p:txBody>
      </p:sp>
      <p:sp>
        <p:nvSpPr>
          <p:cNvPr id="10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创造更多个性化学习机会</a:t>
            </a:r>
            <a:endParaRPr lang="en-US" sz="2200" b="0" strike="noStrike" spc="-1">
              <a:solidFill>
                <a:srgbClr val="000000"/>
              </a:solidFill>
              <a:latin typeface="Arial"/>
            </a:endParaRPr>
          </a:p>
        </p:txBody>
      </p:sp>
      <p:sp>
        <p:nvSpPr>
          <p:cNvPr id="11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个性化学习计划</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智能化辅导机器人</a:t>
            </a:r>
            <a:endParaRPr lang="en-US" sz="1500" b="0" strike="noStrike" spc="-1">
              <a:solidFill>
                <a:srgbClr val="000000"/>
              </a:solidFill>
              <a:latin typeface="Arial"/>
            </a:endParaRPr>
          </a:p>
        </p:txBody>
      </p:sp>
      <p:sp>
        <p:nvSpPr>
          <p:cNvPr id="11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人工智能技术在教育培训行业中的优势</a:t>
            </a:r>
            <a:endParaRPr lang="en-US" sz="3600" b="0" strike="noStrike" spc="-1">
              <a:solidFill>
                <a:schemeClr val="dk1"/>
              </a:solidFill>
              <a:latin typeface="Arial"/>
            </a:endParaRPr>
          </a:p>
        </p:txBody>
      </p:sp>
      <p:sp>
        <p:nvSpPr>
          <p:cNvPr id="11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提高学习效率</a:t>
            </a:r>
            <a:endParaRPr lang="en-US" sz="2200" b="0" strike="noStrike" spc="-1">
              <a:solidFill>
                <a:srgbClr val="000000"/>
              </a:solidFill>
              <a:latin typeface="Arial"/>
            </a:endParaRPr>
          </a:p>
        </p:txBody>
      </p:sp>
      <p:sp>
        <p:nvSpPr>
          <p:cNvPr id="11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智能化学习系统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个性化辅导服务</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人工智能技术在教学培训中的创新模式</a:t>
            </a:r>
            <a:endParaRPr lang="en-US" sz="3600" b="0" strike="noStrike" spc="-1">
              <a:solidFill>
                <a:schemeClr val="dk1"/>
              </a:solidFill>
              <a:latin typeface="Arial"/>
            </a:endParaRPr>
          </a:p>
        </p:txBody>
      </p:sp>
      <p:sp>
        <p:nvSpPr>
          <p:cNvPr id="11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个性化学习模式</a:t>
            </a:r>
            <a:endParaRPr lang="en-US" sz="3500" b="0" strike="noStrike" spc="-1">
              <a:solidFill>
                <a:srgbClr val="000000"/>
              </a:solidFill>
              <a:latin typeface="Arial"/>
            </a:endParaRPr>
          </a:p>
        </p:txBody>
      </p:sp>
      <p:sp>
        <p:nvSpPr>
          <p:cNvPr id="12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个性化学习模式通过智能化学习路径规划，为每位学员量身定制学习路径，提供个性化的学习资源推荐，并实现一对一在线辅导服务，提升学习效率。</a:t>
            </a:r>
            <a:endParaRPr lang="en-US" sz="2500" b="0" strike="noStrike" spc="-1">
              <a:solidFill>
                <a:srgbClr val="000000"/>
              </a:solidFill>
              <a:latin typeface="Arial"/>
            </a:endParaRPr>
          </a:p>
        </p:txBody>
      </p:sp>
      <p:sp>
        <p:nvSpPr>
          <p:cNvPr id="12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虚拟现实技术在培训中的应用</a:t>
            </a:r>
            <a:endParaRPr lang="en-US" sz="3600" b="0" strike="noStrike" spc="-1">
              <a:solidFill>
                <a:schemeClr val="dk1"/>
              </a:solidFill>
              <a:latin typeface="Arial"/>
            </a:endParaRPr>
          </a:p>
        </p:txBody>
      </p:sp>
      <p:sp>
        <p:nvSpPr>
          <p:cNvPr id="12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实践操作场景模拟</a:t>
            </a:r>
            <a:endParaRPr lang="en-US" sz="1500" b="0" strike="noStrike" spc="-1">
              <a:solidFill>
                <a:srgbClr val="000000"/>
              </a:solidFill>
              <a:latin typeface="Arial"/>
            </a:endParaRPr>
          </a:p>
        </p:txBody>
      </p:sp>
      <p:sp>
        <p:nvSpPr>
          <p:cNvPr id="12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模拟实景培训</a:t>
            </a:r>
            <a:endParaRPr lang="en-US" sz="2200" b="0" strike="noStrike" spc="-1">
              <a:solidFill>
                <a:srgbClr val="000000"/>
              </a:solidFill>
              <a:latin typeface="Arial"/>
            </a:endParaRPr>
          </a:p>
        </p:txBody>
      </p:sp>
      <p:sp>
        <p:nvSpPr>
          <p:cNvPr id="12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实际情境模拟训练</a:t>
            </a:r>
            <a:endParaRPr lang="en-US" sz="1500" b="0" strike="noStrike" spc="-1">
              <a:solidFill>
                <a:srgbClr val="000000"/>
              </a:solidFill>
              <a:latin typeface="Arial"/>
            </a:endParaRPr>
          </a:p>
        </p:txBody>
      </p:sp>
      <p:sp>
        <p:nvSpPr>
          <p:cNvPr id="12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虚拟实践环境</a:t>
            </a:r>
            <a:endParaRPr lang="en-US" sz="2200" b="0" strike="noStrike" spc="-1">
              <a:solidFill>
                <a:srgbClr val="000000"/>
              </a:solidFill>
              <a:latin typeface="Arial"/>
            </a:endParaRPr>
          </a:p>
        </p:txBody>
      </p:sp>
      <p:sp>
        <p:nvSpPr>
          <p:cNvPr id="12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实时协作跨地域培训</a:t>
            </a:r>
            <a:endParaRPr lang="en-US" sz="1500" b="0" strike="noStrike" spc="-1">
              <a:solidFill>
                <a:srgbClr val="000000"/>
              </a:solidFill>
              <a:latin typeface="Arial"/>
            </a:endParaRPr>
          </a:p>
        </p:txBody>
      </p:sp>
      <p:sp>
        <p:nvSpPr>
          <p:cNvPr id="12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远程协作培训</a:t>
            </a:r>
            <a:endParaRPr lang="en-US" sz="2200" b="0" strike="noStrike" spc="-1">
              <a:solidFill>
                <a:srgbClr val="000000"/>
              </a:solidFill>
              <a:latin typeface="Arial"/>
            </a:endParaRPr>
          </a:p>
        </p:txBody>
      </p:sp>
      <p:sp>
        <p:nvSpPr>
          <p:cNvPr id="12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大数据分析在教学中的应用</a:t>
            </a:r>
            <a:endParaRPr lang="en-US" sz="3600" b="0" strike="noStrike" spc="-1">
              <a:solidFill>
                <a:schemeClr val="dk1"/>
              </a:solidFill>
              <a:latin typeface="Arial"/>
            </a:endParaRPr>
          </a:p>
        </p:txBody>
      </p:sp>
      <p:sp>
        <p:nvSpPr>
          <p:cNvPr id="13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深度挖掘学习过程中的行为特征</a:t>
            </a:r>
            <a:endParaRPr lang="en-US" sz="2000" b="0" strike="noStrike" spc="-1">
              <a:solidFill>
                <a:srgbClr val="000000"/>
              </a:solidFill>
              <a:latin typeface="Arial"/>
            </a:endParaRPr>
          </a:p>
        </p:txBody>
      </p:sp>
      <p:sp>
        <p:nvSpPr>
          <p:cNvPr id="13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学习行为分析</a:t>
            </a:r>
            <a:endParaRPr lang="en-US" sz="3000" b="0" strike="noStrike" spc="-1">
              <a:solidFill>
                <a:srgbClr val="000000"/>
              </a:solidFill>
              <a:latin typeface="Arial"/>
            </a:endParaRPr>
          </a:p>
        </p:txBody>
      </p:sp>
      <p:sp>
        <p:nvSpPr>
          <p:cNvPr id="13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评估教学资源的有效性</a:t>
            </a:r>
            <a:endParaRPr lang="en-US" sz="2000" b="0" strike="noStrike" spc="-1">
              <a:solidFill>
                <a:srgbClr val="000000"/>
              </a:solidFill>
              <a:latin typeface="Arial"/>
            </a:endParaRPr>
          </a:p>
        </p:txBody>
      </p:sp>
      <p:sp>
        <p:nvSpPr>
          <p:cNvPr id="13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教学资源评估</a:t>
            </a:r>
            <a:endParaRPr lang="en-US" sz="3000" b="0" strike="noStrike" spc="-1">
              <a:solidFill>
                <a:srgbClr val="000000"/>
              </a:solidFill>
              <a:latin typeface="Arial"/>
            </a:endParaRPr>
          </a:p>
        </p:txBody>
      </p:sp>
      <p:sp>
        <p:nvSpPr>
          <p:cNvPr id="13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根据数据分析优化学习路径</a:t>
            </a:r>
            <a:endParaRPr lang="en-US" sz="2000" b="0" strike="noStrike" spc="-1">
              <a:solidFill>
                <a:srgbClr val="000000"/>
              </a:solidFill>
              <a:latin typeface="Arial"/>
            </a:endParaRPr>
          </a:p>
        </p:txBody>
      </p:sp>
      <p:sp>
        <p:nvSpPr>
          <p:cNvPr id="13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学习路径优化</a:t>
            </a:r>
            <a:endParaRPr lang="en-US" sz="3000" b="0" strike="noStrike" spc="-1">
              <a:solidFill>
                <a:srgbClr val="000000"/>
              </a:solidFill>
              <a:latin typeface="Arial"/>
            </a:endParaRPr>
          </a:p>
        </p:txBody>
      </p:sp>
      <p:sp>
        <p:nvSpPr>
          <p:cNvPr id="140"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智能机器人导师</a:t>
            </a:r>
            <a:endParaRPr lang="en-US" sz="2200" b="0" strike="noStrike" spc="-1">
              <a:solidFill>
                <a:srgbClr val="000000"/>
              </a:solidFill>
              <a:latin typeface="Arial"/>
            </a:endParaRPr>
          </a:p>
        </p:txBody>
      </p:sp>
      <p:sp>
        <p:nvSpPr>
          <p:cNvPr id="14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智能机器人辅助学员学习</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提供定制化学习计划</a:t>
            </a:r>
            <a:endParaRPr lang="en-US" sz="1500" b="0" strike="noStrike" spc="-1">
              <a:solidFill>
                <a:srgbClr val="000000"/>
              </a:solidFill>
              <a:latin typeface="Arial"/>
            </a:endParaRPr>
          </a:p>
        </p:txBody>
      </p:sp>
      <p:sp>
        <p:nvSpPr>
          <p:cNvPr id="14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情感机器人引导师</a:t>
            </a:r>
            <a:endParaRPr lang="en-US" sz="2200" b="0" strike="noStrike" spc="-1">
              <a:solidFill>
                <a:srgbClr val="000000"/>
              </a:solidFill>
              <a:latin typeface="Arial"/>
            </a:endParaRPr>
          </a:p>
        </p:txBody>
      </p:sp>
      <p:sp>
        <p:nvSpPr>
          <p:cNvPr id="14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利用情感识别技术引导学员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提供情感支持和鼓励</a:t>
            </a:r>
            <a:endParaRPr lang="en-US" sz="1500" b="0" strike="noStrike" spc="-1">
              <a:solidFill>
                <a:srgbClr val="000000"/>
              </a:solidFill>
              <a:latin typeface="Arial"/>
            </a:endParaRPr>
          </a:p>
        </p:txBody>
      </p:sp>
      <p:sp>
        <p:nvSpPr>
          <p:cNvPr id="14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人工智能教学助手的发展</a:t>
            </a:r>
            <a:endParaRPr lang="en-US" sz="3600" b="0" strike="noStrike" spc="-1">
              <a:solidFill>
                <a:schemeClr val="dk1"/>
              </a:solidFill>
              <a:latin typeface="Arial"/>
            </a:endParaRPr>
          </a:p>
        </p:txBody>
      </p:sp>
      <p:sp>
        <p:nvSpPr>
          <p:cNvPr id="15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语音助手</a:t>
            </a:r>
            <a:endParaRPr lang="en-US" sz="2200" b="0" strike="noStrike" spc="-1">
              <a:solidFill>
                <a:srgbClr val="000000"/>
              </a:solidFill>
              <a:latin typeface="Arial"/>
            </a:endParaRPr>
          </a:p>
        </p:txBody>
      </p:sp>
      <p:sp>
        <p:nvSpPr>
          <p:cNvPr id="15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为学员提供语音指导和答疑服务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智能语音识别技术支持</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5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工智能技术在教学培训领域的应用，为学员提供了更加个性化、智能化的学习体验。通过虚拟现实技术、大数据分析和智能教学助手等创新模式，改变了传统教学方式，为教学培训业务带来了更广阔的发展空间。</a:t>
            </a:r>
            <a:endParaRPr lang="en-US" sz="2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人工智能技术对教学培训业务未来的影响</a:t>
            </a:r>
            <a:endParaRPr lang="en-US" sz="3600" b="0" strike="noStrike" spc="-1">
              <a:solidFill>
                <a:schemeClr val="dk1"/>
              </a:solidFill>
              <a:latin typeface="Arial"/>
            </a:endParaRPr>
          </a:p>
        </p:txBody>
      </p:sp>
      <p:sp>
        <p:nvSpPr>
          <p:cNvPr id="15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人工智能技术趋势</a:t>
            </a:r>
            <a:endParaRPr lang="en-US" sz="3500" b="0" strike="noStrike" spc="-1">
              <a:solidFill>
                <a:srgbClr val="000000"/>
              </a:solidFill>
              <a:latin typeface="Arial"/>
            </a:endParaRPr>
          </a:p>
        </p:txBody>
      </p:sp>
      <p:sp>
        <p:nvSpPr>
          <p:cNvPr id="16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随着深度学习技术的不断发展，人工智能在教学培训业务中的应用越来越广泛。同时，自然语言处理的突破以及个性化学习智能化的趋势也为教育行业带来了诸多创新和可能性。</a:t>
            </a:r>
            <a:endParaRPr lang="en-US" sz="2500" b="0" strike="noStrike" spc="-1">
              <a:solidFill>
                <a:srgbClr val="000000"/>
              </a:solidFill>
              <a:latin typeface="Arial"/>
            </a:endParaRPr>
          </a:p>
        </p:txBody>
      </p:sp>
      <p:sp>
        <p:nvSpPr>
          <p:cNvPr id="16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教学培训业务发展趋势</a:t>
            </a:r>
            <a:endParaRPr lang="en-US" sz="3600" b="0" strike="noStrike" spc="-1">
              <a:solidFill>
                <a:schemeClr val="dk1"/>
              </a:solidFill>
              <a:latin typeface="Arial"/>
            </a:endParaRPr>
          </a:p>
        </p:txBody>
      </p:sp>
      <p:sp>
        <p:nvSpPr>
          <p:cNvPr id="16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利用人工智能技术改变传统教学方式</a:t>
            </a:r>
            <a:endParaRPr lang="en-US" sz="1500" b="0" strike="noStrike" spc="-1">
              <a:solidFill>
                <a:srgbClr val="000000"/>
              </a:solidFill>
              <a:latin typeface="Arial"/>
            </a:endParaRPr>
          </a:p>
        </p:txBody>
      </p:sp>
      <p:sp>
        <p:nvSpPr>
          <p:cNvPr id="16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教学方法创新</a:t>
            </a:r>
            <a:endParaRPr lang="en-US" sz="2200" b="0" strike="noStrike" spc="-1">
              <a:solidFill>
                <a:srgbClr val="000000"/>
              </a:solidFill>
              <a:latin typeface="Arial"/>
            </a:endParaRPr>
          </a:p>
        </p:txBody>
      </p:sp>
      <p:sp>
        <p:nvSpPr>
          <p:cNvPr id="16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个性化学习需求不断增加</a:t>
            </a:r>
            <a:endParaRPr lang="en-US" sz="1500" b="0" strike="noStrike" spc="-1">
              <a:solidFill>
                <a:srgbClr val="000000"/>
              </a:solidFill>
              <a:latin typeface="Arial"/>
            </a:endParaRPr>
          </a:p>
        </p:txBody>
      </p:sp>
      <p:sp>
        <p:nvSpPr>
          <p:cNvPr id="16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学习风格多样化</a:t>
            </a:r>
            <a:endParaRPr lang="en-US" sz="2200" b="0" strike="noStrike" spc="-1">
              <a:solidFill>
                <a:srgbClr val="000000"/>
              </a:solidFill>
              <a:latin typeface="Arial"/>
            </a:endParaRPr>
          </a:p>
        </p:txBody>
      </p:sp>
      <p:sp>
        <p:nvSpPr>
          <p:cNvPr id="16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越来越关注实用技能和跨界知识</a:t>
            </a:r>
            <a:endParaRPr lang="en-US" sz="1500" b="0" strike="noStrike" spc="-1">
              <a:solidFill>
                <a:srgbClr val="000000"/>
              </a:solidFill>
              <a:latin typeface="Arial"/>
            </a:endParaRPr>
          </a:p>
        </p:txBody>
      </p:sp>
      <p:sp>
        <p:nvSpPr>
          <p:cNvPr id="16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人才培训需求变化</a:t>
            </a:r>
            <a:endParaRPr lang="en-US" sz="2200" b="0" strike="noStrike" spc="-1">
              <a:solidFill>
                <a:srgbClr val="000000"/>
              </a:solidFill>
              <a:latin typeface="Arial"/>
            </a:endParaRPr>
          </a:p>
        </p:txBody>
      </p:sp>
      <p:sp>
        <p:nvSpPr>
          <p:cNvPr id="17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跨界合作培训项目</a:t>
            </a:r>
            <a:endParaRPr lang="en-US" sz="2200" b="0" strike="noStrike" spc="-1">
              <a:solidFill>
                <a:srgbClr val="000000"/>
              </a:solidFill>
              <a:latin typeface="Arial"/>
            </a:endParaRPr>
          </a:p>
        </p:txBody>
      </p:sp>
      <p:sp>
        <p:nvSpPr>
          <p:cNvPr id="17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多学科交叉项目的开展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企业与高校合作模式</a:t>
            </a:r>
            <a:endParaRPr lang="en-US" sz="1500" b="0" strike="noStrike" spc="-1">
              <a:solidFill>
                <a:srgbClr val="000000"/>
              </a:solidFill>
              <a:latin typeface="Arial"/>
            </a:endParaRPr>
          </a:p>
        </p:txBody>
      </p:sp>
      <p:sp>
        <p:nvSpPr>
          <p:cNvPr id="17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个性化学习路径设计</a:t>
            </a:r>
            <a:endParaRPr lang="en-US" sz="2200" b="0" strike="noStrike" spc="-1">
              <a:solidFill>
                <a:srgbClr val="000000"/>
              </a:solidFill>
              <a:latin typeface="Arial"/>
            </a:endParaRPr>
          </a:p>
        </p:txBody>
      </p:sp>
      <p:sp>
        <p:nvSpPr>
          <p:cNvPr id="17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智能推荐学习计划</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个性化学习进度跟踪</a:t>
            </a:r>
            <a:endParaRPr lang="en-US" sz="1500" b="0" strike="noStrike" spc="-1">
              <a:solidFill>
                <a:srgbClr val="000000"/>
              </a:solidFill>
              <a:latin typeface="Arial"/>
            </a:endParaRPr>
          </a:p>
        </p:txBody>
      </p:sp>
      <p:sp>
        <p:nvSpPr>
          <p:cNvPr id="17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未来教学模式展望</a:t>
            </a:r>
            <a:endParaRPr lang="en-US" sz="3600" b="0" strike="noStrike" spc="-1">
              <a:solidFill>
                <a:schemeClr val="dk1"/>
              </a:solidFill>
              <a:latin typeface="Arial"/>
            </a:endParaRPr>
          </a:p>
        </p:txBody>
      </p:sp>
      <p:sp>
        <p:nvSpPr>
          <p:cNvPr id="18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智能化学习环境</a:t>
            </a:r>
            <a:endParaRPr lang="en-US" sz="2200" b="0" strike="noStrike" spc="-1">
              <a:solidFill>
                <a:srgbClr val="000000"/>
              </a:solidFill>
              <a:latin typeface="Arial"/>
            </a:endParaRPr>
          </a:p>
        </p:txBody>
      </p:sp>
      <p:sp>
        <p:nvSpPr>
          <p:cNvPr id="18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智能教室的发展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个性化学习系统的应用</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人工智能技术在教学培训业务中的创新应用</a:t>
            </a:r>
            <a:endParaRPr lang="en-US" sz="3600" b="0" strike="noStrike" spc="-1">
              <a:solidFill>
                <a:schemeClr val="dk1"/>
              </a:solidFill>
              <a:latin typeface="Arial"/>
            </a:endParaRPr>
          </a:p>
        </p:txBody>
      </p:sp>
      <p:sp>
        <p:nvSpPr>
          <p:cNvPr id="18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提高教学效率和个性化学习</a:t>
            </a:r>
            <a:endParaRPr lang="en-US" sz="2000" b="0" strike="noStrike" spc="-1">
              <a:solidFill>
                <a:srgbClr val="000000"/>
              </a:solidFill>
              <a:latin typeface="Arial"/>
            </a:endParaRPr>
          </a:p>
        </p:txBody>
      </p:sp>
      <p:sp>
        <p:nvSpPr>
          <p:cNvPr id="18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深度学习技术在在线教学中的应用</a:t>
            </a:r>
            <a:endParaRPr lang="en-US" sz="3000" b="0" strike="noStrike" spc="-1">
              <a:solidFill>
                <a:srgbClr val="000000"/>
              </a:solidFill>
              <a:latin typeface="Arial"/>
            </a:endParaRPr>
          </a:p>
        </p:txBody>
      </p:sp>
      <p:sp>
        <p:nvSpPr>
          <p:cNvPr id="18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优化资源分配和教学质量评估</a:t>
            </a:r>
            <a:endParaRPr lang="en-US" sz="2000" b="0" strike="noStrike" spc="-1">
              <a:solidFill>
                <a:srgbClr val="000000"/>
              </a:solidFill>
              <a:latin typeface="Arial"/>
            </a:endParaRPr>
          </a:p>
        </p:txBody>
      </p:sp>
      <p:sp>
        <p:nvSpPr>
          <p:cNvPr id="19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大数据分析在教学资源管理中的应用</a:t>
            </a:r>
            <a:endParaRPr lang="en-US" sz="3000" b="0" strike="noStrike" spc="-1">
              <a:solidFill>
                <a:srgbClr val="000000"/>
              </a:solidFill>
              <a:latin typeface="Arial"/>
            </a:endParaRPr>
          </a:p>
        </p:txBody>
      </p:sp>
      <p:sp>
        <p:nvSpPr>
          <p:cNvPr id="19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智能辅助教学和培训过程监控</a:t>
            </a:r>
            <a:endParaRPr lang="en-US" sz="2000" b="0" strike="noStrike" spc="-1">
              <a:solidFill>
                <a:srgbClr val="000000"/>
              </a:solidFill>
              <a:latin typeface="Arial"/>
            </a:endParaRPr>
          </a:p>
        </p:txBody>
      </p:sp>
      <p:sp>
        <p:nvSpPr>
          <p:cNvPr id="19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人工智能教学助手在企业培训中的作用</a:t>
            </a:r>
            <a:endParaRPr lang="en-US" sz="3000" b="0" strike="noStrike" spc="-1">
              <a:solidFill>
                <a:srgbClr val="000000"/>
              </a:solidFill>
              <a:latin typeface="Arial"/>
            </a:endParaRPr>
          </a:p>
        </p:txBody>
      </p:sp>
      <p:sp>
        <p:nvSpPr>
          <p:cNvPr id="194"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9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工智能技术的快速发展将会深刻改变教学培训业务的面貌，未来教学模式将更加智能化和个性化。教育机构和企业需要积极应对这一趋势，充分利用人工智能技术提升教学质量和效率，满足不断变化的学习需求。</a:t>
            </a:r>
            <a:endParaRPr lang="en-US" sz="2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https://d.book118.com/115213311014011130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127</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教学培训业务中人工智能技术的崛起</vt:lpstr>
      <vt:lpstr>目录</vt:lpstr>
      <vt:lpstr>第1章 人工智能技术在教学培训业务中的应用现状</vt:lpstr>
      <vt:lpstr> </vt:lpstr>
      <vt:lpstr>人工智能技术在教学中的应用</vt:lpstr>
      <vt:lpstr>人工智能技术在培训中的应用</vt:lpstr>
      <vt:lpstr>人工智能技术在教育培训行业中的优势</vt:lpstr>
      <vt:lpstr>第2章 人工智能技术在教学培训中的创新模式</vt:lpstr>
      <vt:lpstr> </vt:lpstr>
      <vt:lpstr>虚拟现实技术在培训中的应用</vt:lpstr>
      <vt:lpstr>大数据分析在教学中的应用</vt:lpstr>
      <vt:lpstr>人工智能教学助手的发展</vt:lpstr>
      <vt:lpstr>结语</vt:lpstr>
      <vt:lpstr>第3章 人工智能技术对教学培训业务未来的影响</vt:lpstr>
      <vt:lpstr> </vt:lpstr>
      <vt:lpstr>教学培训业务发展趋势</vt:lpstr>
      <vt:lpstr>未来教学模式展望</vt:lpstr>
      <vt:lpstr>人工智能技术在教学培训业务中的创新应用</vt:lpstr>
      <vt:lpstr>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2024-09-29T15:20:37.548</cp:lastPrinted>
  <dcterms:created xsi:type="dcterms:W3CDTF">2024-09-29T07:20:37Z</dcterms:created>
  <dcterms:modified xsi:type="dcterms:W3CDTF">2024-09-29T07:20:39Z</dcterms:modified>
</cp:coreProperties>
</file>