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4" r:id="rId35"/>
  </p:sldIdLst>
  <p:sldSz cx="9564624" cy="7173468"/>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tags" Target="tags/tag1.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2.xml" /><Relationship Id="rId40"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EC7A84-EB64-45BD-ABAB-DB53E07F5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37858-7F4A-42B8-84AD-21BF991CF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C56A08-F3F4-49E6-A63B-D0AAA1A2A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85377E-AB0A-4298-902D-E9DF899269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5157F7-C3B5-4038-AAB0-D198A4DDB6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005032-D140-4D7F-97E5-0ACFBD0C8E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5C629F-68E7-48B2-BC65-EC76A11EA2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4B11D8-2D79-4DC9-80D3-A27F6787A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7194C5-4C22-407A-9E14-EDC1B25AF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8845D-8E06-4850-8029-0E9BA688A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61243C-D106-4867-BEB1-3D2DE68CF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pic>
        <p:nvPicPr>
          <p:cNvPr id="1026" name="Picture 11"/>
          <p:cNvPicPr/>
          <p:nvPr/>
        </p:nvPicPr>
        <p:blipFill>
          <a:blip r:embed="rId2"/>
          <a:stretch>
            <a:fillRect/>
          </a:stretch>
        </p:blipFill>
        <p:spPr>
          <a:xfrm>
            <a:off x="0" y="0"/>
            <a:ext cx="9564624" cy="7170147"/>
          </a:xfrm>
          <a:prstGeom prst="rect">
            <a:avLst/>
          </a:prstGeom>
          <a:noFill/>
          <a:ln cap="flat">
            <a:noFill/>
            <a:prstDash val="solid"/>
            <a:miter lim="800000"/>
            <a:headEnd type="none" w="med" len="med"/>
            <a:tailEnd type="none" w="med" len="med"/>
          </a:ln>
        </p:spPr>
      </p:pic>
      <p:sp>
        <p:nvSpPr>
          <p:cNvPr id="1027" name="Text Box 4"/>
          <p:cNvSpPr/>
          <p:nvPr/>
        </p:nvSpPr>
        <p:spPr bwMode="auto">
          <a:xfrm>
            <a:off x="5072904" y="6778263"/>
            <a:ext cx="4491720" cy="395205"/>
          </a:xfrm>
          <a:prstGeom prst="rect">
            <a:avLst/>
          </a:prstGeom>
          <a:noFill/>
          <a:ln cap="flat">
            <a:noFill/>
            <a:prstDash val="solid"/>
            <a:round/>
            <a:headEnd type="none" w="med" len="med"/>
            <a:tailEnd type="none" w="med" len="med"/>
          </a:ln>
        </p:spPr>
        <p:txBody>
          <a:bodyPr lIns="0" tIns="0" rIns="180000" bIns="0" anchor="ctr" anchorCtr="0"/>
          <a:lstStyle>
            <a:defPPr>
              <a:defRPr lang="en-US"/>
            </a:defPPr>
            <a:lvl1pPr marL="0"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1pPr>
            <a:lvl2pPr marL="478231"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2pPr>
            <a:lvl3pPr marL="956462"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3pPr>
            <a:lvl4pPr marL="1434694"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4pPr>
            <a:lvl5pPr marL="1912925"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a:spcBef>
                <a:spcPct val="50000"/>
              </a:spcBef>
            </a:pPr>
            <a:endParaRPr lang="en-US" altLang="zh-CN" sz="1464">
              <a:solidFill>
                <a:schemeClr val="bg1"/>
              </a:solidFill>
              <a:ea typeface="宋体" charset="-122"/>
            </a:endParaRPr>
          </a:p>
        </p:txBody>
      </p:sp>
      <p:sp>
        <p:nvSpPr>
          <p:cNvPr id="1028" name="Rectangle 7"/>
          <p:cNvSpPr/>
          <p:nvPr>
            <p:ph type="body"/>
          </p:nvPr>
        </p:nvSpPr>
        <p:spPr>
          <a:xfrm>
            <a:off x="318821" y="1275283"/>
            <a:ext cx="8847277" cy="5260543"/>
          </a:xfrm>
          <a:prstGeom prst="rect">
            <a:avLst/>
          </a:prstGeom>
          <a:noFill/>
          <a:ln cap="flat">
            <a:noFill/>
            <a:prstDash val="solid"/>
            <a:miter lim="800000"/>
            <a:headEnd type="none" w="med" len="med"/>
            <a:tailEnd type="none" w="med" len="med"/>
          </a:ln>
        </p:spPr>
        <p:txBody>
          <a:bodyPr>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lvl="0"/>
            <a:r>
              <a:t>Click to edit Master text styles</a:t>
            </a:r>
          </a:p>
          <a:p>
            <a:pPr lvl="1"/>
            <a:r>
              <a:t>Second level</a:t>
            </a:r>
          </a:p>
          <a:p>
            <a:pPr lvl="2"/>
            <a:r>
              <a:t>Third level</a:t>
            </a:r>
          </a:p>
          <a:p>
            <a:pPr lvl="3"/>
            <a:r>
              <a:t>Fourth level</a:t>
            </a:r>
          </a:p>
          <a:p>
            <a:pPr lvl="4"/>
            <a:r>
              <a:t>Fifth level</a:t>
            </a: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l" defTabSz="956462" rtl="0" eaLnBrk="0" fontAlgn="base" hangingPunct="0">
        <a:lnSpc>
          <a:spcPct val="90000"/>
        </a:lnSpc>
        <a:spcBef>
          <a:spcPct val="0"/>
        </a:spcBef>
        <a:spcAft>
          <a:spcPct val="0"/>
        </a:spcAft>
        <a:buClrTx/>
        <a:buSzTx/>
        <a:buFontTx/>
        <a:buNone/>
        <a:defRPr kumimoji="0"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sz="1883" b="1" i="0" u="none">
          <a:solidFill>
            <a:srgbClr val="000066"/>
          </a:solidFill>
          <a:latin typeface="Arial" pitchFamily="34" charset="0"/>
          <a:ea typeface="Osaka"/>
        </a:defRPr>
      </a:lvl5pPr>
    </p:titleStyle>
    <p:bodyStyle>
      <a:lvl1pPr marL="478231" indent="-478231" algn="l" defTabSz="956462" rtl="0" eaLnBrk="0" fontAlgn="base" hangingPunct="0">
        <a:lnSpc>
          <a:spcPct val="100000"/>
        </a:lnSpc>
        <a:spcBef>
          <a:spcPct val="20000"/>
        </a:spcBef>
        <a:spcAft>
          <a:spcPct val="0"/>
        </a:spcAft>
        <a:buClrTx/>
        <a:buSzTx/>
        <a:buFont typeface="Wingdings" charset="2"/>
        <a:buChar char="§"/>
        <a:defRPr kumimoji="0"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sz="1883" b="0" i="0" u="none">
          <a:solidFill>
            <a:schemeClr val="tx1"/>
          </a:solidFill>
          <a:latin typeface="Arial" pitchFamily="34" charset="0"/>
          <a:ea typeface="Osaka"/>
        </a:defRPr>
      </a:lvl5pPr>
    </p:bodyStyle>
    <p:otherStyle>
      <a:lvl1pPr marL="0" indent="0" algn="l" defTabSz="956462" rtl="0" eaLnBrk="1" fontAlgn="base" hangingPunct="1">
        <a:lnSpc>
          <a:spcPct val="100000"/>
        </a:lnSpc>
        <a:spcBef>
          <a:spcPct val="0"/>
        </a:spcBef>
        <a:spcAft>
          <a:spcPct val="0"/>
        </a:spcAft>
        <a:buClrTx/>
        <a:buSzTx/>
        <a:buFontTx/>
        <a:buNone/>
        <a:defRPr kumimoji="0" sz="1883" b="0" i="0" u="none">
          <a:solidFill>
            <a:schemeClr val="tx1"/>
          </a:solidFill>
          <a:latin typeface="Arial" pitchFamily="34" charset="0"/>
          <a:ea typeface="Osaka"/>
        </a:defRPr>
      </a:lvl1pPr>
      <a:lvl2pPr marL="777126" indent="-298894" algn="l" defTabSz="956462" rtl="0" eaLnBrk="1" fontAlgn="base" hangingPunct="1">
        <a:lnSpc>
          <a:spcPct val="100000"/>
        </a:lnSpc>
        <a:spcBef>
          <a:spcPct val="0"/>
        </a:spcBef>
        <a:spcAft>
          <a:spcPct val="0"/>
        </a:spcAft>
        <a:buClrTx/>
        <a:buSzTx/>
        <a:buFontTx/>
        <a:buNone/>
        <a:defRPr kumimoji="0" sz="1883" b="0" i="0" u="none">
          <a:solidFill>
            <a:schemeClr val="tx1"/>
          </a:solidFill>
          <a:latin typeface="Arial" pitchFamily="34" charset="0"/>
          <a:ea typeface="Osaka"/>
        </a:defRPr>
      </a:lvl2pPr>
      <a:lvl3pPr marL="1195578" indent="-239116" algn="l" defTabSz="956462" rtl="0" eaLnBrk="1" fontAlgn="base" hangingPunct="1">
        <a:lnSpc>
          <a:spcPct val="100000"/>
        </a:lnSpc>
        <a:spcBef>
          <a:spcPct val="0"/>
        </a:spcBef>
        <a:spcAft>
          <a:spcPct val="0"/>
        </a:spcAft>
        <a:buClrTx/>
        <a:buSzTx/>
        <a:buFontTx/>
        <a:buNone/>
        <a:defRPr kumimoji="0" sz="1883" b="0" i="0" u="none">
          <a:solidFill>
            <a:schemeClr val="tx1"/>
          </a:solidFill>
          <a:latin typeface="Arial" pitchFamily="34" charset="0"/>
          <a:ea typeface="Osaka"/>
        </a:defRPr>
      </a:lvl3pPr>
      <a:lvl4pPr marL="1673809" indent="-239116" algn="l" defTabSz="956462" rtl="0" eaLnBrk="1" fontAlgn="base" hangingPunct="1">
        <a:lnSpc>
          <a:spcPct val="100000"/>
        </a:lnSpc>
        <a:spcBef>
          <a:spcPct val="0"/>
        </a:spcBef>
        <a:spcAft>
          <a:spcPct val="0"/>
        </a:spcAft>
        <a:buClrTx/>
        <a:buSzTx/>
        <a:buFontTx/>
        <a:buNone/>
        <a:defRPr kumimoji="0" sz="1883" b="0" i="0" u="none">
          <a:solidFill>
            <a:schemeClr val="tx1"/>
          </a:solidFill>
          <a:latin typeface="Arial" pitchFamily="34" charset="0"/>
          <a:ea typeface="Osaka"/>
        </a:defRPr>
      </a:lvl4pPr>
      <a:lvl5pPr marL="2152040" indent="-239116" algn="l" defTabSz="956462" rtl="0" eaLnBrk="1" fontAlgn="base" hangingPunct="1">
        <a:lnSpc>
          <a:spcPct val="100000"/>
        </a:lnSpc>
        <a:spcBef>
          <a:spcPct val="0"/>
        </a:spcBef>
        <a:spcAft>
          <a:spcPct val="0"/>
        </a:spcAft>
        <a:buClrTx/>
        <a:buSzTx/>
        <a:buFontTx/>
        <a:buNone/>
        <a:defRPr kumimoji="0" sz="1883" b="0" i="0" u="none">
          <a:solidFill>
            <a:schemeClr val="tx1"/>
          </a:solidFill>
          <a:latin typeface="Arial" pitchFamily="34" charset="0"/>
          <a:ea typeface="Osaka"/>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1.bin" TargetMode="Internal" /><Relationship Id="rId3" Type="http://schemas.openxmlformats.org/officeDocument/2006/relationships/image" Target="../media/image2.png" /><Relationship Id="rId4" Type="http://schemas.openxmlformats.org/officeDocument/2006/relationships/oleObject" Target="../embeddings/oleObject2.bin" TargetMode="Internal"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vmlDrawing" Target="../drawings/vmlDrawing1.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21423200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Rectangle 3"/>
          <p:cNvSpPr/>
          <p:nvPr>
            <p:ph type="subTitle" idx="4294967295"/>
          </p:nvPr>
        </p:nvSpPr>
        <p:spPr>
          <a:xfrm>
            <a:off x="941518" y="1275283"/>
            <a:ext cx="7306310" cy="462290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0" indent="0" algn="ctr" defTabSz="956462" rtl="0" eaLnBrk="0" fontAlgn="base" hangingPunct="0">
              <a:lnSpc>
                <a:spcPct val="100000"/>
              </a:lnSpc>
              <a:spcBef>
                <a:spcPct val="20000"/>
              </a:spcBef>
              <a:spcAft>
                <a:spcPct val="0"/>
              </a:spcAft>
              <a:buClrTx/>
              <a:buSzTx/>
              <a:buFont typeface="Wingdings" charset="2"/>
              <a:buNone/>
              <a:defRPr kumimoji="0" lang="en-US" altLang="en-US" sz="2510" b="0" i="0" u="none">
                <a:solidFill>
                  <a:schemeClr val="tx1"/>
                </a:solidFill>
                <a:latin typeface="Arial" pitchFamily="34" charset="0"/>
                <a:ea typeface="Osaka"/>
              </a:defRPr>
            </a:lvl1pPr>
            <a:lvl2pPr marL="478231" indent="0" algn="ctr" defTabSz="956462" rtl="0" eaLnBrk="0" fontAlgn="base" hangingPunct="0">
              <a:lnSpc>
                <a:spcPct val="100000"/>
              </a:lnSpc>
              <a:spcBef>
                <a:spcPct val="20000"/>
              </a:spcBef>
              <a:spcAft>
                <a:spcPct val="0"/>
              </a:spcAft>
              <a:buClrTx/>
              <a:buSzTx/>
              <a:buFont typeface="Wingdings" charset="2"/>
              <a:buNone/>
              <a:defRPr kumimoji="0" lang="en-US" altLang="en-US" sz="2510" b="0" i="0" u="none">
                <a:solidFill>
                  <a:srgbClr val="000066"/>
                </a:solidFill>
                <a:latin typeface="Arial" pitchFamily="34" charset="0"/>
                <a:ea typeface="Osaka"/>
              </a:defRPr>
            </a:lvl2pPr>
            <a:lvl3pPr marL="956462" indent="0" algn="ctr" defTabSz="956462" rtl="0" eaLnBrk="0" fontAlgn="base" hangingPunct="0">
              <a:lnSpc>
                <a:spcPct val="100000"/>
              </a:lnSpc>
              <a:spcBef>
                <a:spcPct val="20000"/>
              </a:spcBef>
              <a:spcAft>
                <a:spcPct val="0"/>
              </a:spcAft>
              <a:buClrTx/>
              <a:buSzTx/>
              <a:buFont typeface="Wingdings" charset="2"/>
              <a:buNone/>
              <a:defRPr kumimoji="0" lang="en-US" altLang="en-US" sz="2510" b="0" i="0" u="none">
                <a:solidFill>
                  <a:schemeClr val="bg2"/>
                </a:solidFill>
                <a:latin typeface="Arial" pitchFamily="34" charset="0"/>
                <a:ea typeface="Osaka"/>
              </a:defRPr>
            </a:lvl3pPr>
            <a:lvl4pPr marL="1434694" indent="0" algn="ctr" defTabSz="956462" rtl="0" eaLnBrk="0" fontAlgn="base" hangingPunct="0">
              <a:lnSpc>
                <a:spcPct val="100000"/>
              </a:lnSpc>
              <a:spcBef>
                <a:spcPct val="20000"/>
              </a:spcBef>
              <a:spcAft>
                <a:spcPct val="0"/>
              </a:spcAft>
              <a:buClrTx/>
              <a:buSzTx/>
              <a:buFontTx/>
              <a:buNone/>
              <a:defRPr kumimoji="0" lang="en-US" altLang="en-US" sz="2092" b="0" i="0" u="none">
                <a:solidFill>
                  <a:schemeClr val="bg2"/>
                </a:solidFill>
                <a:latin typeface="Arial" pitchFamily="34" charset="0"/>
                <a:ea typeface="Osaka"/>
              </a:defRPr>
            </a:lvl4pPr>
            <a:lvl5pPr marL="1912925" indent="0" algn="ctr"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0" lvl="0" indent="0" eaLnBrk="1" hangingPunct="1"/>
            <a:r>
              <a:rPr lang="zh-CN" altLang="en-US" sz="5548" b="1">
                <a:solidFill>
                  <a:srgbClr val="33358B"/>
                </a:solidFill>
                <a:ea typeface="楷体"/>
              </a:rPr>
              <a:t>农药标签评审原那么</a:t>
            </a:r>
            <a:endParaRPr lang="zh-CN" altLang="en-US" sz="5648" b="1">
              <a:solidFill>
                <a:srgbClr val="3333CC"/>
              </a:solidFill>
              <a:ea typeface="楷体"/>
            </a:endParaRPr>
          </a:p>
          <a:p>
            <a:pPr marL="0" lvl="0" indent="0" eaLnBrk="1" hangingPunct="1"/>
            <a:endParaRPr lang="zh-CN" altLang="en-US" sz="5648" b="1">
              <a:solidFill>
                <a:srgbClr val="3333CC"/>
              </a:solidFill>
              <a:ea typeface="楷体"/>
            </a:endParaRPr>
          </a:p>
          <a:p>
            <a:pPr marL="0" lvl="0" indent="0" eaLnBrk="1" hangingPunct="1"/>
            <a:endParaRPr lang="zh-CN" altLang="en-US" sz="5648" b="1">
              <a:solidFill>
                <a:srgbClr val="3333CC"/>
              </a:solidFill>
              <a:ea typeface="楷体"/>
            </a:endParaRPr>
          </a:p>
          <a:p>
            <a:pPr marL="0" lvl="0" indent="0" eaLnBrk="1" hangingPunct="1"/>
            <a:endParaRPr lang="zh-CN" altLang="en-US" sz="5648" b="1">
              <a:solidFill>
                <a:srgbClr val="3333CC"/>
              </a:solidFill>
              <a:ea typeface="楷体"/>
            </a:endParaRPr>
          </a:p>
          <a:p>
            <a:pPr marL="0" lvl="0" indent="0" eaLnBrk="1" hangingPunct="1"/>
            <a:r>
              <a:rPr lang="zh-CN" altLang="en-US" sz="5248" b="1">
                <a:solidFill>
                  <a:srgbClr val="33358B"/>
                </a:solidFill>
                <a:ea typeface="楷体"/>
              </a:rPr>
              <a:t>农业部农药检定所         孙艳萍</a:t>
            </a:r>
            <a:br>
              <a:rPr lang="zh-CN" altLang="en-US" sz="5248" b="1">
                <a:solidFill>
                  <a:srgbClr val="33358B"/>
                </a:solidFill>
                <a:ea typeface="楷体"/>
              </a:rPr>
            </a:br>
            <a:endParaRPr lang="zh-CN" altLang="en-US" sz="5648" b="1">
              <a:solidFill>
                <a:srgbClr val="3333CC"/>
              </a:solidFill>
              <a:ea typeface="楷体"/>
            </a:endParaRPr>
          </a:p>
          <a:p>
            <a:pPr marL="0" lvl="0" indent="0" eaLnBrk="1" hangingPunct="1"/>
            <a:r>
              <a:rPr lang="zh-CN" altLang="en-US" sz="5348" b="1">
                <a:solidFill>
                  <a:srgbClr val="33358B"/>
                </a:solidFill>
                <a:ea typeface="楷体"/>
              </a:rPr>
              <a:t>2022.12.15                海口</a:t>
            </a:r>
            <a:endParaRPr lang="zh-CN" altLang="en-US" sz="5648" b="1">
              <a:solidFill>
                <a:srgbClr val="3333CC"/>
              </a:solidFill>
              <a:ea typeface="楷体"/>
            </a:endParaRPr>
          </a:p>
        </p:txBody>
      </p:sp>
      <p:sp>
        <p:nvSpPr>
          <p:cNvPr id="2051" name="Rectangle 5"/>
          <p:cNvSpPr/>
          <p:nvPr>
            <p:ph type="ctrTitle" idx="4294967295"/>
          </p:nvPr>
        </p:nvSpPr>
        <p:spPr>
          <a:xfrm>
            <a:off x="717347" y="1036168"/>
            <a:ext cx="8129930" cy="2729903"/>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stStyle>
          <a:p>
            <a:pPr lvl="0" algn="ctr" eaLnBrk="1" hangingPunct="1"/>
            <a:r>
              <a:rPr lang="zh-CN" altLang="en-US" sz="6176">
                <a:solidFill>
                  <a:srgbClr val="33358B"/>
                </a:solidFill>
                <a:ea typeface="黑体" charset="-122"/>
              </a:rPr>
              <a:t> </a:t>
            </a:r>
            <a:endParaRPr lang="zh-CN" altLang="en-US" sz="6276">
              <a:solidFill>
                <a:srgbClr val="3333CC"/>
              </a:solidFill>
              <a:ea typeface="黑体" charset="-122"/>
            </a:endParaRPr>
          </a:p>
        </p:txBody>
      </p:sp>
      <p:sp>
        <p:nvSpPr>
          <p:cNvPr id="2052"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第一页，共六十四页。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Rectangle 2"/>
          <p:cNvSpPr/>
          <p:nvPr>
            <p:ph type="title" idx="4294967295"/>
          </p:nvPr>
        </p:nvSpPr>
        <p:spPr>
          <a:xfrm>
            <a:off x="478231" y="287271"/>
            <a:ext cx="8608161" cy="748896"/>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ea typeface="黑体" charset="-122"/>
              </a:rPr>
              <a:t>农药标签的评审</a:t>
            </a:r>
            <a:endParaRPr lang="zh-CN" altLang="en-US" sz="4184">
              <a:solidFill>
                <a:srgbClr val="3333CC"/>
              </a:solidFill>
              <a:ea typeface="黑体" charset="-122"/>
            </a:endParaRPr>
          </a:p>
        </p:txBody>
      </p:sp>
      <p:sp>
        <p:nvSpPr>
          <p:cNvPr id="2055" name="Rectangle 3"/>
          <p:cNvSpPr/>
          <p:nvPr>
            <p:ph type="body" idx="4294967295"/>
          </p:nvPr>
        </p:nvSpPr>
        <p:spPr>
          <a:xfrm>
            <a:off x="1434694" y="1673809"/>
            <a:ext cx="7253174" cy="430408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466" b="1">
                <a:solidFill>
                  <a:srgbClr val="000225"/>
                </a:solidFill>
                <a:latin typeface="楷体_GB2312" charset="-122"/>
                <a:ea typeface="楷体_GB2312" charset="-122"/>
              </a:rPr>
              <a:t>  评审根本原那么</a:t>
            </a:r>
            <a:endParaRPr lang="zh-CN" altLang="en-US"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666" b="1">
                <a:solidFill>
                  <a:srgbClr val="000225"/>
                </a:solidFill>
                <a:latin typeface="楷体_GB2312" charset="-122"/>
                <a:ea typeface="楷体_GB2312" charset="-122"/>
              </a:rPr>
              <a:t>  评审主要内容</a:t>
            </a:r>
            <a:endParaRPr lang="zh-CN" altLang="en-US"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566" b="1">
                <a:solidFill>
                  <a:srgbClr val="000225"/>
                </a:solidFill>
                <a:latin typeface="楷体_GB2312" charset="-122"/>
                <a:ea typeface="楷体_GB2312" charset="-122"/>
              </a:rPr>
              <a:t>  格式要求</a:t>
            </a:r>
            <a:endParaRPr lang="zh-CN" altLang="en-US"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endParaRPr lang="zh-CN" altLang="en-US"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666" b="1">
                <a:solidFill>
                  <a:srgbClr val="000225"/>
                </a:solidFill>
                <a:latin typeface="楷体_GB2312" charset="-122"/>
                <a:ea typeface="楷体_GB2312" charset="-122"/>
              </a:rPr>
              <a:t>   </a:t>
            </a:r>
            <a:endParaRPr lang="zh-CN" altLang="en-US" sz="3766" b="1">
              <a:solidFill>
                <a:srgbClr val="000066"/>
              </a:solidFill>
              <a:latin typeface="楷体_GB2312" charset="-122"/>
              <a:ea typeface="楷体_GB2312" charset="-122"/>
            </a:endParaRPr>
          </a:p>
        </p:txBody>
      </p:sp>
      <p:sp>
        <p:nvSpPr>
          <p:cNvPr id="2056"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第二页，共六十四页。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 name="Rectangle 2"/>
          <p:cNvSpPr/>
          <p:nvPr>
            <p:ph type="title" idx="4294967295"/>
          </p:nvPr>
        </p:nvSpPr>
        <p:spPr>
          <a:xfrm>
            <a:off x="478231" y="797052"/>
            <a:ext cx="8608161" cy="828603"/>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一、评审根本原那么</a:t>
            </a:r>
            <a:endParaRPr lang="zh-CN" altLang="en-US" sz="4184">
              <a:solidFill>
                <a:srgbClr val="3333CC"/>
              </a:solidFill>
              <a:ea typeface="黑体" charset="-122"/>
            </a:endParaRPr>
          </a:p>
        </p:txBody>
      </p:sp>
      <p:sp>
        <p:nvSpPr>
          <p:cNvPr id="2059" name="Rectangle 3"/>
          <p:cNvSpPr/>
          <p:nvPr>
            <p:ph type="body" idx="4294967295"/>
          </p:nvPr>
        </p:nvSpPr>
        <p:spPr>
          <a:xfrm>
            <a:off x="956463" y="1673809"/>
            <a:ext cx="7970520" cy="4224375"/>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endParaRPr lang="zh-CN" altLang="en-US" sz="3347">
              <a:ea typeface="楷体_GB2312" charset="-122"/>
            </a:endParaRPr>
          </a:p>
          <a:p>
            <a:pPr marL="478231" lvl="0" indent="-478231" eaLnBrk="1" hangingPunct="1">
              <a:buClr>
                <a:srgbClr val="3399FF"/>
              </a:buClr>
              <a:buFont typeface="Wingdings" charset="2"/>
            </a:pPr>
            <a:r>
              <a:rPr lang="zh-CN" altLang="en-US" sz="3666" b="1">
                <a:solidFill>
                  <a:srgbClr val="000225"/>
                </a:solidFill>
                <a:ea typeface="楷体_GB2312" charset="-122"/>
              </a:rPr>
              <a:t>农药标签内容的完整性</a:t>
            </a:r>
            <a:endParaRPr lang="zh-CN" altLang="en-US" sz="3766" b="1">
              <a:solidFill>
                <a:srgbClr val="000066"/>
              </a:solidFill>
              <a:ea typeface="楷体_GB2312" charset="-122"/>
            </a:endParaRPr>
          </a:p>
          <a:p>
            <a:pPr marL="478231" lvl="0" indent="-478231" eaLnBrk="1" hangingPunct="1">
              <a:buClr>
                <a:srgbClr val="3399FF"/>
              </a:buClr>
              <a:buFont typeface="Wingdings" charset="2"/>
            </a:pPr>
            <a:r>
              <a:rPr lang="zh-CN" altLang="en-US" sz="3466" b="1">
                <a:solidFill>
                  <a:srgbClr val="000225"/>
                </a:solidFill>
                <a:ea typeface="楷体_GB2312" charset="-122"/>
              </a:rPr>
              <a:t>农药标签内容的真实与合法性</a:t>
            </a:r>
            <a:endParaRPr lang="zh-CN" altLang="en-US" sz="3766" b="1">
              <a:solidFill>
                <a:srgbClr val="000066"/>
              </a:solidFill>
              <a:ea typeface="楷体_GB2312" charset="-122"/>
            </a:endParaRPr>
          </a:p>
          <a:p>
            <a:pPr marL="478231" lvl="0" indent="-478231" eaLnBrk="1" hangingPunct="1">
              <a:buClr>
                <a:srgbClr val="3399FF"/>
              </a:buClr>
              <a:buFont typeface="Wingdings" charset="2"/>
            </a:pPr>
            <a:r>
              <a:rPr lang="zh-CN" altLang="en-US" sz="3666" b="1">
                <a:solidFill>
                  <a:srgbClr val="000225"/>
                </a:solidFill>
                <a:ea typeface="楷体_GB2312" charset="-122"/>
              </a:rPr>
              <a:t>农药标签的格式</a:t>
            </a:r>
            <a:endParaRPr lang="zh-CN" altLang="en-US" sz="3766" b="1">
              <a:solidFill>
                <a:srgbClr val="000066"/>
              </a:solidFill>
              <a:ea typeface="楷体_GB2312" charset="-122"/>
            </a:endParaRPr>
          </a:p>
        </p:txBody>
      </p:sp>
      <p:sp>
        <p:nvSpPr>
          <p:cNvPr id="2060"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第三页，共六十四页。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2" name="Rectangle 2"/>
          <p:cNvSpPr/>
          <p:nvPr>
            <p:ph type="body" idx="4294967295"/>
          </p:nvPr>
        </p:nvSpPr>
        <p:spPr>
          <a:xfrm>
            <a:off x="398526" y="1434694"/>
            <a:ext cx="8847277" cy="4383786"/>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endParaRPr lang="zh-CN" altLang="en-US" b="1"/>
          </a:p>
          <a:p>
            <a:pPr marL="478231" lvl="0" indent="-478231" eaLnBrk="1" hangingPunct="1"/>
            <a:r>
              <a:rPr lang="zh-CN" altLang="en-US" b="1">
                <a:solidFill>
                  <a:srgbClr val="0001BF"/>
                </a:solidFill>
              </a:rPr>
              <a:t>符合?农药管理条例?、?农药标签和说明书管理方法?的规定；</a:t>
            </a:r>
            <a:endParaRPr lang="zh-CN" altLang="en-US" b="1"/>
          </a:p>
          <a:p>
            <a:pPr marL="478231" lvl="0" indent="-478231" eaLnBrk="1" hangingPunct="1"/>
            <a:r>
              <a:rPr lang="zh-CN" altLang="en-US" b="1">
                <a:solidFill>
                  <a:srgbClr val="0001BF"/>
                </a:solidFill>
              </a:rPr>
              <a:t>针对不同类型的农药〔原药、大田用农药制剂、卫生用农药制剂、杀鼠剂等〕设置相应的工程；</a:t>
            </a:r>
            <a:endParaRPr lang="zh-CN" altLang="en-US" b="1"/>
          </a:p>
          <a:p>
            <a:pPr marL="478231" lvl="0" indent="-478231" eaLnBrk="1" hangingPunct="1"/>
            <a:r>
              <a:rPr lang="zh-CN" altLang="en-US" b="1">
                <a:solidFill>
                  <a:srgbClr val="0001BF"/>
                </a:solidFill>
              </a:rPr>
              <a:t>工程完整。</a:t>
            </a:r>
            <a:endParaRPr lang="zh-CN" altLang="en-US" b="1"/>
          </a:p>
        </p:txBody>
      </p:sp>
      <p:sp>
        <p:nvSpPr>
          <p:cNvPr id="2063" name="Rectangle 3"/>
          <p:cNvSpPr/>
          <p:nvPr>
            <p:ph type="title" idx="4294967295"/>
          </p:nvPr>
        </p:nvSpPr>
        <p:spPr>
          <a:xfrm>
            <a:off x="557936" y="637642"/>
            <a:ext cx="8608161" cy="828603"/>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4084">
                <a:solidFill>
                  <a:srgbClr val="33358B"/>
                </a:solidFill>
                <a:ea typeface="黑体" charset="-122"/>
              </a:rPr>
              <a:t>农药标签内容的完整性</a:t>
            </a:r>
            <a:endParaRPr lang="zh-CN" altLang="en-US" sz="4184">
              <a:solidFill>
                <a:srgbClr val="3333CC"/>
              </a:solidFill>
              <a:ea typeface="黑体" charset="-122"/>
            </a:endParaRPr>
          </a:p>
        </p:txBody>
      </p:sp>
      <p:sp>
        <p:nvSpPr>
          <p:cNvPr id="2064"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第四页，共六十四页。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6" name="Rectangle 2"/>
          <p:cNvSpPr/>
          <p:nvPr>
            <p:ph type="title" idx="4294967295"/>
          </p:nvPr>
        </p:nvSpPr>
        <p:spPr>
          <a:xfrm>
            <a:off x="478231" y="557936"/>
            <a:ext cx="8608161" cy="717347"/>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农药标签内容的真实与合法性</a:t>
            </a:r>
            <a:endParaRPr lang="en-US" altLang="zh-CN" sz="4184">
              <a:solidFill>
                <a:srgbClr val="3333CC"/>
              </a:solidFill>
              <a:ea typeface="黑体" charset="-122"/>
            </a:endParaRPr>
          </a:p>
        </p:txBody>
      </p:sp>
      <p:sp>
        <p:nvSpPr>
          <p:cNvPr id="2067" name="Rectangle 3"/>
          <p:cNvSpPr/>
          <p:nvPr>
            <p:ph type="body" idx="4294967295"/>
          </p:nvPr>
        </p:nvSpPr>
        <p:spPr>
          <a:xfrm>
            <a:off x="318821" y="1275283"/>
            <a:ext cx="8847277" cy="5101133"/>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466" b="1">
                <a:solidFill>
                  <a:srgbClr val="0001BF"/>
                </a:solidFill>
                <a:ea typeface="宋体" charset="-122"/>
              </a:rPr>
              <a:t>技术内容：应当不违背试验资料、?农药登记资料规定?中认可的资料内容，可以根据本企业产品特点，从保障农药平安使用角度出发，提出更严格的使用要求。</a:t>
            </a:r>
            <a:endParaRPr lang="zh-CN" altLang="en-US" sz="3766" b="1">
              <a:ea typeface="宋体" charset="-122"/>
            </a:endParaRPr>
          </a:p>
          <a:p>
            <a:pPr marL="478231" lvl="0" indent="-478231" eaLnBrk="1" hangingPunct="1">
              <a:buClr>
                <a:srgbClr val="3399FF"/>
              </a:buClr>
              <a:buFont typeface="Wingdings" charset="2"/>
              <a:buChar char="v"/>
            </a:pPr>
            <a:r>
              <a:rPr lang="zh-CN" altLang="en-US" sz="3566" b="1">
                <a:solidFill>
                  <a:srgbClr val="0001BF"/>
                </a:solidFill>
                <a:ea typeface="宋体" charset="-122"/>
              </a:rPr>
              <a:t>非技术内容：应当科学、真实，不违背相关法律、法规和?农药标签和说明书管理方法?的规定。</a:t>
            </a:r>
            <a:endParaRPr lang="zh-CN" altLang="en-US" sz="3766" b="1">
              <a:ea typeface="宋体" charset="-122"/>
            </a:endParaRPr>
          </a:p>
        </p:txBody>
      </p:sp>
      <p:sp>
        <p:nvSpPr>
          <p:cNvPr id="2068"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第五页，共六十四页。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0" name="Rectangle 2"/>
          <p:cNvSpPr/>
          <p:nvPr>
            <p:ph type="title" idx="4294967295"/>
          </p:nvPr>
        </p:nvSpPr>
        <p:spPr>
          <a:xfrm>
            <a:off x="478231" y="287271"/>
            <a:ext cx="8608161" cy="908307"/>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4084">
                <a:solidFill>
                  <a:srgbClr val="33358B"/>
                </a:solidFill>
                <a:latin typeface="黑体" charset="-122"/>
                <a:ea typeface="黑体" charset="-122"/>
              </a:rPr>
              <a:t>二、农药标签评审内容</a:t>
            </a:r>
            <a:endParaRPr lang="zh-CN" altLang="en-US" sz="4184">
              <a:solidFill>
                <a:srgbClr val="3333CC"/>
              </a:solidFill>
              <a:latin typeface="黑体" charset="-122"/>
              <a:ea typeface="黑体" charset="-122"/>
            </a:endParaRPr>
          </a:p>
        </p:txBody>
      </p:sp>
      <p:sp>
        <p:nvSpPr>
          <p:cNvPr id="2071" name="Rectangle 3"/>
          <p:cNvSpPr/>
          <p:nvPr>
            <p:ph type="body" idx="4294967295"/>
          </p:nvPr>
        </p:nvSpPr>
        <p:spPr>
          <a:xfrm>
            <a:off x="1036168" y="1594104"/>
            <a:ext cx="7253174" cy="4144670"/>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666" b="1">
                <a:solidFill>
                  <a:srgbClr val="000225"/>
                </a:solidFill>
                <a:latin typeface="楷体_GB2312" charset="-122"/>
                <a:ea typeface="楷体_GB2312" charset="-122"/>
              </a:rPr>
              <a:t>  标签主要内容</a:t>
            </a:r>
            <a:endParaRPr lang="zh-CN" altLang="en-US"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endParaRPr lang="zh-CN" altLang="en-US"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666" b="1">
                <a:solidFill>
                  <a:srgbClr val="000225"/>
                </a:solidFill>
                <a:latin typeface="楷体_GB2312" charset="-122"/>
                <a:ea typeface="楷体_GB2312" charset="-122"/>
              </a:rPr>
              <a:t>  几种特殊情形</a:t>
            </a:r>
            <a:endParaRPr lang="zh-CN" altLang="en-US"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endParaRPr lang="en-US" altLang="zh-CN"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366" b="1">
                <a:solidFill>
                  <a:srgbClr val="000225"/>
                </a:solidFill>
                <a:latin typeface="楷体_GB2312" charset="-122"/>
                <a:ea typeface="楷体_GB2312" charset="-122"/>
              </a:rPr>
              <a:t>  标签上不能标注的内容</a:t>
            </a:r>
            <a:endParaRPr lang="zh-CN" altLang="en-US" sz="3766" b="1">
              <a:solidFill>
                <a:srgbClr val="000066"/>
              </a:solidFill>
              <a:latin typeface="楷体_GB2312" charset="-122"/>
              <a:ea typeface="楷体_GB2312" charset="-122"/>
            </a:endParaRPr>
          </a:p>
        </p:txBody>
      </p:sp>
      <p:sp>
        <p:nvSpPr>
          <p:cNvPr id="2072"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第六页，共六十四页。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4" name="Rectangle 2"/>
          <p:cNvSpPr/>
          <p:nvPr/>
        </p:nvSpPr>
        <p:spPr>
          <a:xfrm>
            <a:off x="239116" y="318821"/>
            <a:ext cx="9166098" cy="5659069"/>
          </a:xfrm>
          <a:prstGeom prst="rect">
            <a:avLst/>
          </a:prstGeom>
          <a:noFill/>
          <a:ln cap="flat">
            <a:noFill/>
            <a:prstDash val="solid"/>
            <a:miter lim="800000"/>
            <a:headEnd type="none" w="med" len="med"/>
            <a:tailEnd type="none" w="med" len="med"/>
          </a:ln>
        </p:spPr>
        <p:txBody>
          <a:bodyPr>
            <a:noAutofit/>
          </a:bodyPr>
          <a:lstStyle>
            <a:defPPr>
              <a:defRPr lang="en-US"/>
            </a:defPPr>
            <a:lvl1pPr marL="0"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1pPr>
            <a:lvl2pPr marL="478231"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2pPr>
            <a:lvl3pPr marL="956462"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3pPr>
            <a:lvl4pPr marL="1434694"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4pPr>
            <a:lvl5pPr marL="1912925"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78231" lvl="0" indent="-478231" algn="ctr" eaLnBrk="1" hangingPunct="1">
              <a:spcBef>
                <a:spcPct val="20000"/>
              </a:spcBef>
              <a:buFont typeface="Wingdings" charset="2"/>
            </a:pPr>
            <a:r>
              <a:rPr lang="zh-CN" altLang="en-US" sz="4084" b="1">
                <a:solidFill>
                  <a:srgbClr val="33358B"/>
                </a:solidFill>
                <a:ea typeface="黑体" charset="-122"/>
              </a:rPr>
              <a:t>〔一〕标签主要内容</a:t>
            </a:r>
            <a:endParaRPr lang="zh-CN" altLang="en-US" sz="4184" b="1">
              <a:solidFill>
                <a:srgbClr val="3333CC"/>
              </a:solidFill>
              <a:ea typeface="黑体" charset="-122"/>
            </a:endParaRPr>
          </a:p>
          <a:p>
            <a:pPr marL="478231" lvl="0" indent="-478231" algn="ctr" eaLnBrk="1" hangingPunct="1">
              <a:spcBef>
                <a:spcPct val="20000"/>
              </a:spcBef>
              <a:buFont typeface="Wingdings" charset="2"/>
            </a:pPr>
            <a:r>
              <a:rPr lang="zh-CN" altLang="en-US" sz="4084" b="1">
                <a:solidFill>
                  <a:srgbClr val="33358B"/>
                </a:solidFill>
                <a:ea typeface="黑体" charset="-122"/>
              </a:rPr>
              <a:t>             农药名称、有效成分及含量、剂型、农药登记证号或农药临时登记证号、农药生产许可证号或者农药生产批准文件号、产品标准号、企业名称及联系方式、生产日期、产品批号、有效期、净含量、产品性能、用途、使用剂量等使用技术和使用方法、毒性标识、本卷须知、中毒急救措施、贮存和运输方法、农药类别、像形图及其他经农业部核准要求标注的内容。 </a:t>
            </a:r>
            <a:endParaRPr lang="zh-CN" altLang="en-US" sz="4184" b="1">
              <a:solidFill>
                <a:srgbClr val="3333CC"/>
              </a:solidFill>
              <a:ea typeface="黑体" charset="-122"/>
            </a:endParaRPr>
          </a:p>
        </p:txBody>
      </p:sp>
      <p:sp>
        <p:nvSpPr>
          <p:cNvPr id="2075"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第七页，共六十四页。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7" name="Rectangle 2"/>
          <p:cNvSpPr/>
          <p:nvPr>
            <p:ph type="title" idx="4294967295"/>
          </p:nvPr>
        </p:nvSpPr>
        <p:spPr>
          <a:xfrm>
            <a:off x="478231" y="557936"/>
            <a:ext cx="8608161" cy="63764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4084">
                <a:solidFill>
                  <a:srgbClr val="33358B"/>
                </a:solidFill>
                <a:ea typeface="黑体" charset="-122"/>
              </a:rPr>
              <a:t>农药名称</a:t>
            </a:r>
            <a:endParaRPr lang="zh-CN" altLang="en-US" sz="4184">
              <a:solidFill>
                <a:srgbClr val="3333CC"/>
              </a:solidFill>
              <a:ea typeface="黑体" charset="-122"/>
            </a:endParaRPr>
          </a:p>
        </p:txBody>
      </p:sp>
      <p:sp>
        <p:nvSpPr>
          <p:cNvPr id="2078" name="Rectangle 3"/>
          <p:cNvSpPr/>
          <p:nvPr>
            <p:ph type="body" idx="4294967295"/>
          </p:nvPr>
        </p:nvSpPr>
        <p:spPr>
          <a:xfrm>
            <a:off x="318821" y="1514399"/>
            <a:ext cx="8847277" cy="4543196"/>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047" b="1">
                <a:solidFill>
                  <a:srgbClr val="0001BF"/>
                </a:solidFill>
                <a:ea typeface="楷体_GB2312" charset="-122"/>
              </a:rPr>
              <a:t>通用名称</a:t>
            </a:r>
            <a:endParaRPr lang="zh-CN" altLang="en-US" sz="3347" b="1">
              <a:ea typeface="楷体_GB2312" charset="-122"/>
            </a:endParaRPr>
          </a:p>
          <a:p>
            <a:pPr marL="478231" lvl="0" indent="-478231" eaLnBrk="1" hangingPunct="1">
              <a:buClr>
                <a:srgbClr val="3399FF"/>
              </a:buClr>
              <a:buFont typeface="Wingdings" charset="2"/>
              <a:buChar char="v"/>
            </a:pPr>
            <a:r>
              <a:rPr lang="zh-CN" altLang="en-US" sz="3147" b="1">
                <a:solidFill>
                  <a:srgbClr val="0001BF"/>
                </a:solidFill>
                <a:ea typeface="楷体_GB2312" charset="-122"/>
              </a:rPr>
              <a:t>简化通用名称</a:t>
            </a:r>
            <a:endParaRPr lang="zh-CN" altLang="en-US" sz="3347" b="1">
              <a:ea typeface="楷体_GB2312" charset="-122"/>
            </a:endParaRPr>
          </a:p>
          <a:p>
            <a:pPr marL="478231" lvl="0" indent="-478231" eaLnBrk="1" hangingPunct="1">
              <a:buClr>
                <a:srgbClr val="3399FF"/>
              </a:buClr>
              <a:buFont typeface="Wingdings" charset="2"/>
              <a:buChar char="v"/>
            </a:pPr>
            <a:r>
              <a:rPr lang="zh-CN" altLang="en-US" sz="3047" b="1">
                <a:solidFill>
                  <a:srgbClr val="0001BF"/>
                </a:solidFill>
                <a:ea typeface="楷体_GB2312" charset="-122"/>
              </a:rPr>
              <a:t>直接使用的卫生农药以功能描述词语和剂型作为产品名称。</a:t>
            </a:r>
            <a:endParaRPr lang="zh-CN" altLang="en-US" sz="3347" b="1">
              <a:ea typeface="楷体_GB2312" charset="-122"/>
            </a:endParaRPr>
          </a:p>
          <a:p>
            <a:pPr marL="478231" lvl="0" indent="-478231" eaLnBrk="1" hangingPunct="1">
              <a:buClr>
                <a:srgbClr val="3399FF"/>
              </a:buClr>
              <a:buFont typeface="Wingdings" charset="2"/>
              <a:buChar char="v"/>
            </a:pPr>
            <a:r>
              <a:rPr lang="zh-CN" altLang="en-US" sz="3247" b="1">
                <a:solidFill>
                  <a:srgbClr val="0001BF"/>
                </a:solidFill>
                <a:ea typeface="楷体_GB2312" charset="-122"/>
              </a:rPr>
              <a:t>   农业部、发改委公告 945号</a:t>
            </a:r>
            <a:endParaRPr lang="zh-CN" altLang="en-US" sz="3347" b="1">
              <a:ea typeface="楷体_GB2312" charset="-122"/>
            </a:endParaRPr>
          </a:p>
          <a:p>
            <a:pPr marL="478231" lvl="0" indent="-478231" eaLnBrk="1" hangingPunct="1">
              <a:buClr>
                <a:srgbClr val="3399FF"/>
              </a:buClr>
              <a:buFont typeface="Wingdings" charset="2"/>
              <a:buChar char="v"/>
            </a:pPr>
            <a:r>
              <a:rPr lang="zh-CN" altLang="en-US" sz="3047" b="1">
                <a:solidFill>
                  <a:srgbClr val="0001BF"/>
                </a:solidFill>
                <a:ea typeface="楷体_GB2312" charset="-122"/>
              </a:rPr>
              <a:t>---对尚未列入的，申请者应当按照农药名称命名标准向农业部提出农药名称的建议，经农业部核准前方可使用。 </a:t>
            </a:r>
            <a:endParaRPr lang="zh-CN" altLang="en-US" sz="3347" b="1">
              <a:ea typeface="楷体_GB2312" charset="-122"/>
            </a:endParaRPr>
          </a:p>
        </p:txBody>
      </p:sp>
      <p:sp>
        <p:nvSpPr>
          <p:cNvPr id="2079"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第八页，共六十四页。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1" name="Rectangle 2"/>
          <p:cNvSpPr/>
          <p:nvPr>
            <p:ph type="title" idx="4294967295"/>
          </p:nvPr>
        </p:nvSpPr>
        <p:spPr>
          <a:xfrm>
            <a:off x="478231" y="557936"/>
            <a:ext cx="8608161" cy="1195578"/>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ea typeface="黑体" charset="-122"/>
              </a:rPr>
              <a:t>   有效成分及含量</a:t>
            </a:r>
            <a:endParaRPr lang="zh-CN" altLang="en-US" sz="4184">
              <a:solidFill>
                <a:srgbClr val="3333CC"/>
              </a:solidFill>
              <a:ea typeface="黑体" charset="-122"/>
            </a:endParaRPr>
          </a:p>
        </p:txBody>
      </p:sp>
      <p:sp>
        <p:nvSpPr>
          <p:cNvPr id="2082" name="Rectangle 3"/>
          <p:cNvSpPr/>
          <p:nvPr>
            <p:ph type="body" idx="4294967295"/>
          </p:nvPr>
        </p:nvSpPr>
        <p:spPr>
          <a:xfrm>
            <a:off x="318821" y="1912925"/>
            <a:ext cx="8847277" cy="3825849"/>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366" b="1">
                <a:solidFill>
                  <a:srgbClr val="0001BF"/>
                </a:solidFill>
                <a:ea typeface="宋体_GB2312" charset="-122"/>
              </a:rPr>
              <a:t>    </a:t>
            </a:r>
            <a:r>
              <a:rPr lang="zh-CN" altLang="en-US" sz="3666" b="1">
                <a:solidFill>
                  <a:srgbClr val="0001BF"/>
                </a:solidFill>
                <a:latin typeface="楷体_GB2312" charset="-122"/>
                <a:ea typeface="楷体_GB2312" charset="-122"/>
              </a:rPr>
              <a:t>有效成分名称</a:t>
            </a:r>
            <a:endParaRPr lang="zh-CN" altLang="en-US" sz="3766" b="1">
              <a:latin typeface="楷体_GB2312" charset="-122"/>
              <a:ea typeface="楷体_GB2312" charset="-122"/>
            </a:endParaRPr>
          </a:p>
          <a:p>
            <a:pPr marL="478231" lvl="0" indent="-478231" eaLnBrk="1" hangingPunct="1">
              <a:buClr>
                <a:srgbClr val="3399FF"/>
              </a:buClr>
              <a:buFont typeface="Wingdings" charset="2"/>
              <a:buChar char="v"/>
            </a:pPr>
            <a:r>
              <a:rPr lang="zh-CN" altLang="en-US" sz="3566" b="1">
                <a:solidFill>
                  <a:srgbClr val="0001BF"/>
                </a:solidFill>
                <a:latin typeface="楷体_GB2312" charset="-122"/>
                <a:ea typeface="楷体_GB2312" charset="-122"/>
              </a:rPr>
              <a:t>  有效成分含量</a:t>
            </a:r>
            <a:endParaRPr lang="zh-CN" altLang="en-US" sz="3766" b="1">
              <a:latin typeface="楷体_GB2312" charset="-122"/>
              <a:ea typeface="楷体_GB2312" charset="-122"/>
            </a:endParaRPr>
          </a:p>
          <a:p>
            <a:pPr marL="478231" lvl="0" indent="-478231" eaLnBrk="1" hangingPunct="1">
              <a:buNone/>
            </a:pPr>
            <a:r>
              <a:rPr lang="zh-CN" altLang="en-US" sz="3047" b="1">
                <a:solidFill>
                  <a:srgbClr val="0001BF"/>
                </a:solidFill>
                <a:ea typeface="宋体_GB2312" charset="-122"/>
              </a:rPr>
              <a:t>            </a:t>
            </a:r>
            <a:endParaRPr lang="zh-CN" altLang="en-US" sz="3347" b="1">
              <a:ea typeface="宋体_GB2312" charset="-122"/>
            </a:endParaRPr>
          </a:p>
          <a:p>
            <a:pPr marL="478231" lvl="0" indent="-478231" eaLnBrk="1" hangingPunct="1">
              <a:buNone/>
            </a:pPr>
            <a:r>
              <a:rPr lang="zh-CN" altLang="en-US" sz="3047" b="1">
                <a:solidFill>
                  <a:srgbClr val="0001BF"/>
                </a:solidFill>
                <a:ea typeface="宋体_GB2312" charset="-122"/>
              </a:rPr>
              <a:t>            </a:t>
            </a:r>
            <a:r>
              <a:rPr lang="zh-CN" altLang="en-US" sz="3566" b="1">
                <a:solidFill>
                  <a:srgbClr val="000225"/>
                </a:solidFill>
                <a:ea typeface="楷体_GB2312" charset="-122"/>
              </a:rPr>
              <a:t>注意：混配制剂应当分别标注总有效成分含量、各有效成分的通用名称及含量。</a:t>
            </a:r>
            <a:endParaRPr lang="zh-CN" altLang="en-US" sz="3766" b="1">
              <a:solidFill>
                <a:schemeClr val="hlink"/>
              </a:solidFill>
              <a:ea typeface="楷体_GB2312" charset="-122"/>
            </a:endParaRPr>
          </a:p>
        </p:txBody>
      </p:sp>
      <p:sp>
        <p:nvSpPr>
          <p:cNvPr id="2083"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第九页，共六十四页。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5" name="Rectangle 2"/>
          <p:cNvSpPr/>
          <p:nvPr/>
        </p:nvSpPr>
        <p:spPr>
          <a:xfrm>
            <a:off x="398526" y="557936"/>
            <a:ext cx="8608161" cy="446682"/>
          </a:xfrm>
          <a:prstGeom prst="rect">
            <a:avLst/>
          </a:prstGeom>
          <a:noFill/>
          <a:ln cap="flat">
            <a:noFill/>
            <a:prstDash val="solid"/>
            <a:miter lim="800000"/>
            <a:headEnd type="none" w="med" len="med"/>
            <a:tailEnd type="none" w="med" len="med"/>
          </a:ln>
        </p:spPr>
        <p:txBody>
          <a:bodyPr>
            <a:noAutofit/>
          </a:bodyPr>
          <a:lstStyle>
            <a:defPPr>
              <a:defRPr lang="en-US"/>
            </a:defPPr>
            <a:lvl1pPr marL="0"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1pPr>
            <a:lvl2pPr marL="478231"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2pPr>
            <a:lvl3pPr marL="956462"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3pPr>
            <a:lvl4pPr marL="1434694"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4pPr>
            <a:lvl5pPr marL="1912925"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lnSpc>
                <a:spcPct val="90000"/>
              </a:lnSpc>
            </a:pPr>
            <a:r>
              <a:rPr lang="zh-CN" altLang="en-US" sz="3884" b="1">
                <a:solidFill>
                  <a:srgbClr val="33358B"/>
                </a:solidFill>
                <a:ea typeface="黑体" charset="-122"/>
              </a:rPr>
              <a:t>剂型</a:t>
            </a:r>
            <a:endParaRPr lang="zh-CN" altLang="en-US" sz="4184" b="1">
              <a:solidFill>
                <a:srgbClr val="3333CC"/>
              </a:solidFill>
              <a:ea typeface="黑体" charset="-122"/>
            </a:endParaRPr>
          </a:p>
        </p:txBody>
      </p:sp>
      <p:sp>
        <p:nvSpPr>
          <p:cNvPr id="2086" name="Rectangle 3"/>
          <p:cNvSpPr/>
          <p:nvPr/>
        </p:nvSpPr>
        <p:spPr>
          <a:xfrm>
            <a:off x="318821" y="1912925"/>
            <a:ext cx="8926982" cy="3267913"/>
          </a:xfrm>
          <a:prstGeom prst="rect">
            <a:avLst/>
          </a:prstGeom>
          <a:noFill/>
          <a:ln cap="flat">
            <a:noFill/>
            <a:prstDash val="solid"/>
            <a:miter lim="800000"/>
            <a:headEnd type="none" w="med" len="med"/>
            <a:tailEnd type="none" w="med" len="med"/>
          </a:ln>
        </p:spPr>
        <p:txBody>
          <a:bodyPr>
            <a:noAutofit/>
          </a:bodyPr>
          <a:lstStyle>
            <a:defPPr>
              <a:defRPr lang="en-US"/>
            </a:defPPr>
            <a:lvl1pPr marL="0"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1pPr>
            <a:lvl2pPr marL="478231"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2pPr>
            <a:lvl3pPr marL="956462"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3pPr>
            <a:lvl4pPr marL="1434694"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4pPr>
            <a:lvl5pPr marL="1912925"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78231" lvl="0" indent="-478231" eaLnBrk="1" hangingPunct="1">
              <a:spcBef>
                <a:spcPct val="20000"/>
              </a:spcBef>
              <a:buFont typeface="Wingdings" charset="2"/>
            </a:pPr>
            <a:r>
              <a:rPr lang="zh-CN" altLang="en-US" sz="3666">
                <a:solidFill>
                  <a:srgbClr val="0001BF"/>
                </a:solidFill>
                <a:ea typeface="楷体_GB2312" charset="-122"/>
              </a:rPr>
              <a:t>        </a:t>
            </a:r>
            <a:endParaRPr lang="zh-CN" altLang="en-US" sz="3766">
              <a:ea typeface="楷体_GB2312" charset="-122"/>
            </a:endParaRPr>
          </a:p>
          <a:p>
            <a:pPr marL="478231" lvl="0" indent="-478231" eaLnBrk="1" hangingPunct="1">
              <a:spcBef>
                <a:spcPct val="20000"/>
              </a:spcBef>
              <a:buFont typeface="Wingdings" charset="2"/>
            </a:pPr>
            <a:r>
              <a:rPr lang="zh-CN" altLang="en-US" sz="3466">
                <a:solidFill>
                  <a:srgbClr val="0001BF"/>
                </a:solidFill>
                <a:ea typeface="楷体_GB2312" charset="-122"/>
              </a:rPr>
              <a:t>    执行?农药剂型名称与代码?国家标准的规定；没有规定的，采用备案的建议名称。</a:t>
            </a:r>
            <a:endParaRPr lang="zh-CN" altLang="en-US" sz="3766">
              <a:ea typeface="楷体_GB2312" charset="-122"/>
            </a:endParaRPr>
          </a:p>
        </p:txBody>
      </p:sp>
      <p:sp>
        <p:nvSpPr>
          <p:cNvPr id="2087"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第十页，共六十四页。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9" name="Rectangle 2"/>
          <p:cNvSpPr/>
          <p:nvPr>
            <p:ph type="title" idx="4294967295"/>
          </p:nvPr>
        </p:nvSpPr>
        <p:spPr>
          <a:xfrm>
            <a:off x="557936" y="717347"/>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农药有关许可证件号</a:t>
            </a:r>
            <a:endParaRPr lang="zh-CN" altLang="en-US" sz="4184">
              <a:solidFill>
                <a:srgbClr val="3333CC"/>
              </a:solidFill>
              <a:ea typeface="黑体" charset="-122"/>
            </a:endParaRPr>
          </a:p>
        </p:txBody>
      </p:sp>
      <p:sp>
        <p:nvSpPr>
          <p:cNvPr id="2090" name="Rectangle 3"/>
          <p:cNvSpPr/>
          <p:nvPr>
            <p:ph type="body" idx="4294967295"/>
          </p:nvPr>
        </p:nvSpPr>
        <p:spPr>
          <a:xfrm>
            <a:off x="318821" y="2072335"/>
            <a:ext cx="8847277" cy="3586734"/>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lnSpc>
                <a:spcPct val="90000"/>
              </a:lnSpc>
              <a:buClr>
                <a:srgbClr val="3399FF"/>
              </a:buClr>
              <a:buFont typeface="Wingdings" charset="2"/>
              <a:buChar char="v"/>
            </a:pPr>
            <a:r>
              <a:rPr lang="zh-CN" altLang="en-US" sz="3466" b="1">
                <a:solidFill>
                  <a:srgbClr val="000225"/>
                </a:solidFill>
                <a:latin typeface="楷体_GB2312" charset="-122"/>
                <a:ea typeface="楷体_GB2312" charset="-122"/>
              </a:rPr>
              <a:t> 农药正式登记证号或农药临时登记证号、农药生产许可证号或者农药生产批准文件号、产品标准号。</a:t>
            </a:r>
            <a:endParaRPr lang="zh-CN" altLang="en-US" sz="3766" b="1">
              <a:solidFill>
                <a:srgbClr val="000066"/>
              </a:solidFill>
              <a:latin typeface="楷体_GB2312" charset="-122"/>
              <a:ea typeface="楷体_GB2312" charset="-122"/>
            </a:endParaRPr>
          </a:p>
          <a:p>
            <a:pPr marL="478231" lvl="0" indent="-478231" eaLnBrk="1" hangingPunct="1">
              <a:lnSpc>
                <a:spcPct val="90000"/>
              </a:lnSpc>
              <a:buClr>
                <a:srgbClr val="3399FF"/>
              </a:buClr>
              <a:buFont typeface="Wingdings" charset="2"/>
              <a:buChar char="v"/>
            </a:pPr>
            <a:endParaRPr lang="zh-CN" altLang="en-US" sz="3766" b="1">
              <a:solidFill>
                <a:srgbClr val="000066"/>
              </a:solidFill>
              <a:latin typeface="楷体_GB2312" charset="-122"/>
              <a:ea typeface="楷体_GB2312" charset="-122"/>
            </a:endParaRPr>
          </a:p>
          <a:p>
            <a:pPr marL="478231" lvl="0" indent="-478231" eaLnBrk="1" hangingPunct="1">
              <a:lnSpc>
                <a:spcPct val="90000"/>
              </a:lnSpc>
              <a:buClr>
                <a:srgbClr val="3399FF"/>
              </a:buClr>
              <a:buFont typeface="Wingdings" charset="2"/>
              <a:buChar char="v"/>
            </a:pPr>
            <a:r>
              <a:rPr lang="zh-CN" altLang="en-US" sz="3466" b="1">
                <a:solidFill>
                  <a:srgbClr val="000225"/>
                </a:solidFill>
                <a:latin typeface="楷体_GB2312" charset="-122"/>
                <a:ea typeface="楷体_GB2312" charset="-122"/>
              </a:rPr>
              <a:t>进口农药产品，可以不标注农药生产许可证号或者农药生产批准文件号。</a:t>
            </a:r>
            <a:r>
              <a:rPr lang="zh-CN" altLang="en-US" sz="3666" b="1">
                <a:solidFill>
                  <a:srgbClr val="0001BF"/>
                </a:solidFill>
                <a:latin typeface="楷体_GB2312" charset="-122"/>
                <a:ea typeface="楷体_GB2312" charset="-122"/>
              </a:rPr>
              <a:t> </a:t>
            </a:r>
            <a:endParaRPr lang="zh-CN" altLang="en-US" sz="3766" b="1">
              <a:latin typeface="楷体_GB2312" charset="-122"/>
              <a:ea typeface="楷体_GB2312" charset="-122"/>
            </a:endParaRPr>
          </a:p>
          <a:p>
            <a:pPr marL="478231" lvl="0" indent="-478231" eaLnBrk="1" hangingPunct="1">
              <a:lnSpc>
                <a:spcPct val="90000"/>
              </a:lnSpc>
              <a:buChar char="•"/>
            </a:pPr>
            <a:endParaRPr lang="zh-CN" altLang="en-US" sz="3766" b="1">
              <a:latin typeface="楷体_GB2312" charset="-122"/>
              <a:ea typeface="楷体_GB2312" charset="-122"/>
            </a:endParaRPr>
          </a:p>
          <a:p>
            <a:pPr marL="478231" lvl="0" indent="-478231" eaLnBrk="1" hangingPunct="1">
              <a:lnSpc>
                <a:spcPct val="90000"/>
              </a:lnSpc>
              <a:buNone/>
            </a:pPr>
            <a:endParaRPr lang="zh-CN" altLang="en-US" sz="3766" b="1">
              <a:latin typeface="楷体_GB2312" charset="-122"/>
              <a:ea typeface="楷体_GB2312" charset="-122"/>
            </a:endParaRPr>
          </a:p>
        </p:txBody>
      </p:sp>
      <p:sp>
        <p:nvSpPr>
          <p:cNvPr id="2091"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第十一页，共六十四页。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3" name="Rectangle 2"/>
          <p:cNvSpPr/>
          <p:nvPr>
            <p:ph type="title" idx="4294967295"/>
          </p:nvPr>
        </p:nvSpPr>
        <p:spPr>
          <a:xfrm>
            <a:off x="318821" y="478231"/>
            <a:ext cx="8608161" cy="63764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ea typeface="黑体" charset="-122"/>
              </a:rPr>
              <a:t>企业名称及联系方式</a:t>
            </a:r>
            <a:endParaRPr lang="zh-CN" altLang="en-US" sz="4184">
              <a:solidFill>
                <a:srgbClr val="3333CC"/>
              </a:solidFill>
              <a:ea typeface="黑体" charset="-122"/>
            </a:endParaRPr>
          </a:p>
        </p:txBody>
      </p:sp>
      <p:sp>
        <p:nvSpPr>
          <p:cNvPr id="2094" name="Rectangle 3"/>
          <p:cNvSpPr/>
          <p:nvPr>
            <p:ph type="body" idx="4294967295"/>
          </p:nvPr>
        </p:nvSpPr>
        <p:spPr>
          <a:xfrm>
            <a:off x="318821" y="1354989"/>
            <a:ext cx="8847277" cy="4702607"/>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2829" b="1">
                <a:solidFill>
                  <a:srgbClr val="000225"/>
                </a:solidFill>
                <a:ea typeface="楷体_GB2312" charset="-122"/>
              </a:rPr>
              <a:t>企业名称是指生产企业的名称，联系方式包括地址、邮政编码、联系联系电话  等。</a:t>
            </a:r>
            <a:endParaRPr lang="zh-CN" altLang="en-US" sz="2929" b="1">
              <a:solidFill>
                <a:srgbClr val="000066"/>
              </a:solidFill>
              <a:ea typeface="楷体_GB2312" charset="-122"/>
            </a:endParaRPr>
          </a:p>
          <a:p>
            <a:pPr marL="478231" lvl="0" indent="-478231" eaLnBrk="1" hangingPunct="1">
              <a:buClr>
                <a:srgbClr val="3399FF"/>
              </a:buClr>
              <a:buFont typeface="Wingdings" charset="2"/>
              <a:buChar char="v"/>
            </a:pPr>
            <a:r>
              <a:rPr lang="zh-CN" altLang="en-US" sz="2629" b="1">
                <a:solidFill>
                  <a:srgbClr val="000225"/>
                </a:solidFill>
                <a:ea typeface="楷体_GB2312" charset="-122"/>
              </a:rPr>
              <a:t>进口农药产品应当用中文注明原产国〔或地区〕名称、生产者名称以及在我国设立的办事机构或代理机构的名称、地址、邮政编码、联系联系电话  等。</a:t>
            </a:r>
            <a:endParaRPr lang="zh-CN" altLang="en-US" sz="2929" b="1">
              <a:solidFill>
                <a:srgbClr val="000066"/>
              </a:solidFill>
              <a:ea typeface="楷体_GB2312" charset="-122"/>
            </a:endParaRPr>
          </a:p>
          <a:p>
            <a:pPr marL="478231" lvl="0" indent="-478231" eaLnBrk="1" hangingPunct="1">
              <a:buClr>
                <a:srgbClr val="3399FF"/>
              </a:buClr>
              <a:buFont typeface="Wingdings" charset="2"/>
              <a:buChar char="v"/>
            </a:pPr>
            <a:r>
              <a:rPr lang="zh-CN" altLang="en-US" sz="2629" b="1">
                <a:solidFill>
                  <a:srgbClr val="000225"/>
                </a:solidFill>
                <a:ea typeface="楷体_GB2312" charset="-122"/>
              </a:rPr>
              <a:t>除本方法规定的机构名称外，标签不得标注其他任何机构的名称。</a:t>
            </a:r>
            <a:endParaRPr lang="zh-CN" altLang="en-US" sz="2929" b="1">
              <a:solidFill>
                <a:srgbClr val="000066"/>
              </a:solidFill>
              <a:ea typeface="楷体_GB2312" charset="-122"/>
            </a:endParaRPr>
          </a:p>
          <a:p>
            <a:pPr marL="478231" lvl="0" indent="-478231" eaLnBrk="1" hangingPunct="1">
              <a:buClr>
                <a:srgbClr val="3399FF"/>
              </a:buClr>
              <a:buFont typeface="Wingdings" charset="2"/>
              <a:buChar char="v"/>
            </a:pPr>
            <a:r>
              <a:rPr lang="zh-CN" altLang="en-US" sz="2829" b="1">
                <a:solidFill>
                  <a:srgbClr val="000225"/>
                </a:solidFill>
                <a:ea typeface="楷体_GB2312" charset="-122"/>
              </a:rPr>
              <a:t>联络地址     ：原那么上标注工商注册地址，或在农业部办理登记时注明的地址。</a:t>
            </a:r>
            <a:endParaRPr lang="zh-CN" altLang="en-US" sz="2929" b="1">
              <a:solidFill>
                <a:srgbClr val="000066"/>
              </a:solidFill>
              <a:ea typeface="楷体_GB2312" charset="-122"/>
            </a:endParaRPr>
          </a:p>
        </p:txBody>
      </p:sp>
      <p:sp>
        <p:nvSpPr>
          <p:cNvPr id="2095"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第十二页，共六十四页。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7" name="Rectangle 2"/>
          <p:cNvSpPr/>
          <p:nvPr>
            <p:ph type="title" idx="4294967295"/>
          </p:nvPr>
        </p:nvSpPr>
        <p:spPr>
          <a:xfrm>
            <a:off x="478231" y="239116"/>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生产日期及批号</a:t>
            </a:r>
            <a:endParaRPr lang="zh-CN" altLang="en-US" sz="4184">
              <a:solidFill>
                <a:srgbClr val="3333CC"/>
              </a:solidFill>
              <a:ea typeface="黑体" charset="-122"/>
            </a:endParaRPr>
          </a:p>
        </p:txBody>
      </p:sp>
      <p:sp>
        <p:nvSpPr>
          <p:cNvPr id="2098" name="Rectangle 3"/>
          <p:cNvSpPr/>
          <p:nvPr>
            <p:ph type="body" idx="4294967295"/>
          </p:nvPr>
        </p:nvSpPr>
        <p:spPr>
          <a:xfrm>
            <a:off x="398526" y="1195578"/>
            <a:ext cx="9006687" cy="4543196"/>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2938" b="1">
                <a:solidFill>
                  <a:srgbClr val="0001BF"/>
                </a:solidFill>
                <a:latin typeface="楷体_GB2312" charset="-122"/>
                <a:ea typeface="楷体_GB2312" charset="-122"/>
              </a:rPr>
              <a:t>生产日期应当按照年、月、日的顺序标注，年份用四位数字表示，月、日分别用两位数表示。</a:t>
            </a:r>
            <a:endParaRPr lang="zh-CN" altLang="en-US" sz="3138" b="1">
              <a:latin typeface="楷体_GB2312" charset="-122"/>
              <a:ea typeface="楷体_GB2312" charset="-122"/>
            </a:endParaRPr>
          </a:p>
          <a:p>
            <a:pPr marL="478231" lvl="0" indent="-478231" eaLnBrk="1" hangingPunct="1">
              <a:buClr>
                <a:srgbClr val="3399FF"/>
              </a:buClr>
              <a:buFont typeface="Wingdings" charset="2"/>
              <a:buChar char="v"/>
            </a:pPr>
            <a:r>
              <a:rPr lang="zh-CN" altLang="en-US" sz="2838" b="1">
                <a:solidFill>
                  <a:srgbClr val="0001BF"/>
                </a:solidFill>
                <a:latin typeface="楷体_GB2312" charset="-122"/>
                <a:ea typeface="楷体_GB2312" charset="-122"/>
              </a:rPr>
              <a:t>批号：根据?农药包装通那么?国家标准〔GB3796-2006〕，批号由产品的生产日期〔年、月、日〕和批次〔一天生产多批产品时〕组成。</a:t>
            </a:r>
            <a:endParaRPr lang="zh-CN" altLang="en-US" sz="3138" b="1">
              <a:latin typeface="楷体_GB2312" charset="-122"/>
              <a:ea typeface="楷体_GB2312" charset="-122"/>
            </a:endParaRPr>
          </a:p>
          <a:p>
            <a:pPr marL="478231" lvl="0" indent="-478231" eaLnBrk="1" hangingPunct="1">
              <a:buClr>
                <a:srgbClr val="3399FF"/>
              </a:buClr>
              <a:buFont typeface="Wingdings" charset="2"/>
              <a:buChar char="v"/>
            </a:pPr>
            <a:r>
              <a:rPr lang="zh-CN" altLang="en-US" sz="2938" b="1">
                <a:solidFill>
                  <a:srgbClr val="0001BF"/>
                </a:solidFill>
                <a:latin typeface="楷体_GB2312" charset="-122"/>
                <a:ea typeface="楷体_GB2312" charset="-122"/>
              </a:rPr>
              <a:t>假设批号与生产日期相同，可以合并标注，如：生产日期〔批号〕。</a:t>
            </a:r>
            <a:endParaRPr lang="zh-CN" altLang="en-US" sz="3138" b="1">
              <a:latin typeface="楷体_GB2312" charset="-122"/>
              <a:ea typeface="楷体_GB2312" charset="-122"/>
            </a:endParaRPr>
          </a:p>
          <a:p>
            <a:pPr marL="478231" lvl="0" indent="-478231" eaLnBrk="1" hangingPunct="1">
              <a:buClr>
                <a:srgbClr val="3399FF"/>
              </a:buClr>
              <a:buFont typeface="Wingdings" charset="2"/>
              <a:buChar char="v"/>
            </a:pPr>
            <a:r>
              <a:rPr lang="zh-CN" altLang="en-US" sz="2938" b="1">
                <a:solidFill>
                  <a:srgbClr val="0001BF"/>
                </a:solidFill>
                <a:latin typeface="楷体_GB2312" charset="-122"/>
                <a:ea typeface="楷体_GB2312" charset="-122"/>
              </a:rPr>
              <a:t>不能仅标注生产日期或批号中的一种。</a:t>
            </a:r>
            <a:endParaRPr lang="zh-CN" altLang="en-US" sz="3138" b="1">
              <a:latin typeface="楷体_GB2312" charset="-122"/>
              <a:ea typeface="楷体_GB2312" charset="-122"/>
            </a:endParaRPr>
          </a:p>
        </p:txBody>
      </p:sp>
      <p:sp>
        <p:nvSpPr>
          <p:cNvPr id="2099"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第十三页，共六十四页。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1" name="Rectangle 2"/>
          <p:cNvSpPr/>
          <p:nvPr>
            <p:ph type="title" idx="4294967295"/>
          </p:nvPr>
        </p:nvSpPr>
        <p:spPr>
          <a:xfrm>
            <a:off x="478231" y="398526"/>
            <a:ext cx="8608161" cy="717347"/>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784">
                <a:solidFill>
                  <a:srgbClr val="33358B"/>
                </a:solidFill>
                <a:ea typeface="黑体" charset="-122"/>
              </a:rPr>
              <a:t>有效期</a:t>
            </a:r>
            <a:endParaRPr lang="zh-CN" altLang="en-US" sz="4184">
              <a:solidFill>
                <a:srgbClr val="3333CC"/>
              </a:solidFill>
              <a:ea typeface="黑体" charset="-122"/>
            </a:endParaRPr>
          </a:p>
        </p:txBody>
      </p:sp>
      <p:sp>
        <p:nvSpPr>
          <p:cNvPr id="2102" name="Rectangle 3"/>
          <p:cNvSpPr/>
          <p:nvPr>
            <p:ph type="body" idx="4294967295"/>
          </p:nvPr>
        </p:nvSpPr>
        <p:spPr>
          <a:xfrm>
            <a:off x="318821" y="1434694"/>
            <a:ext cx="8847277" cy="4862017"/>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en-US" altLang="zh-CN" sz="3147" b="1">
                <a:solidFill>
                  <a:srgbClr val="000225"/>
                </a:solidFill>
                <a:latin typeface="楷体_GB2312" charset="-122"/>
                <a:ea typeface="楷体_GB2312" charset="-122"/>
              </a:rPr>
              <a:t>?条例?中用“有效期〞表述，?产品质量法?用“质量保证期、有效日期或失效日期〞表述。为了协调，在?农药标签和说明书管理方法?中将有效期解释为以产品质量保证期限、有效日期或失效日期之一表示。</a:t>
            </a:r>
            <a:endParaRPr lang="en-US" altLang="zh-CN"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endParaRPr lang="en-US" altLang="zh-CN"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en-US" altLang="zh-CN" sz="3047" b="1">
                <a:solidFill>
                  <a:srgbClr val="000225"/>
                </a:solidFill>
                <a:latin typeface="楷体_GB2312" charset="-122"/>
                <a:ea typeface="楷体_GB2312" charset="-122"/>
              </a:rPr>
              <a:t>有效期应与产品标准的规定相一致。 </a:t>
            </a:r>
            <a:endParaRPr lang="en-US" altLang="zh-CN" sz="3347" b="1">
              <a:solidFill>
                <a:srgbClr val="000066"/>
              </a:solidFill>
              <a:latin typeface="楷体_GB2312" charset="-122"/>
              <a:ea typeface="楷体_GB2312" charset="-122"/>
            </a:endParaRPr>
          </a:p>
        </p:txBody>
      </p:sp>
      <p:sp>
        <p:nvSpPr>
          <p:cNvPr id="2103"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第十四页，共六十四页。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5" name="Rectangle 2"/>
          <p:cNvSpPr/>
          <p:nvPr>
            <p:ph type="title" idx="4294967295"/>
          </p:nvPr>
        </p:nvSpPr>
        <p:spPr>
          <a:xfrm>
            <a:off x="398526" y="239116"/>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784">
                <a:solidFill>
                  <a:srgbClr val="33358B"/>
                </a:solidFill>
                <a:ea typeface="黑体" charset="-122"/>
              </a:rPr>
              <a:t>重量</a:t>
            </a:r>
            <a:endParaRPr lang="zh-CN" altLang="en-US" sz="4184">
              <a:solidFill>
                <a:srgbClr val="3333CC"/>
              </a:solidFill>
              <a:ea typeface="黑体" charset="-122"/>
            </a:endParaRPr>
          </a:p>
        </p:txBody>
      </p:sp>
      <p:sp>
        <p:nvSpPr>
          <p:cNvPr id="2106" name="Rectangle 3"/>
          <p:cNvSpPr/>
          <p:nvPr>
            <p:ph type="body" idx="4294967295"/>
          </p:nvPr>
        </p:nvSpPr>
        <p:spPr>
          <a:xfrm>
            <a:off x="239116" y="1275283"/>
            <a:ext cx="9006687" cy="462290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lnSpc>
                <a:spcPct val="90000"/>
              </a:lnSpc>
              <a:buClr>
                <a:srgbClr val="3399FF"/>
              </a:buClr>
              <a:buFont typeface="Wingdings" charset="2"/>
              <a:buChar char="v"/>
            </a:pPr>
            <a:r>
              <a:rPr lang="zh-CN" altLang="en-US" sz="2947" b="1">
                <a:solidFill>
                  <a:srgbClr val="000225"/>
                </a:solidFill>
                <a:ea typeface="楷体_GB2312" charset="-122"/>
              </a:rPr>
              <a:t>“重量〞为广义的，适用于所有农药包装规格。</a:t>
            </a:r>
            <a:endParaRPr lang="zh-CN" altLang="en-US" sz="3347" b="1">
              <a:solidFill>
                <a:srgbClr val="000066"/>
              </a:solidFill>
              <a:ea typeface="楷体_GB2312" charset="-122"/>
            </a:endParaRPr>
          </a:p>
          <a:p>
            <a:pPr marL="478231" lvl="0" indent="-478231" eaLnBrk="1" hangingPunct="1">
              <a:lnSpc>
                <a:spcPct val="90000"/>
              </a:lnSpc>
              <a:buClr>
                <a:srgbClr val="3399FF"/>
              </a:buClr>
              <a:buFont typeface="Wingdings" charset="2"/>
              <a:buChar char="v"/>
            </a:pPr>
            <a:r>
              <a:rPr lang="zh-CN" altLang="en-US" sz="2947" b="1">
                <a:solidFill>
                  <a:srgbClr val="000225"/>
                </a:solidFill>
                <a:ea typeface="楷体_GB2312" charset="-122"/>
              </a:rPr>
              <a:t>?产品质量法?规定用净含量表述。</a:t>
            </a:r>
            <a:endParaRPr lang="zh-CN" altLang="en-US" sz="3347" b="1">
              <a:solidFill>
                <a:srgbClr val="000066"/>
              </a:solidFill>
              <a:ea typeface="楷体_GB2312" charset="-122"/>
            </a:endParaRPr>
          </a:p>
          <a:p>
            <a:pPr marL="478231" lvl="0" indent="-478231" eaLnBrk="1" hangingPunct="1">
              <a:lnSpc>
                <a:spcPct val="90000"/>
              </a:lnSpc>
              <a:buClr>
                <a:srgbClr val="3399FF"/>
              </a:buClr>
              <a:buFont typeface="Wingdings" charset="2"/>
              <a:buChar char="v"/>
            </a:pPr>
            <a:r>
              <a:rPr lang="zh-CN" altLang="en-US" sz="3247" b="1">
                <a:solidFill>
                  <a:srgbClr val="000225"/>
                </a:solidFill>
                <a:ea typeface="楷体_GB2312" charset="-122"/>
              </a:rPr>
              <a:t>?农药标签和说明书管理方法?将?条例?与?产品质量法?进行了衔接，规定重量应当使用国家法定计量单位表示。液体农药产品也可以用体积表示；特殊农药产品，可根据其特性以适当方式表示。</a:t>
            </a:r>
            <a:endParaRPr lang="zh-CN" altLang="en-US" sz="3347" b="1">
              <a:solidFill>
                <a:srgbClr val="000066"/>
              </a:solidFill>
              <a:ea typeface="楷体_GB2312" charset="-122"/>
            </a:endParaRPr>
          </a:p>
          <a:p>
            <a:pPr marL="478231" lvl="0" indent="-478231" eaLnBrk="1" hangingPunct="1">
              <a:lnSpc>
                <a:spcPct val="90000"/>
              </a:lnSpc>
              <a:buClr>
                <a:srgbClr val="3399FF"/>
              </a:buClr>
              <a:buFont typeface="Wingdings" charset="2"/>
              <a:buChar char="v"/>
            </a:pPr>
            <a:r>
              <a:rPr lang="zh-CN" altLang="en-US" sz="3047" b="1">
                <a:solidFill>
                  <a:srgbClr val="000225"/>
                </a:solidFill>
                <a:ea typeface="楷体_GB2312" charset="-122"/>
              </a:rPr>
              <a:t>所标示的“重量〞应与产品标准的包装规定相一致。 </a:t>
            </a:r>
            <a:endParaRPr lang="zh-CN" altLang="en-US" sz="3347" b="1">
              <a:solidFill>
                <a:srgbClr val="000066"/>
              </a:solidFill>
              <a:ea typeface="楷体_GB2312" charset="-122"/>
            </a:endParaRPr>
          </a:p>
        </p:txBody>
      </p:sp>
      <p:sp>
        <p:nvSpPr>
          <p:cNvPr id="2107"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第十五页，共六十四页。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 name="Rectangle 2"/>
          <p:cNvSpPr/>
          <p:nvPr>
            <p:ph type="title" idx="4294967295"/>
          </p:nvPr>
        </p:nvSpPr>
        <p:spPr>
          <a:xfrm>
            <a:off x="478231" y="557936"/>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784">
                <a:solidFill>
                  <a:srgbClr val="33358B"/>
                </a:solidFill>
                <a:ea typeface="黑体" charset="-122"/>
              </a:rPr>
              <a:t>产品性能</a:t>
            </a:r>
            <a:endParaRPr lang="zh-CN" altLang="en-US" sz="4184">
              <a:solidFill>
                <a:srgbClr val="3333CC"/>
              </a:solidFill>
              <a:ea typeface="黑体" charset="-122"/>
            </a:endParaRPr>
          </a:p>
        </p:txBody>
      </p:sp>
      <p:sp>
        <p:nvSpPr>
          <p:cNvPr id="2110" name="Rectangle 3"/>
          <p:cNvSpPr/>
          <p:nvPr>
            <p:ph type="body" idx="4294967295"/>
          </p:nvPr>
        </p:nvSpPr>
        <p:spPr>
          <a:xfrm>
            <a:off x="717347" y="1514399"/>
            <a:ext cx="8369046" cy="4144670"/>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2947" b="1">
                <a:solidFill>
                  <a:srgbClr val="000225"/>
                </a:solidFill>
                <a:latin typeface="楷体_GB2312" charset="-122"/>
                <a:ea typeface="楷体_GB2312" charset="-122"/>
              </a:rPr>
              <a:t>产品性能主要包括产品的根本性质、主要功能、作用特点等，应科学、客观。             对农药产品性能的描述不得与农药登记核准的使用范围和防治对象矛盾。 </a:t>
            </a:r>
            <a:endParaRPr lang="zh-CN" altLang="en-US"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endParaRPr lang="zh-CN" altLang="en-US"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247" b="1">
                <a:solidFill>
                  <a:srgbClr val="000225"/>
                </a:solidFill>
                <a:latin typeface="楷体_GB2312" charset="-122"/>
                <a:ea typeface="楷体_GB2312" charset="-122"/>
              </a:rPr>
              <a:t>应把握的尺度。</a:t>
            </a:r>
            <a:endParaRPr lang="zh-CN" altLang="en-US" sz="3347" b="1">
              <a:solidFill>
                <a:srgbClr val="000066"/>
              </a:solidFill>
              <a:latin typeface="楷体_GB2312" charset="-122"/>
              <a:ea typeface="楷体_GB2312" charset="-122"/>
            </a:endParaRPr>
          </a:p>
        </p:txBody>
      </p:sp>
      <p:sp>
        <p:nvSpPr>
          <p:cNvPr id="2111"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第十六页，共六十四页。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3" name="Rectangle 2"/>
          <p:cNvSpPr/>
          <p:nvPr>
            <p:ph type="title" idx="4294967295"/>
          </p:nvPr>
        </p:nvSpPr>
        <p:spPr>
          <a:xfrm>
            <a:off x="557936" y="159410"/>
            <a:ext cx="8608161" cy="60609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784">
                <a:solidFill>
                  <a:srgbClr val="33358B"/>
                </a:solidFill>
                <a:latin typeface="黑体" charset="-122"/>
                <a:ea typeface="黑体" charset="-122"/>
              </a:rPr>
              <a:t>例如(一)</a:t>
            </a:r>
            <a:endParaRPr lang="zh-CN" altLang="en-US" sz="4184">
              <a:solidFill>
                <a:srgbClr val="3333CC"/>
              </a:solidFill>
              <a:latin typeface="黑体" charset="-122"/>
              <a:ea typeface="黑体" charset="-122"/>
            </a:endParaRPr>
          </a:p>
        </p:txBody>
      </p:sp>
      <p:sp>
        <p:nvSpPr>
          <p:cNvPr id="2114" name="Rectangle 3"/>
          <p:cNvSpPr/>
          <p:nvPr>
            <p:ph type="body" idx="4294967295"/>
          </p:nvPr>
        </p:nvSpPr>
        <p:spPr>
          <a:xfrm>
            <a:off x="398526" y="1036168"/>
            <a:ext cx="8767572" cy="49417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lnSpc>
                <a:spcPct val="105000"/>
              </a:lnSpc>
              <a:spcBef>
                <a:spcPct val="0"/>
              </a:spcBef>
              <a:buClr>
                <a:srgbClr val="3399FF"/>
              </a:buClr>
              <a:buFont typeface="Wingdings" charset="2"/>
              <a:buChar char="v"/>
            </a:pPr>
            <a:r>
              <a:rPr lang="zh-CN" altLang="en-US" sz="3147" b="1">
                <a:solidFill>
                  <a:srgbClr val="000225"/>
                </a:solidFill>
                <a:latin typeface="楷体_GB2312" charset="-122"/>
                <a:ea typeface="楷体_GB2312" charset="-122"/>
              </a:rPr>
              <a:t>不得含有不科学表示成效的断言或者保证，如“无害〞、“无毒〞、“无残留〞、“保证高产〞、“强烈〞、“最〞、 “防效达…以上〞 等过分宣传的内容。</a:t>
            </a:r>
            <a:endParaRPr lang="zh-CN" altLang="en-US" sz="3347" b="1">
              <a:solidFill>
                <a:srgbClr val="000066"/>
              </a:solidFill>
              <a:latin typeface="楷体_GB2312" charset="-122"/>
              <a:ea typeface="楷体_GB2312" charset="-122"/>
            </a:endParaRPr>
          </a:p>
          <a:p>
            <a:pPr marL="478231" lvl="0" indent="-478231" eaLnBrk="1" hangingPunct="1">
              <a:lnSpc>
                <a:spcPct val="105000"/>
              </a:lnSpc>
              <a:spcBef>
                <a:spcPct val="0"/>
              </a:spcBef>
              <a:buClr>
                <a:srgbClr val="3399FF"/>
              </a:buClr>
              <a:buFont typeface="Wingdings" charset="2"/>
              <a:buChar char="v"/>
            </a:pPr>
            <a:endParaRPr lang="zh-CN" altLang="en-US" sz="3347" b="1">
              <a:solidFill>
                <a:srgbClr val="000066"/>
              </a:solidFill>
              <a:latin typeface="楷体_GB2312" charset="-122"/>
              <a:ea typeface="楷体_GB2312" charset="-122"/>
            </a:endParaRPr>
          </a:p>
          <a:p>
            <a:pPr marL="478231" lvl="0" indent="-478231" eaLnBrk="1" hangingPunct="1">
              <a:lnSpc>
                <a:spcPct val="105000"/>
              </a:lnSpc>
              <a:spcBef>
                <a:spcPct val="0"/>
              </a:spcBef>
              <a:buClr>
                <a:srgbClr val="3399FF"/>
              </a:buClr>
              <a:buFont typeface="Wingdings" charset="2"/>
              <a:buChar char="v"/>
            </a:pPr>
            <a:r>
              <a:rPr lang="zh-CN" altLang="en-US" sz="2947" b="1">
                <a:solidFill>
                  <a:srgbClr val="000225"/>
                </a:solidFill>
                <a:latin typeface="楷体_GB2312" charset="-122"/>
                <a:ea typeface="楷体_GB2312" charset="-122"/>
              </a:rPr>
              <a:t>与登记的使用范围要匹配，不可超过登记作物、防治对象谱的宣传</a:t>
            </a:r>
            <a:endParaRPr lang="zh-CN" altLang="en-US" sz="3347" b="1">
              <a:solidFill>
                <a:srgbClr val="000066"/>
              </a:solidFill>
              <a:latin typeface="楷体_GB2312" charset="-122"/>
              <a:ea typeface="楷体_GB2312" charset="-122"/>
            </a:endParaRPr>
          </a:p>
          <a:p>
            <a:pPr marL="478231" lvl="0" indent="-478231" eaLnBrk="1" hangingPunct="1">
              <a:lnSpc>
                <a:spcPct val="105000"/>
              </a:lnSpc>
              <a:spcBef>
                <a:spcPct val="0"/>
              </a:spcBef>
              <a:buClr>
                <a:srgbClr val="3399FF"/>
              </a:buClr>
              <a:buFont typeface="Wingdings" charset="2"/>
              <a:buChar char="v"/>
            </a:pPr>
            <a:endParaRPr lang="zh-CN" altLang="en-US" sz="3347" b="1">
              <a:solidFill>
                <a:srgbClr val="000066"/>
              </a:solidFill>
              <a:latin typeface="楷体_GB2312" charset="-122"/>
              <a:ea typeface="楷体_GB2312" charset="-122"/>
            </a:endParaRPr>
          </a:p>
          <a:p>
            <a:pPr marL="478231" lvl="0" indent="-478231" eaLnBrk="1" hangingPunct="1">
              <a:lnSpc>
                <a:spcPct val="105000"/>
              </a:lnSpc>
              <a:spcBef>
                <a:spcPct val="0"/>
              </a:spcBef>
              <a:buClr>
                <a:srgbClr val="3399FF"/>
              </a:buClr>
              <a:buFont typeface="Wingdings" charset="2"/>
              <a:buChar char="v"/>
            </a:pPr>
            <a:r>
              <a:rPr lang="zh-CN" altLang="en-US" sz="2947" b="1">
                <a:solidFill>
                  <a:srgbClr val="000225"/>
                </a:solidFill>
                <a:latin typeface="楷体_GB2312" charset="-122"/>
                <a:ea typeface="楷体_GB2312" charset="-122"/>
              </a:rPr>
              <a:t>对作物、人畜、环境平安性表述。</a:t>
            </a:r>
            <a:endParaRPr lang="zh-CN" altLang="en-US" sz="3347" b="1">
              <a:solidFill>
                <a:srgbClr val="000066"/>
              </a:solidFill>
              <a:latin typeface="楷体_GB2312" charset="-122"/>
              <a:ea typeface="楷体_GB2312" charset="-122"/>
            </a:endParaRPr>
          </a:p>
        </p:txBody>
      </p:sp>
      <p:sp>
        <p:nvSpPr>
          <p:cNvPr id="2115"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第十七页，共六十四页。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7" name="Rectangle 2"/>
          <p:cNvSpPr/>
          <p:nvPr>
            <p:ph type="title" idx="4294967295"/>
          </p:nvPr>
        </p:nvSpPr>
        <p:spPr>
          <a:xfrm>
            <a:off x="478231" y="287271"/>
            <a:ext cx="8608161" cy="748896"/>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784">
                <a:solidFill>
                  <a:srgbClr val="33358B"/>
                </a:solidFill>
                <a:latin typeface="黑体" charset="-122"/>
                <a:ea typeface="黑体" charset="-122"/>
              </a:rPr>
              <a:t>例如(二)</a:t>
            </a:r>
            <a:endParaRPr lang="zh-CN" altLang="en-US" sz="4184">
              <a:solidFill>
                <a:srgbClr val="3333CC"/>
              </a:solidFill>
              <a:latin typeface="黑体" charset="-122"/>
              <a:ea typeface="黑体" charset="-122"/>
            </a:endParaRPr>
          </a:p>
        </p:txBody>
      </p:sp>
      <p:sp>
        <p:nvSpPr>
          <p:cNvPr id="2118" name="Rectangle 3"/>
          <p:cNvSpPr/>
          <p:nvPr>
            <p:ph type="body" idx="4294967295"/>
          </p:nvPr>
        </p:nvSpPr>
        <p:spPr>
          <a:xfrm>
            <a:off x="318821" y="1275283"/>
            <a:ext cx="8847277" cy="4463491"/>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lnSpc>
                <a:spcPct val="105000"/>
              </a:lnSpc>
              <a:spcBef>
                <a:spcPct val="0"/>
              </a:spcBef>
              <a:buClr>
                <a:srgbClr val="3399FF"/>
              </a:buClr>
              <a:buFont typeface="Wingdings" charset="2"/>
              <a:buChar char="v"/>
            </a:pPr>
            <a:r>
              <a:rPr lang="zh-CN" altLang="en-US" sz="3047" b="1">
                <a:solidFill>
                  <a:srgbClr val="000225"/>
                </a:solidFill>
                <a:latin typeface="楷体_GB2312" charset="-122"/>
                <a:ea typeface="楷体_GB2312" charset="-122"/>
              </a:rPr>
              <a:t>不得含有农药科研、植保单位、学术机构或者专家、用户的名义、形象作证明的内容。 </a:t>
            </a:r>
            <a:endParaRPr lang="zh-CN" altLang="en-US" sz="3347" b="1">
              <a:solidFill>
                <a:srgbClr val="000066"/>
              </a:solidFill>
              <a:latin typeface="楷体_GB2312" charset="-122"/>
              <a:ea typeface="楷体_GB2312" charset="-122"/>
            </a:endParaRPr>
          </a:p>
          <a:p>
            <a:pPr marL="478231" lvl="0" indent="-478231" eaLnBrk="1" hangingPunct="1">
              <a:lnSpc>
                <a:spcPct val="105000"/>
              </a:lnSpc>
              <a:spcBef>
                <a:spcPct val="0"/>
              </a:spcBef>
              <a:buClr>
                <a:srgbClr val="3399FF"/>
              </a:buClr>
              <a:buFont typeface="Wingdings" charset="2"/>
              <a:buChar char="v"/>
            </a:pPr>
            <a:r>
              <a:rPr lang="zh-CN" altLang="en-US" sz="2947" b="1">
                <a:solidFill>
                  <a:srgbClr val="000225"/>
                </a:solidFill>
                <a:latin typeface="楷体_GB2312" charset="-122"/>
                <a:ea typeface="楷体_GB2312" charset="-122"/>
              </a:rPr>
              <a:t>	不得含有“无效退款、保险公司保险〞等承诺。 </a:t>
            </a:r>
            <a:endParaRPr lang="zh-CN" altLang="en-US" sz="3347" b="1">
              <a:solidFill>
                <a:srgbClr val="000066"/>
              </a:solidFill>
              <a:latin typeface="楷体_GB2312" charset="-122"/>
              <a:ea typeface="楷体_GB2312" charset="-122"/>
            </a:endParaRPr>
          </a:p>
          <a:p>
            <a:pPr marL="478231" lvl="0" indent="-478231" eaLnBrk="1" hangingPunct="1">
              <a:lnSpc>
                <a:spcPct val="105000"/>
              </a:lnSpc>
              <a:spcBef>
                <a:spcPct val="0"/>
              </a:spcBef>
              <a:buClr>
                <a:srgbClr val="3399FF"/>
              </a:buClr>
              <a:buFont typeface="Wingdings" charset="2"/>
              <a:buChar char="v"/>
            </a:pPr>
            <a:r>
              <a:rPr lang="zh-CN" altLang="en-US" sz="3247" b="1">
                <a:solidFill>
                  <a:srgbClr val="000225"/>
                </a:solidFill>
                <a:latin typeface="楷体_GB2312" charset="-122"/>
                <a:ea typeface="楷体_GB2312" charset="-122"/>
              </a:rPr>
              <a:t>不得出现违反农药平安使用规定的用语、画面。如在防护不符合要求情况下的操作，农药靠近食品、饲料、儿童等。</a:t>
            </a:r>
            <a:endParaRPr lang="zh-CN" altLang="en-US" sz="3347" b="1">
              <a:solidFill>
                <a:srgbClr val="000066"/>
              </a:solidFill>
              <a:latin typeface="楷体_GB2312" charset="-122"/>
              <a:ea typeface="楷体_GB2312" charset="-122"/>
            </a:endParaRPr>
          </a:p>
        </p:txBody>
      </p:sp>
      <p:sp>
        <p:nvSpPr>
          <p:cNvPr id="2119"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第十八页，共六十四页。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1" name="Rectangle 2"/>
          <p:cNvSpPr/>
          <p:nvPr>
            <p:ph type="title" idx="4294967295"/>
          </p:nvPr>
        </p:nvSpPr>
        <p:spPr>
          <a:xfrm>
            <a:off x="398526" y="239116"/>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784">
                <a:solidFill>
                  <a:srgbClr val="33358B"/>
                </a:solidFill>
                <a:ea typeface="黑体" charset="-122"/>
              </a:rPr>
              <a:t>用途、使用技术和使用方法</a:t>
            </a:r>
            <a:endParaRPr lang="zh-CN" altLang="en-US" sz="4184">
              <a:solidFill>
                <a:srgbClr val="3333CC"/>
              </a:solidFill>
              <a:ea typeface="黑体" charset="-122"/>
            </a:endParaRPr>
          </a:p>
        </p:txBody>
      </p:sp>
      <p:sp>
        <p:nvSpPr>
          <p:cNvPr id="2122" name="Rectangle 3"/>
          <p:cNvSpPr/>
          <p:nvPr>
            <p:ph type="body" idx="4294967295"/>
          </p:nvPr>
        </p:nvSpPr>
        <p:spPr>
          <a:xfrm>
            <a:off x="318821" y="1115873"/>
            <a:ext cx="8847277" cy="478231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lnSpc>
                <a:spcPct val="90000"/>
              </a:lnSpc>
              <a:buClr>
                <a:srgbClr val="3399FF"/>
              </a:buClr>
              <a:buFont typeface="Wingdings" charset="2"/>
              <a:buChar char="v"/>
            </a:pPr>
            <a:r>
              <a:rPr lang="zh-CN" altLang="en-US" sz="3247" b="1">
                <a:solidFill>
                  <a:srgbClr val="000225"/>
                </a:solidFill>
                <a:ea typeface="楷体_GB2312" charset="-122"/>
              </a:rPr>
              <a:t>用途、使用技术和使用方法主要包括适用作物或使用范围、防治对象以及施用时期、剂量、次数和方法等。</a:t>
            </a:r>
            <a:endParaRPr lang="zh-CN" altLang="en-US" sz="3347" b="1">
              <a:solidFill>
                <a:srgbClr val="000066"/>
              </a:solidFill>
              <a:ea typeface="楷体_GB2312" charset="-122"/>
            </a:endParaRPr>
          </a:p>
          <a:p>
            <a:pPr marL="478231" lvl="0" indent="-478231" eaLnBrk="1" hangingPunct="1">
              <a:lnSpc>
                <a:spcPct val="90000"/>
              </a:lnSpc>
              <a:buClr>
                <a:srgbClr val="3399FF"/>
              </a:buClr>
              <a:buFont typeface="Wingdings" charset="2"/>
              <a:buChar char="v"/>
            </a:pPr>
            <a:r>
              <a:rPr lang="zh-CN" altLang="en-US" sz="3147" b="1">
                <a:solidFill>
                  <a:srgbClr val="000225"/>
                </a:solidFill>
                <a:ea typeface="楷体_GB2312" charset="-122"/>
              </a:rPr>
              <a:t>用于大田作物时，使用剂量采用每公顷使用该产品的制剂量表示，并以括号注明亩用制剂量或稀释倍数。用于树木等作物时，使用剂量采用总有效成分量的浓度值表示，并以括号注明制剂稀释倍数；种子处理剂的使用剂量采用农药与种子质量比表示。</a:t>
            </a:r>
            <a:endParaRPr lang="zh-CN" altLang="en-US" sz="3347" b="1">
              <a:solidFill>
                <a:srgbClr val="000066"/>
              </a:solidFill>
              <a:ea typeface="楷体_GB2312" charset="-122"/>
            </a:endParaRPr>
          </a:p>
          <a:p>
            <a:pPr marL="478231" lvl="0" indent="-478231" eaLnBrk="1" hangingPunct="1">
              <a:lnSpc>
                <a:spcPct val="90000"/>
              </a:lnSpc>
              <a:buClr>
                <a:srgbClr val="3399FF"/>
              </a:buClr>
              <a:buNone/>
            </a:pPr>
            <a:endParaRPr lang="zh-CN" altLang="en-US" sz="3347" b="1">
              <a:solidFill>
                <a:srgbClr val="000066"/>
              </a:solidFill>
              <a:ea typeface="楷体_GB2312" charset="-122"/>
            </a:endParaRPr>
          </a:p>
        </p:txBody>
      </p:sp>
      <p:sp>
        <p:nvSpPr>
          <p:cNvPr id="2123"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第十九页，共六十四页。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5" name="Rectangle 2"/>
          <p:cNvSpPr/>
          <p:nvPr>
            <p:ph type="body" idx="4294967295"/>
          </p:nvPr>
        </p:nvSpPr>
        <p:spPr>
          <a:xfrm>
            <a:off x="398526" y="3188208"/>
            <a:ext cx="8926982" cy="278968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b="1">
                <a:solidFill>
                  <a:srgbClr val="000225"/>
                </a:solidFill>
                <a:latin typeface="楷体_GB2312" charset="-122"/>
                <a:ea typeface="楷体_GB2312" charset="-122"/>
              </a:rPr>
              <a:t>应注明施药的最佳答案时期、次数、每次施药的间隔期等内容；</a:t>
            </a:r>
            <a:endParaRPr lang="zh-CN" altLang="en-US"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b="1">
                <a:solidFill>
                  <a:srgbClr val="000225"/>
                </a:solidFill>
                <a:latin typeface="楷体_GB2312" charset="-122"/>
                <a:ea typeface="楷体_GB2312" charset="-122"/>
              </a:rPr>
              <a:t>应当注明使用的条件(包括时间、天气、温度、湿度、光照、土壤、地下水位)、作物和地区〔范围〕；</a:t>
            </a:r>
            <a:endParaRPr lang="zh-CN" altLang="en-US"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b="1">
                <a:solidFill>
                  <a:srgbClr val="000225"/>
                </a:solidFill>
                <a:latin typeface="楷体_GB2312" charset="-122"/>
                <a:ea typeface="楷体_GB2312" charset="-122"/>
              </a:rPr>
              <a:t>有限制使用地区的，应当注明;</a:t>
            </a:r>
            <a:endParaRPr lang="zh-CN" altLang="en-US"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b="1">
                <a:solidFill>
                  <a:srgbClr val="000225"/>
                </a:solidFill>
                <a:latin typeface="楷体_GB2312" charset="-122"/>
                <a:ea typeface="楷体_GB2312" charset="-122"/>
              </a:rPr>
              <a:t>对同一作物不同品种有影响的，应当注明。</a:t>
            </a:r>
            <a:endParaRPr lang="zh-CN" altLang="en-US" b="1">
              <a:solidFill>
                <a:srgbClr val="000066"/>
              </a:solidFill>
              <a:latin typeface="楷体_GB2312" charset="-122"/>
              <a:ea typeface="楷体_GB2312" charset="-122"/>
            </a:endParaRPr>
          </a:p>
        </p:txBody>
      </p:sp>
      <p:graphicFrame>
        <p:nvGraphicFramePr>
          <p:cNvPr id="2126" name="Group 3"/>
          <p:cNvGraphicFramePr>
            <a:graphicFrameLocks noGrp="1"/>
          </p:cNvGraphicFramePr>
          <p:nvPr/>
        </p:nvGraphicFramePr>
        <p:xfrm>
          <a:off x="478231" y="478231"/>
          <a:ext cx="8448750" cy="2855667"/>
        </p:xfrm>
        <a:graphic>
          <a:graphicData uri="http://schemas.openxmlformats.org/drawingml/2006/table">
            <a:tbl>
              <a:tblPr/>
              <a:tblGrid>
                <a:gridCol w="1354988"/>
                <a:gridCol w="956462"/>
                <a:gridCol w="2869387"/>
                <a:gridCol w="2391156"/>
                <a:gridCol w="876757"/>
              </a:tblGrid>
              <a:tr h="936536">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10" b="1">
                          <a:latin typeface="宋体"/>
                          <a:ea typeface="宋体" charset="-122"/>
                        </a:rPr>
                        <a:t>作物</a:t>
                      </a:r>
                      <a:endParaRPr lang="zh-CN" altLang="en-US" b="1">
                        <a:latin typeface="宋体"/>
                        <a:ea typeface="宋体" charset="-122"/>
                      </a:endParaRPr>
                    </a:p>
                    <a:p>
                      <a:pPr marL="0" lvl="0" indent="0" algn="ctr" eaLnBrk="1" hangingPunct="1">
                        <a:spcBef>
                          <a:spcPct val="20000"/>
                        </a:spcBef>
                        <a:buFont typeface="Wingdings" charset="2"/>
                      </a:pPr>
                      <a:r>
                        <a:rPr lang="en-US" altLang="zh-CN" sz="2510" b="1">
                          <a:latin typeface="宋体"/>
                          <a:ea typeface="宋体" charset="-122"/>
                        </a:rPr>
                        <a:t>(</a:t>
                      </a:r>
                      <a:r>
                        <a:rPr lang="zh-CN" altLang="en-US" sz="2510" b="1">
                          <a:latin typeface="宋体"/>
                          <a:ea typeface="宋体" charset="-122"/>
                        </a:rPr>
                        <a:t>或范围</a:t>
                      </a:r>
                      <a:r>
                        <a:rPr lang="en-US" altLang="zh-CN" sz="2510" b="1">
                          <a:latin typeface="宋体"/>
                          <a:ea typeface="宋体" charset="-122"/>
                        </a:rPr>
                        <a:t>)</a:t>
                      </a:r>
                      <a:endParaRPr lang="en-US" altLang="zh-CN" b="1">
                        <a:latin typeface="宋体"/>
                        <a:ea typeface="宋体" charset="-122"/>
                      </a:endParaRPr>
                    </a:p>
                  </a:txBody>
                  <a:tcPr marL="95646" marR="95646" marT="47802" marB="4780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10" b="1">
                          <a:latin typeface="宋体"/>
                          <a:ea typeface="宋体" charset="-122"/>
                        </a:rPr>
                        <a:t>防治对象</a:t>
                      </a:r>
                      <a:endParaRPr lang="zh-CN" altLang="en-US" b="1">
                        <a:latin typeface="宋体"/>
                        <a:ea typeface="宋体" charset="-122"/>
                      </a:endParaRPr>
                    </a:p>
                  </a:txBody>
                  <a:tcPr marL="95646" marR="95646" marT="47802" marB="47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10" b="1">
                          <a:latin typeface="宋体"/>
                          <a:ea typeface="宋体" charset="-122"/>
                        </a:rPr>
                        <a:t>用药量</a:t>
                      </a:r>
                      <a:endParaRPr lang="zh-CN" altLang="en-US" b="1">
                        <a:latin typeface="宋体"/>
                        <a:ea typeface="宋体" charset="-122"/>
                      </a:endParaRPr>
                    </a:p>
                    <a:p>
                      <a:pPr marL="0" lvl="0" indent="0" algn="ctr" eaLnBrk="1" hangingPunct="1">
                        <a:spcBef>
                          <a:spcPct val="20000"/>
                        </a:spcBef>
                        <a:buFont typeface="Wingdings" charset="2"/>
                      </a:pPr>
                      <a:endParaRPr lang="zh-CN" altLang="en-US" b="1">
                        <a:latin typeface="宋体"/>
                        <a:ea typeface="宋体" charset="-122"/>
                      </a:endParaRPr>
                    </a:p>
                  </a:txBody>
                  <a:tcPr marL="95646" marR="95646" marT="47802" marB="47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txBody>
                  <a:tcPr marL="95646" marR="95646" marT="47823" marB="47823">
                    <a:lnR w="12700">
                      <a:miter lim="800000"/>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algn="ctr" eaLnBrk="1" hangingPunct="1">
                        <a:spcBef>
                          <a:spcPct val="20000"/>
                        </a:spcBef>
                        <a:buFont typeface="Wingdings" charset="2"/>
                      </a:pPr>
                      <a:r>
                        <a:rPr lang="zh-CN" altLang="en-US" sz="2510" b="1">
                          <a:latin typeface="宋体"/>
                          <a:ea typeface="宋体" charset="-122"/>
                        </a:rPr>
                        <a:t>使用方法</a:t>
                      </a:r>
                      <a:endParaRPr lang="zh-CN" altLang="en-US" b="1">
                        <a:latin typeface="宋体"/>
                        <a:ea typeface="宋体" charset="-122"/>
                      </a:endParaRPr>
                    </a:p>
                  </a:txBody>
                  <a:tcPr marL="95646" marR="95646" marT="47802" marB="4780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535986">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endParaRPr lang="zh-CN" altLang="en-US" sz="2000">
                        <a:latin typeface="宋体"/>
                        <a:ea typeface="宋体" charset="-122"/>
                      </a:endParaRPr>
                    </a:p>
                  </a:txBody>
                  <a:tcPr marL="95646" marR="95646" marT="47802" marB="4780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endParaRPr lang="zh-CN" altLang="en-US" sz="2000">
                        <a:latin typeface="宋体"/>
                        <a:ea typeface="宋体" charset="-122"/>
                      </a:endParaRPr>
                    </a:p>
                  </a:txBody>
                  <a:tcPr marL="95646" marR="95646" marT="47802" marB="47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r>
                        <a:rPr lang="zh-CN" altLang="en-US" sz="2510" b="1">
                          <a:solidFill>
                            <a:srgbClr val="FF0000"/>
                          </a:solidFill>
                          <a:latin typeface="宋体"/>
                          <a:ea typeface="宋体" charset="-122"/>
                        </a:rPr>
                        <a:t>制剂用药量</a:t>
                      </a:r>
                      <a:r>
                        <a:rPr lang="en-US" altLang="zh-CN" sz="2510" b="1">
                          <a:solidFill>
                            <a:srgbClr val="FF0000"/>
                          </a:solidFill>
                          <a:latin typeface="宋体"/>
                          <a:ea typeface="宋体" charset="-122"/>
                        </a:rPr>
                        <a:t>/</a:t>
                      </a:r>
                      <a:r>
                        <a:rPr lang="zh-CN" altLang="en-US" sz="2510" b="1">
                          <a:solidFill>
                            <a:srgbClr val="FF0000"/>
                          </a:solidFill>
                          <a:latin typeface="宋体"/>
                          <a:ea typeface="宋体" charset="-122"/>
                        </a:rPr>
                        <a:t>公顷</a:t>
                      </a:r>
                      <a:endParaRPr lang="zh-CN" altLang="en-US" b="1">
                        <a:solidFill>
                          <a:srgbClr val="FF0000"/>
                        </a:solidFill>
                        <a:latin typeface="宋体"/>
                        <a:ea typeface="宋体" charset="-122"/>
                      </a:endParaRPr>
                    </a:p>
                    <a:p>
                      <a:pPr marL="0" lvl="0" indent="0" eaLnBrk="1" hangingPunct="1">
                        <a:spcBef>
                          <a:spcPct val="20000"/>
                        </a:spcBef>
                        <a:buFont typeface="Wingdings" charset="2"/>
                      </a:pPr>
                      <a:r>
                        <a:rPr lang="zh-CN" altLang="en-US" sz="2510" b="1">
                          <a:solidFill>
                            <a:schemeClr val="tx2"/>
                          </a:solidFill>
                          <a:latin typeface="宋体"/>
                          <a:ea typeface="宋体" charset="-122"/>
                        </a:rPr>
                        <a:t>有效成分毫克</a:t>
                      </a:r>
                      <a:r>
                        <a:rPr lang="en-US" altLang="zh-CN" sz="2510" b="1">
                          <a:solidFill>
                            <a:schemeClr val="tx2"/>
                          </a:solidFill>
                          <a:latin typeface="宋体"/>
                          <a:ea typeface="宋体" charset="-122"/>
                        </a:rPr>
                        <a:t>/</a:t>
                      </a:r>
                      <a:r>
                        <a:rPr lang="zh-CN" altLang="en-US" sz="2510" b="1">
                          <a:solidFill>
                            <a:schemeClr val="tx2"/>
                          </a:solidFill>
                          <a:latin typeface="宋体"/>
                          <a:ea typeface="宋体" charset="-122"/>
                        </a:rPr>
                        <a:t>千克</a:t>
                      </a:r>
                      <a:endParaRPr lang="zh-CN" altLang="en-US" b="1">
                        <a:solidFill>
                          <a:schemeClr val="tx2"/>
                        </a:solidFill>
                        <a:latin typeface="宋体"/>
                        <a:ea typeface="宋体" charset="-122"/>
                      </a:endParaRPr>
                    </a:p>
                  </a:txBody>
                  <a:tcPr marL="95646" marR="95646" marT="47802" marB="47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r>
                        <a:rPr lang="zh-CN" altLang="en-US" sz="2510" b="1">
                          <a:solidFill>
                            <a:srgbClr val="FF0000"/>
                          </a:solidFill>
                          <a:latin typeface="宋体"/>
                          <a:ea typeface="宋体" charset="-122"/>
                        </a:rPr>
                        <a:t>制剂用药量</a:t>
                      </a:r>
                      <a:r>
                        <a:rPr lang="en-US" altLang="zh-CN" sz="2510" b="1">
                          <a:solidFill>
                            <a:srgbClr val="FF0000"/>
                          </a:solidFill>
                          <a:latin typeface="宋体"/>
                          <a:ea typeface="宋体" charset="-122"/>
                        </a:rPr>
                        <a:t>/</a:t>
                      </a:r>
                      <a:r>
                        <a:rPr lang="zh-CN" altLang="en-US" sz="2510" b="1">
                          <a:solidFill>
                            <a:srgbClr val="FF0000"/>
                          </a:solidFill>
                          <a:latin typeface="宋体"/>
                          <a:ea typeface="宋体" charset="-122"/>
                        </a:rPr>
                        <a:t>亩</a:t>
                      </a:r>
                      <a:endParaRPr lang="zh-CN" altLang="en-US" b="1">
                        <a:solidFill>
                          <a:srgbClr val="FF0000"/>
                        </a:solidFill>
                        <a:latin typeface="宋体"/>
                        <a:ea typeface="宋体" charset="-122"/>
                      </a:endParaRPr>
                    </a:p>
                    <a:p>
                      <a:pPr marL="0" lvl="0" indent="0" eaLnBrk="1" hangingPunct="1">
                        <a:spcBef>
                          <a:spcPct val="20000"/>
                        </a:spcBef>
                        <a:buFont typeface="Wingdings" charset="2"/>
                      </a:pPr>
                      <a:r>
                        <a:rPr lang="zh-CN" altLang="en-US" sz="2510" b="1">
                          <a:latin typeface="宋体"/>
                          <a:ea typeface="宋体" charset="-122"/>
                        </a:rPr>
                        <a:t>稀释倍数</a:t>
                      </a:r>
                      <a:endParaRPr lang="zh-CN" altLang="en-US" b="1">
                        <a:latin typeface="宋体"/>
                        <a:ea typeface="宋体" charset="-122"/>
                      </a:endParaRPr>
                    </a:p>
                    <a:p>
                      <a:pPr marL="0" lvl="0" indent="0" eaLnBrk="1" hangingPunct="1">
                        <a:spcBef>
                          <a:spcPct val="20000"/>
                        </a:spcBef>
                        <a:buFont typeface="Wingdings" charset="2"/>
                      </a:pPr>
                      <a:r>
                        <a:rPr lang="zh-CN" altLang="en-US" sz="2510" b="1">
                          <a:solidFill>
                            <a:srgbClr val="0000FF"/>
                          </a:solidFill>
                          <a:latin typeface="宋体"/>
                          <a:ea typeface="宋体" charset="-122"/>
                        </a:rPr>
                        <a:t>药种比</a:t>
                      </a:r>
                      <a:endParaRPr lang="zh-CN" altLang="en-US" b="1">
                        <a:solidFill>
                          <a:srgbClr val="0000FF"/>
                        </a:solidFill>
                        <a:latin typeface="宋体"/>
                        <a:ea typeface="宋体" charset="-122"/>
                      </a:endParaRPr>
                    </a:p>
                  </a:txBody>
                  <a:tcPr marL="95646" marR="95646" marT="47802" marB="47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5646" tIns="47802" rIns="95646" bIns="47802"/>
                    <a:lstStyle>
                      <a:defPPr>
                        <a:defRPr lang="en-US"/>
                      </a:defPPr>
                      <a:lvl1pPr marL="0"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1pPr>
                      <a:lvl2pPr marL="478231"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2pPr>
                      <a:lvl3pPr marL="956462"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3pPr>
                      <a:lvl4pPr marL="1434694"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4pPr>
                      <a:lvl5pPr marL="1912925" indent="0" algn="l" defTabSz="956462" rtl="0" eaLnBrk="0" fontAlgn="base" hangingPunct="0">
                        <a:lnSpc>
                          <a:spcPct val="100000"/>
                        </a:lnSpc>
                        <a:spcBef>
                          <a:spcPct val="0"/>
                        </a:spcBef>
                        <a:spcAft>
                          <a:spcPct val="0"/>
                        </a:spcAft>
                        <a:buClrTx/>
                        <a:buSzTx/>
                        <a:buFontTx/>
                        <a:buNone/>
                        <a:defRPr kumimoji="0" lang="en-US" altLang="en-US" sz="2510" b="0" i="0" u="none">
                          <a:solidFill>
                            <a:schemeClr val="tx1"/>
                          </a:solidFill>
                          <a:latin typeface="Arial" pitchFamily="34" charset="0"/>
                          <a:ea typeface="MS PGothic" charset="-128"/>
                        </a:defRPr>
                      </a:lvl5pPr>
                    </a:lstStyle>
                    <a:p>
                      <a:pPr marL="0" lvl="0" indent="0" eaLnBrk="1" hangingPunct="1">
                        <a:spcBef>
                          <a:spcPct val="20000"/>
                        </a:spcBef>
                        <a:buFont typeface="Wingdings" charset="2"/>
                      </a:pPr>
                      <a:endParaRPr lang="zh-CN" altLang="en-US" sz="2000">
                        <a:latin typeface="宋体"/>
                        <a:ea typeface="宋体" charset="-122"/>
                      </a:endParaRPr>
                    </a:p>
                  </a:txBody>
                  <a:tcPr marL="95646" marR="95646" marT="47802" marB="4780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
        <p:nvSpPr>
          <p:cNvPr id="2127"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第二十页，共六十四页。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7" name="Rectangle 2"/>
          <p:cNvSpPr/>
          <p:nvPr>
            <p:ph type="title" idx="4294967295"/>
          </p:nvPr>
        </p:nvSpPr>
        <p:spPr>
          <a:xfrm>
            <a:off x="398526" y="717347"/>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latin typeface="黑体" charset="-122"/>
                <a:ea typeface="黑体" charset="-122"/>
              </a:rPr>
              <a:t>举例〔一〕2，4-D丁酯</a:t>
            </a:r>
            <a:endParaRPr lang="zh-CN" altLang="en-US" sz="4184">
              <a:solidFill>
                <a:srgbClr val="3333CC"/>
              </a:solidFill>
              <a:latin typeface="黑体" charset="-122"/>
              <a:ea typeface="黑体" charset="-122"/>
            </a:endParaRPr>
          </a:p>
        </p:txBody>
      </p:sp>
      <p:sp>
        <p:nvSpPr>
          <p:cNvPr id="2148" name="Rectangle 3"/>
          <p:cNvSpPr/>
          <p:nvPr>
            <p:ph type="body" idx="4294967295"/>
          </p:nvPr>
        </p:nvSpPr>
        <p:spPr>
          <a:xfrm>
            <a:off x="398526" y="2072335"/>
            <a:ext cx="8847277" cy="3188208"/>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147" b="1">
                <a:solidFill>
                  <a:srgbClr val="000225"/>
                </a:solidFill>
                <a:latin typeface="楷体_GB2312" charset="-122"/>
                <a:ea typeface="楷体_GB2312" charset="-122"/>
              </a:rPr>
              <a:t>使用时应当注意风向。应当在无风或微风〔风力不大于二级〕、温度在15－28℃的睛天使用；应当严格按照推荐剂量，采用标准的喷雾器压低喷头减压使用，禁止使用弥雾机和超低容量喷雾。</a:t>
            </a:r>
            <a:endParaRPr lang="zh-CN" altLang="en-US" sz="3347" b="1">
              <a:solidFill>
                <a:srgbClr val="000066"/>
              </a:solidFill>
              <a:latin typeface="楷体_GB2312" charset="-122"/>
              <a:ea typeface="楷体_GB2312" charset="-122"/>
            </a:endParaRPr>
          </a:p>
        </p:txBody>
      </p:sp>
      <p:sp>
        <p:nvSpPr>
          <p:cNvPr id="2149"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第二十一页，共六十四页。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1" name="Rectangle 2"/>
          <p:cNvSpPr/>
          <p:nvPr>
            <p:ph type="title" idx="4294967295"/>
          </p:nvPr>
        </p:nvSpPr>
        <p:spPr>
          <a:xfrm>
            <a:off x="478231" y="239116"/>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ea typeface="黑体" charset="-122"/>
              </a:rPr>
              <a:t>举例〔二〕胺苯磺隆</a:t>
            </a:r>
            <a:endParaRPr lang="zh-CN" altLang="en-US" sz="4184">
              <a:solidFill>
                <a:srgbClr val="3333CC"/>
              </a:solidFill>
              <a:ea typeface="黑体" charset="-122"/>
            </a:endParaRPr>
          </a:p>
        </p:txBody>
      </p:sp>
      <p:sp>
        <p:nvSpPr>
          <p:cNvPr id="2152" name="Rectangle 3"/>
          <p:cNvSpPr/>
          <p:nvPr>
            <p:ph type="body" idx="4294967295"/>
          </p:nvPr>
        </p:nvSpPr>
        <p:spPr>
          <a:xfrm>
            <a:off x="318821" y="1036168"/>
            <a:ext cx="8847277" cy="5101133"/>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2833" b="1">
                <a:solidFill>
                  <a:srgbClr val="000225"/>
                </a:solidFill>
                <a:latin typeface="楷体_GB2312" charset="-122"/>
                <a:ea typeface="楷体_GB2312" charset="-122"/>
              </a:rPr>
              <a:t>使用时期为油菜移栽后7～10天，或直播油菜4.5～6叶期冬前使用。油菜芽期至2叶期为敏感期。</a:t>
            </a:r>
            <a:endParaRPr lang="zh-CN" altLang="en-US" sz="3033"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2833" b="1">
                <a:solidFill>
                  <a:srgbClr val="000225"/>
                </a:solidFill>
                <a:latin typeface="楷体_GB2312" charset="-122"/>
                <a:ea typeface="楷体_GB2312" charset="-122"/>
              </a:rPr>
              <a:t>适用于甘蓝型油菜。白菜型油菜慎用，禁用于芥菜型油菜。</a:t>
            </a:r>
            <a:endParaRPr lang="zh-CN" altLang="en-US" sz="3033"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2933" b="1">
                <a:solidFill>
                  <a:srgbClr val="000225"/>
                </a:solidFill>
                <a:latin typeface="楷体_GB2312" charset="-122"/>
                <a:ea typeface="楷体_GB2312" charset="-122"/>
              </a:rPr>
              <a:t>本品仅限于长江流域以南水旱轮作田地区使用，禁用于土壤pH&gt;7的田块、土壤黏重田块及积水田。</a:t>
            </a:r>
            <a:endParaRPr lang="zh-CN" altLang="en-US" sz="3033"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2933" b="1">
                <a:solidFill>
                  <a:srgbClr val="000225"/>
                </a:solidFill>
                <a:latin typeface="楷体_GB2312" charset="-122"/>
                <a:ea typeface="楷体_GB2312" charset="-122"/>
              </a:rPr>
              <a:t>本品对阔叶作物敏感，对水稻秧田或棉花、玉米 、瓜豆敏感，喷药时防止飘移，以免造成药害。</a:t>
            </a:r>
            <a:endParaRPr lang="zh-CN" altLang="en-US" sz="3033"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2633" b="1">
                <a:solidFill>
                  <a:srgbClr val="000225"/>
                </a:solidFill>
                <a:latin typeface="楷体_GB2312" charset="-122"/>
                <a:ea typeface="楷体_GB2312" charset="-122"/>
              </a:rPr>
              <a:t>。</a:t>
            </a:r>
            <a:endParaRPr lang="zh-CN" altLang="en-US" sz="3033" b="1">
              <a:solidFill>
                <a:srgbClr val="000066"/>
              </a:solidFill>
              <a:latin typeface="楷体_GB2312" charset="-122"/>
              <a:ea typeface="楷体_GB2312" charset="-122"/>
            </a:endParaRPr>
          </a:p>
        </p:txBody>
      </p:sp>
      <p:sp>
        <p:nvSpPr>
          <p:cNvPr id="2153"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第二十二页，共六十四页。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5" name="Rectangle 2"/>
          <p:cNvSpPr/>
          <p:nvPr>
            <p:ph type="title" idx="4294967295"/>
          </p:nvPr>
        </p:nvSpPr>
        <p:spPr>
          <a:xfrm>
            <a:off x="478231" y="239116"/>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毒性及标识</a:t>
            </a:r>
            <a:endParaRPr lang="zh-CN" altLang="en-US" sz="4184">
              <a:solidFill>
                <a:srgbClr val="3333CC"/>
              </a:solidFill>
              <a:ea typeface="黑体" charset="-122"/>
            </a:endParaRPr>
          </a:p>
        </p:txBody>
      </p:sp>
      <p:sp>
        <p:nvSpPr>
          <p:cNvPr id="2156" name="Rectangle 3"/>
          <p:cNvSpPr/>
          <p:nvPr>
            <p:ph type="body" idx="4294967295"/>
          </p:nvPr>
        </p:nvSpPr>
        <p:spPr>
          <a:xfrm>
            <a:off x="398526" y="1036168"/>
            <a:ext cx="8847277" cy="49417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247" b="1">
                <a:solidFill>
                  <a:srgbClr val="0001BF"/>
                </a:solidFill>
                <a:latin typeface="楷体_GB2312" charset="-122"/>
                <a:ea typeface="楷体_GB2312" charset="-122"/>
              </a:rPr>
              <a:t>毒性分为剧毒、高毒、中等毒、低毒、微毒五个级别，分别用“    〞标识和“剧毒〞字样、“    〞标识和“高毒〞字样、“     〞标识和“中等毒〞字样、“     〞 标识、“微毒〞字样标注。标识应当为黑色，描述文字应当为红色。</a:t>
            </a:r>
            <a:endParaRPr lang="zh-CN" altLang="en-US" sz="3347" b="1">
              <a:latin typeface="楷体_GB2312" charset="-122"/>
              <a:ea typeface="楷体_GB2312" charset="-122"/>
            </a:endParaRPr>
          </a:p>
          <a:p>
            <a:pPr marL="478231" lvl="0" indent="-478231" eaLnBrk="1" hangingPunct="1">
              <a:buClr>
                <a:srgbClr val="3399FF"/>
              </a:buClr>
              <a:buFont typeface="Wingdings" charset="2"/>
              <a:buChar char="v"/>
            </a:pPr>
            <a:r>
              <a:rPr lang="zh-CN" altLang="en-US" sz="3147" b="1">
                <a:solidFill>
                  <a:srgbClr val="0001BF"/>
                </a:solidFill>
                <a:latin typeface="楷体_GB2312" charset="-122"/>
                <a:ea typeface="楷体_GB2312" charset="-122"/>
              </a:rPr>
              <a:t>由剧毒、高毒农药原药加工的制剂产品，其毒性级别与原药的最高毒性级别不一致时，应当同时以括号标明其所使用的原药的最高毒性级别。  </a:t>
            </a:r>
            <a:endParaRPr lang="zh-CN" altLang="en-US" sz="3347" b="1">
              <a:latin typeface="楷体_GB2312" charset="-122"/>
              <a:ea typeface="楷体_GB2312" charset="-122"/>
            </a:endParaRPr>
          </a:p>
        </p:txBody>
      </p:sp>
      <p:sp>
        <p:nvSpPr>
          <p:cNvPr id="2157" name="Rectangle 4"/>
          <p:cNvSpPr/>
          <p:nvPr/>
        </p:nvSpPr>
        <p:spPr bwMode="auto">
          <a:xfrm>
            <a:off x="0" y="3497066"/>
            <a:ext cx="9564624" cy="0"/>
          </a:xfrm>
          <a:prstGeom prst="rect">
            <a:avLst/>
          </a:prstGeom>
          <a:noFill/>
          <a:ln cap="flat">
            <a:noFill/>
            <a:prstDash val="solid"/>
            <a:miter lim="800000"/>
            <a:headEnd type="none" w="med" len="med"/>
            <a:tailEnd type="none" w="med" len="med"/>
          </a:ln>
        </p:spPr>
        <p:txBody>
          <a:bodyPr wrap="none" anchor="ctr" anchorCtr="0"/>
          <a:lstStyle>
            <a:defPPr>
              <a:defRPr lang="en-US"/>
            </a:defPPr>
            <a:lvl1pPr marL="0"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1pPr>
            <a:lvl2pPr marL="478231"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2pPr>
            <a:lvl3pPr marL="956462"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3pPr>
            <a:lvl4pPr marL="1434694"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4pPr>
            <a:lvl5pPr marL="1912925"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endParaRPr lang="zh-CN" altLang="en-US">
              <a:effectLst>
                <a:outerShdw blurRad="38100" dist="38100" dir="2700000" algn="tl">
                  <a:srgbClr val="FFFFFF"/>
                </a:outerShdw>
              </a:effectLst>
              <a:ea typeface="Arial" pitchFamily="34" charset="0"/>
            </a:endParaRPr>
          </a:p>
        </p:txBody>
      </p:sp>
      <p:graphicFrame>
        <p:nvGraphicFramePr>
          <p:cNvPr id="2158" name="Object 5"/>
          <p:cNvGraphicFramePr>
            <a:graphicFrameLocks noChangeAspect="1"/>
          </p:cNvGraphicFramePr>
          <p:nvPr/>
        </p:nvGraphicFramePr>
        <p:xfrm>
          <a:off x="4941722" y="1514399"/>
          <a:ext cx="797052" cy="562918"/>
        </p:xfrm>
        <a:graphic>
          <a:graphicData uri="http://schemas.openxmlformats.org/presentationml/2006/ole">
            <mc:AlternateContent>
              <mc:Choice xmlns:v="urn:schemas-microsoft-com:vml" Requires="v">
                <p:oleObj spid="_x0000_s1038" r:id="rId2" progId="Photoshop.Image.5">
                  <p:embed/>
                </p:oleObj>
              </mc:Choice>
              <mc:Fallback>
                <p:oleObj r:id="rId2" progId="Photoshop.Image.5">
                  <p:embed/>
                  <p:pic>
                    <p:nvPicPr>
                      <p:cNvPr id="0" name="OLE substitute image"/>
                      <p:cNvPicPr/>
                      <p:nvPr/>
                    </p:nvPicPr>
                    <p:blipFill>
                      <a:blip r:embed="rId3"/>
                      <a:stretch>
                        <a:fillRect/>
                      </a:stretch>
                    </p:blipFill>
                    <p:spPr>
                      <a:xfrm>
                        <a:off x="4941722" y="1514399"/>
                        <a:ext cx="797052" cy="562918"/>
                      </a:xfrm>
                      <a:prstGeom prst="rect">
                        <a:avLst/>
                      </a:prstGeom>
                      <a:noFill/>
                      <a:ln>
                        <a:noFill/>
                        <a:miter lim="800000"/>
                      </a:ln>
                    </p:spPr>
                  </p:pic>
                </p:oleObj>
              </mc:Fallback>
            </mc:AlternateContent>
          </a:graphicData>
        </a:graphic>
      </p:graphicFrame>
      <p:sp>
        <p:nvSpPr>
          <p:cNvPr id="2159" name="Rectangle 6"/>
          <p:cNvSpPr/>
          <p:nvPr/>
        </p:nvSpPr>
        <p:spPr bwMode="auto">
          <a:xfrm>
            <a:off x="0" y="3497066"/>
            <a:ext cx="9564624" cy="0"/>
          </a:xfrm>
          <a:prstGeom prst="rect">
            <a:avLst/>
          </a:prstGeom>
          <a:noFill/>
          <a:ln cap="flat">
            <a:noFill/>
            <a:prstDash val="solid"/>
            <a:miter lim="800000"/>
            <a:headEnd type="none" w="med" len="med"/>
            <a:tailEnd type="none" w="med" len="med"/>
          </a:ln>
        </p:spPr>
        <p:txBody>
          <a:bodyPr wrap="none" anchor="ctr" anchorCtr="0"/>
          <a:lstStyle>
            <a:defPPr>
              <a:defRPr lang="en-US"/>
            </a:defPPr>
            <a:lvl1pPr marL="0"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1pPr>
            <a:lvl2pPr marL="478231"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2pPr>
            <a:lvl3pPr marL="956462"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3pPr>
            <a:lvl4pPr marL="1434694"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4pPr>
            <a:lvl5pPr marL="1912925" indent="0" algn="l" defTabSz="956462" rtl="0" eaLnBrk="0" fontAlgn="base" latinLnBrk="0" hangingPunct="0">
              <a:lnSpc>
                <a:spcPct val="100000"/>
              </a:lnSpc>
              <a:spcBef>
                <a:spcPct val="0"/>
              </a:spcBef>
              <a:spcAft>
                <a:spcPct val="0"/>
              </a:spcAft>
              <a:buClrTx/>
              <a:buSzTx/>
              <a:buFontTx/>
              <a:buNone/>
              <a:defRPr kumimoji="0" lang="en-US" altLang="en-US" sz="2510" b="0" i="0" u="none" kern="1200">
                <a:solidFill>
                  <a:schemeClr val="tx1"/>
                </a:solidFill>
                <a:latin typeface="Arial" pitchFamily="34" charset="0"/>
                <a:ea typeface="MS PGothic" charset="-128"/>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endParaRPr lang="zh-CN" altLang="en-US">
              <a:effectLst>
                <a:outerShdw blurRad="38100" dist="38100" dir="2700000" algn="tl">
                  <a:srgbClr val="FFFFFF"/>
                </a:outerShdw>
              </a:effectLst>
              <a:ea typeface="Arial" pitchFamily="34" charset="0"/>
            </a:endParaRPr>
          </a:p>
        </p:txBody>
      </p:sp>
      <p:graphicFrame>
        <p:nvGraphicFramePr>
          <p:cNvPr id="2160" name="Object 7"/>
          <p:cNvGraphicFramePr>
            <a:graphicFrameLocks noChangeAspect="1"/>
          </p:cNvGraphicFramePr>
          <p:nvPr/>
        </p:nvGraphicFramePr>
        <p:xfrm>
          <a:off x="2709977" y="2152040"/>
          <a:ext cx="797052" cy="557936"/>
        </p:xfrm>
        <a:graphic>
          <a:graphicData uri="http://schemas.openxmlformats.org/presentationml/2006/ole">
            <mc:AlternateContent>
              <mc:Choice xmlns:v="urn:schemas-microsoft-com:vml" Requires="v">
                <p:oleObj spid="_x0000_s1039" r:id="rId4" progId="Photoshop.Image.5">
                  <p:embed/>
                </p:oleObj>
              </mc:Choice>
              <mc:Fallback>
                <p:oleObj r:id="rId4" progId="Photoshop.Image.5">
                  <p:embed/>
                  <p:pic>
                    <p:nvPicPr>
                      <p:cNvPr id="0" name="OLE substitute image"/>
                      <p:cNvPicPr/>
                      <p:nvPr/>
                    </p:nvPicPr>
                    <p:blipFill>
                      <a:blip r:embed="rId3"/>
                      <a:stretch>
                        <a:fillRect/>
                      </a:stretch>
                    </p:blipFill>
                    <p:spPr>
                      <a:xfrm>
                        <a:off x="2709977" y="2152040"/>
                        <a:ext cx="797052" cy="557936"/>
                      </a:xfrm>
                      <a:prstGeom prst="rect">
                        <a:avLst/>
                      </a:prstGeom>
                      <a:noFill/>
                      <a:ln>
                        <a:noFill/>
                        <a:miter lim="800000"/>
                      </a:ln>
                    </p:spPr>
                  </p:pic>
                </p:oleObj>
              </mc:Fallback>
            </mc:AlternateContent>
          </a:graphicData>
        </a:graphic>
      </p:graphicFrame>
      <p:pic>
        <p:nvPicPr>
          <p:cNvPr id="2161" name="Picture 8"/>
          <p:cNvPicPr/>
          <p:nvPr/>
        </p:nvPicPr>
        <p:blipFill>
          <a:blip r:embed="rId5"/>
          <a:stretch>
            <a:fillRect/>
          </a:stretch>
        </p:blipFill>
        <p:spPr>
          <a:xfrm>
            <a:off x="8129930" y="2550566"/>
            <a:ext cx="797052" cy="637642"/>
          </a:xfrm>
          <a:prstGeom prst="rect">
            <a:avLst/>
          </a:prstGeom>
          <a:noFill/>
          <a:ln cap="flat">
            <a:noFill/>
            <a:prstDash val="solid"/>
            <a:miter lim="800000"/>
            <a:headEnd type="none" w="med" len="med"/>
            <a:tailEnd type="none" w="med" len="med"/>
          </a:ln>
        </p:spPr>
      </p:pic>
      <p:pic>
        <p:nvPicPr>
          <p:cNvPr id="2162" name="Picture 9"/>
          <p:cNvPicPr/>
          <p:nvPr/>
        </p:nvPicPr>
        <p:blipFill>
          <a:blip r:embed="rId6"/>
          <a:stretch>
            <a:fillRect/>
          </a:stretch>
        </p:blipFill>
        <p:spPr>
          <a:xfrm>
            <a:off x="1434694" y="2630272"/>
            <a:ext cx="906647" cy="637642"/>
          </a:xfrm>
          <a:prstGeom prst="rect">
            <a:avLst/>
          </a:prstGeom>
          <a:noFill/>
          <a:ln cap="flat">
            <a:noFill/>
            <a:prstDash val="solid"/>
            <a:miter lim="800000"/>
            <a:headEnd type="none" w="med" len="med"/>
            <a:tailEnd type="none" w="med" len="med"/>
          </a:ln>
        </p:spPr>
      </p:pic>
      <p:sp>
        <p:nvSpPr>
          <p:cNvPr id="2163"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第二十三页，共六十四页。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5" name="Rectangle 2"/>
          <p:cNvSpPr/>
          <p:nvPr>
            <p:ph type="title" idx="4294967295"/>
          </p:nvPr>
        </p:nvSpPr>
        <p:spPr>
          <a:xfrm>
            <a:off x="478231" y="318821"/>
            <a:ext cx="8608161" cy="876757"/>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4084">
                <a:solidFill>
                  <a:srgbClr val="33358B"/>
                </a:solidFill>
                <a:ea typeface="黑体" charset="-122"/>
              </a:rPr>
              <a:t>本卷须知〔大田用农药〕</a:t>
            </a:r>
            <a:endParaRPr lang="zh-CN" altLang="en-US" sz="4184">
              <a:solidFill>
                <a:srgbClr val="3333CC"/>
              </a:solidFill>
              <a:ea typeface="黑体" charset="-122"/>
            </a:endParaRPr>
          </a:p>
        </p:txBody>
      </p:sp>
      <p:sp>
        <p:nvSpPr>
          <p:cNvPr id="2166" name="Rectangle 3"/>
          <p:cNvSpPr/>
          <p:nvPr>
            <p:ph type="body" idx="4294967295"/>
          </p:nvPr>
        </p:nvSpPr>
        <p:spPr>
          <a:xfrm>
            <a:off x="239116" y="1115873"/>
            <a:ext cx="9006687" cy="4862017"/>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None/>
            </a:pPr>
            <a:endParaRPr lang="en-US" altLang="zh-CN" sz="2929" b="1">
              <a:ea typeface="宋体_GB2312" charset="-122"/>
            </a:endParaRPr>
          </a:p>
          <a:p>
            <a:pPr marL="478231" lvl="0" indent="-478231" eaLnBrk="1" hangingPunct="1">
              <a:buNone/>
            </a:pPr>
            <a:r>
              <a:rPr lang="en-US" altLang="zh-CN" sz="2829" b="1">
                <a:solidFill>
                  <a:srgbClr val="0001BF"/>
                </a:solidFill>
                <a:ea typeface="宋体_GB2312" charset="-122"/>
              </a:rPr>
              <a:t>平安间隔期及每季最多使用次数</a:t>
            </a:r>
            <a:endParaRPr lang="en-US" altLang="zh-CN" sz="2929" b="1">
              <a:ea typeface="宋体_GB2312" charset="-122"/>
            </a:endParaRPr>
          </a:p>
          <a:p>
            <a:pPr marL="478231" lvl="0" indent="-478231" eaLnBrk="1" hangingPunct="1">
              <a:buNone/>
            </a:pPr>
            <a:endParaRPr lang="en-US" altLang="zh-CN" sz="2929" b="1">
              <a:ea typeface="宋体_GB2312" charset="-122"/>
            </a:endParaRPr>
          </a:p>
          <a:p>
            <a:pPr marL="478231" lvl="0" indent="-478231" eaLnBrk="1" hangingPunct="1">
              <a:buNone/>
            </a:pPr>
            <a:r>
              <a:rPr lang="en-US" altLang="zh-CN" sz="2829" b="1">
                <a:solidFill>
                  <a:srgbClr val="0001BF"/>
                </a:solidFill>
                <a:ea typeface="宋体_GB2312" charset="-122"/>
              </a:rPr>
              <a:t>产品使用需要明确平安间隔期的，应当标注使用平安间隔期及农作物每个生产周期的最多施用次数；〔与?农产品质量平安法?配套〕</a:t>
            </a:r>
            <a:endParaRPr lang="en-US" altLang="zh-CN" sz="2929" b="1">
              <a:ea typeface="宋体_GB2312" charset="-122"/>
            </a:endParaRPr>
          </a:p>
          <a:p>
            <a:pPr marL="478231" lvl="0" indent="-478231" eaLnBrk="1" hangingPunct="1">
              <a:buNone/>
            </a:pPr>
            <a:r>
              <a:rPr lang="en-US" altLang="zh-CN" sz="2829" b="1">
                <a:solidFill>
                  <a:srgbClr val="0001BF"/>
                </a:solidFill>
                <a:ea typeface="宋体_GB2312" charset="-122"/>
              </a:rPr>
              <a:t>特殊情况的处理</a:t>
            </a:r>
            <a:endParaRPr lang="en-US" altLang="zh-CN" sz="2929" b="1">
              <a:ea typeface="宋体_GB2312" charset="-122"/>
            </a:endParaRPr>
          </a:p>
        </p:txBody>
      </p:sp>
      <p:sp>
        <p:nvSpPr>
          <p:cNvPr id="2167"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第二十四页，共六十四页。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9" name="Rectangle 2"/>
          <p:cNvSpPr/>
          <p:nvPr>
            <p:ph type="title" idx="4294967295"/>
          </p:nvPr>
        </p:nvSpPr>
        <p:spPr>
          <a:xfrm>
            <a:off x="478231" y="287271"/>
            <a:ext cx="8608161" cy="828601"/>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特殊情况的处理</a:t>
            </a:r>
            <a:endParaRPr lang="zh-CN" altLang="en-US" sz="4184">
              <a:solidFill>
                <a:srgbClr val="3333CC"/>
              </a:solidFill>
              <a:ea typeface="黑体" charset="-122"/>
            </a:endParaRPr>
          </a:p>
        </p:txBody>
      </p:sp>
      <p:sp>
        <p:nvSpPr>
          <p:cNvPr id="2170" name="Rectangle 3"/>
          <p:cNvSpPr/>
          <p:nvPr>
            <p:ph type="body" idx="4294967295"/>
          </p:nvPr>
        </p:nvSpPr>
        <p:spPr>
          <a:xfrm>
            <a:off x="398526" y="1275283"/>
            <a:ext cx="8847277" cy="49417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247" b="1">
                <a:solidFill>
                  <a:srgbClr val="000225"/>
                </a:solidFill>
                <a:latin typeface="楷体_GB2312" charset="-122"/>
                <a:ea typeface="楷体_GB2312" charset="-122"/>
              </a:rPr>
              <a:t>用于浸种、包衣或播后苗前的农药。</a:t>
            </a:r>
            <a:endParaRPr lang="zh-CN" altLang="en-US"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2947" b="1">
                <a:solidFill>
                  <a:srgbClr val="000225"/>
                </a:solidFill>
                <a:latin typeface="楷体_GB2312" charset="-122"/>
                <a:ea typeface="楷体_GB2312" charset="-122"/>
              </a:rPr>
              <a:t>使用时期相对固定、每季仅使用一次并且与农作物收获时期间隔较长的，例如，在水稻苗期使用的除草剂。</a:t>
            </a:r>
            <a:endParaRPr lang="zh-CN" altLang="en-US"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147" b="1">
                <a:solidFill>
                  <a:srgbClr val="000225"/>
                </a:solidFill>
                <a:latin typeface="楷体_GB2312" charset="-122"/>
                <a:ea typeface="楷体_GB2312" charset="-122"/>
              </a:rPr>
              <a:t>对矿物油，农业部第1133号公告规定，可以免于原药登记和残留试验，生产企业可以根据产品应用实际确定平安间隔期。</a:t>
            </a:r>
            <a:endParaRPr lang="zh-CN" altLang="en-US" sz="3347" b="1">
              <a:solidFill>
                <a:srgbClr val="000066"/>
              </a:solidFill>
              <a:latin typeface="楷体_GB2312" charset="-122"/>
              <a:ea typeface="楷体_GB2312" charset="-122"/>
            </a:endParaRPr>
          </a:p>
        </p:txBody>
      </p:sp>
      <p:sp>
        <p:nvSpPr>
          <p:cNvPr id="2171"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第二十五页，共六十四页。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3" name="Rectangle 2"/>
          <p:cNvSpPr/>
          <p:nvPr>
            <p:ph type="title" idx="4294967295"/>
          </p:nvPr>
        </p:nvSpPr>
        <p:spPr>
          <a:xfrm>
            <a:off x="478231" y="159410"/>
            <a:ext cx="8608161" cy="797052"/>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本卷须知〔大田用农药〕</a:t>
            </a:r>
            <a:endParaRPr lang="zh-CN" altLang="en-US" sz="4184">
              <a:solidFill>
                <a:srgbClr val="3333CC"/>
              </a:solidFill>
              <a:ea typeface="黑体" charset="-122"/>
            </a:endParaRPr>
          </a:p>
        </p:txBody>
      </p:sp>
      <p:sp>
        <p:nvSpPr>
          <p:cNvPr id="2174" name="Rectangle 3"/>
          <p:cNvSpPr/>
          <p:nvPr>
            <p:ph type="body" idx="4294967295"/>
          </p:nvPr>
        </p:nvSpPr>
        <p:spPr>
          <a:xfrm>
            <a:off x="318821" y="1036168"/>
            <a:ext cx="8847277" cy="49417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247" b="1">
                <a:solidFill>
                  <a:srgbClr val="000225"/>
                </a:solidFill>
                <a:latin typeface="宋体"/>
                <a:ea typeface="宋体_GB2312" charset="-122"/>
              </a:rPr>
              <a:t>对后茬作物生长有影响</a:t>
            </a:r>
            <a:endParaRPr lang="zh-CN" altLang="en-US" sz="3347" b="1">
              <a:solidFill>
                <a:srgbClr val="000066"/>
              </a:solidFill>
              <a:latin typeface="宋体"/>
              <a:ea typeface="宋体_GB2312" charset="-122"/>
            </a:endParaRPr>
          </a:p>
          <a:p>
            <a:pPr marL="478231" lvl="0" indent="-478231" eaLnBrk="1" hangingPunct="1">
              <a:buClr>
                <a:srgbClr val="3399FF"/>
              </a:buClr>
              <a:buFont typeface="Wingdings" charset="2"/>
              <a:buChar char="v"/>
            </a:pPr>
            <a:r>
              <a:rPr lang="zh-CN" altLang="en-US" sz="3147" b="1">
                <a:solidFill>
                  <a:srgbClr val="000225"/>
                </a:solidFill>
                <a:latin typeface="宋体"/>
                <a:ea typeface="宋体_GB2312" charset="-122"/>
              </a:rPr>
              <a:t>应当标注其影响以及后茬仅能种植的作物或后茬不能种植的作物、间隔时间；</a:t>
            </a:r>
            <a:endParaRPr lang="zh-CN" altLang="en-US" sz="3347" b="1">
              <a:solidFill>
                <a:srgbClr val="000066"/>
              </a:solidFill>
              <a:latin typeface="宋体"/>
              <a:ea typeface="宋体_GB2312" charset="-122"/>
            </a:endParaRPr>
          </a:p>
          <a:p>
            <a:pPr marL="478231" lvl="0" indent="-478231" eaLnBrk="1" hangingPunct="1">
              <a:buClr>
                <a:srgbClr val="3399FF"/>
              </a:buClr>
              <a:buFont typeface="Wingdings" charset="2"/>
              <a:buChar char="v"/>
            </a:pPr>
            <a:r>
              <a:rPr lang="zh-CN" altLang="en-US" sz="3247" b="1">
                <a:solidFill>
                  <a:srgbClr val="000225"/>
                </a:solidFill>
                <a:latin typeface="宋体"/>
                <a:ea typeface="宋体_GB2312" charset="-122"/>
              </a:rPr>
              <a:t>对长残效除草剂，原那么上根据企业所提供的对后茬作物具体试验报告，在标签上标明后茬仅可以种植的作物和间隔期限。对后茬作物平安性的评价，要充分结合我国不同地区的农业生产实际、耕作制度和习惯等综合考虑。</a:t>
            </a:r>
            <a:endParaRPr lang="zh-CN" altLang="en-US" sz="3347" b="1">
              <a:solidFill>
                <a:srgbClr val="000066"/>
              </a:solidFill>
              <a:latin typeface="宋体"/>
              <a:ea typeface="宋体_GB2312" charset="-122"/>
            </a:endParaRPr>
          </a:p>
          <a:p>
            <a:pPr marL="478231" lvl="0" indent="-478231" eaLnBrk="1" hangingPunct="1">
              <a:buClr>
                <a:srgbClr val="3399FF"/>
              </a:buClr>
              <a:buFont typeface="Wingdings" charset="2"/>
              <a:buChar char="v"/>
            </a:pPr>
            <a:r>
              <a:rPr lang="zh-CN" altLang="en-US" sz="3047" b="1">
                <a:solidFill>
                  <a:srgbClr val="000225"/>
                </a:solidFill>
                <a:latin typeface="宋体"/>
                <a:ea typeface="宋体_GB2312" charset="-122"/>
              </a:rPr>
              <a:t>重点关注农业部的公告、农药登记评审委员会的纪要、?磺酰脲类除草剂合理使用准那么?等。</a:t>
            </a:r>
            <a:endParaRPr lang="zh-CN" altLang="en-US" sz="3347" b="1">
              <a:solidFill>
                <a:srgbClr val="000066"/>
              </a:solidFill>
              <a:latin typeface="宋体"/>
              <a:ea typeface="宋体_GB2312" charset="-122"/>
            </a:endParaRPr>
          </a:p>
        </p:txBody>
      </p:sp>
      <p:sp>
        <p:nvSpPr>
          <p:cNvPr id="2175"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第二十六页，共六十四页。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7" name="Rectangle 2"/>
          <p:cNvSpPr/>
          <p:nvPr>
            <p:ph type="title" idx="4294967295"/>
          </p:nvPr>
        </p:nvSpPr>
        <p:spPr>
          <a:xfrm>
            <a:off x="478231" y="287271"/>
            <a:ext cx="8608161" cy="1195578"/>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ea typeface="黑体" charset="-122"/>
              </a:rPr>
              <a:t>举例：胺苯磺隆</a:t>
            </a:r>
            <a:endParaRPr lang="zh-CN" altLang="en-US" sz="4184">
              <a:solidFill>
                <a:srgbClr val="3333CC"/>
              </a:solidFill>
              <a:ea typeface="黑体" charset="-122"/>
            </a:endParaRPr>
          </a:p>
        </p:txBody>
      </p:sp>
      <p:sp>
        <p:nvSpPr>
          <p:cNvPr id="2178" name="Rectangle 3"/>
          <p:cNvSpPr/>
          <p:nvPr>
            <p:ph type="body" idx="4294967295"/>
          </p:nvPr>
        </p:nvSpPr>
        <p:spPr>
          <a:xfrm>
            <a:off x="318821" y="1673809"/>
            <a:ext cx="8847277" cy="4862017"/>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566" b="1">
                <a:solidFill>
                  <a:srgbClr val="000225"/>
                </a:solidFill>
                <a:latin typeface="楷体_GB2312" charset="-122"/>
                <a:ea typeface="楷体_GB2312" charset="-122"/>
              </a:rPr>
              <a:t>用于冬油菜田时，使用本产品</a:t>
            </a:r>
            <a:r>
              <a:rPr lang="en-US" altLang="zh-CN" sz="3366" b="1">
                <a:solidFill>
                  <a:srgbClr val="000225"/>
                </a:solidFill>
                <a:latin typeface="楷体_GB2312" charset="-122"/>
                <a:ea typeface="楷体_GB2312" charset="-122"/>
              </a:rPr>
              <a:t>180</a:t>
            </a:r>
            <a:r>
              <a:rPr lang="zh-CN" altLang="en-US" sz="3666" b="1">
                <a:solidFill>
                  <a:srgbClr val="000225"/>
                </a:solidFill>
                <a:latin typeface="楷体_GB2312" charset="-122"/>
                <a:ea typeface="楷体_GB2312" charset="-122"/>
              </a:rPr>
              <a:t>天后，后茬才可种植移栽中稻或晚稻，不能种植其他作物。</a:t>
            </a:r>
            <a:endParaRPr lang="en-US" altLang="zh-CN" sz="3766"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3566" b="1">
                <a:solidFill>
                  <a:srgbClr val="000225"/>
                </a:solidFill>
                <a:latin typeface="楷体_GB2312" charset="-122"/>
                <a:ea typeface="楷体_GB2312" charset="-122"/>
              </a:rPr>
              <a:t>用于春油菜田时，后茬仅能种植春油菜， 能种植其他作物。</a:t>
            </a:r>
            <a:endParaRPr lang="zh-CN" altLang="en-US" sz="3766" b="1">
              <a:solidFill>
                <a:srgbClr val="000066"/>
              </a:solidFill>
              <a:latin typeface="楷体_GB2312" charset="-122"/>
              <a:ea typeface="楷体_GB2312" charset="-122"/>
            </a:endParaRPr>
          </a:p>
        </p:txBody>
      </p:sp>
      <p:sp>
        <p:nvSpPr>
          <p:cNvPr id="2179"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第二十七页，共六十四页。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1" name="Rectangle 2"/>
          <p:cNvSpPr/>
          <p:nvPr>
            <p:ph type="title" idx="4294967295"/>
          </p:nvPr>
        </p:nvSpPr>
        <p:spPr>
          <a:xfrm>
            <a:off x="478231" y="287271"/>
            <a:ext cx="8608161" cy="1195578"/>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ea typeface="黑体" charset="-122"/>
              </a:rPr>
              <a:t>本卷须知〔大田用农药〕</a:t>
            </a:r>
            <a:endParaRPr lang="zh-CN" altLang="en-US" sz="4184">
              <a:solidFill>
                <a:srgbClr val="3333CC"/>
              </a:solidFill>
              <a:ea typeface="黑体" charset="-122"/>
            </a:endParaRPr>
          </a:p>
        </p:txBody>
      </p:sp>
      <p:sp>
        <p:nvSpPr>
          <p:cNvPr id="2182" name="Rectangle 3"/>
          <p:cNvSpPr/>
          <p:nvPr>
            <p:ph type="body" idx="4294967295"/>
          </p:nvPr>
        </p:nvSpPr>
        <p:spPr>
          <a:xfrm>
            <a:off x="318821" y="1833220"/>
            <a:ext cx="8847277" cy="4702607"/>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666" b="1">
                <a:solidFill>
                  <a:srgbClr val="000225"/>
                </a:solidFill>
                <a:latin typeface="宋体"/>
                <a:ea typeface="宋体_GB2312" charset="-122"/>
              </a:rPr>
              <a:t>抗性</a:t>
            </a:r>
            <a:endParaRPr lang="zh-CN" altLang="en-US" sz="3766" b="1">
              <a:solidFill>
                <a:srgbClr val="000066"/>
              </a:solidFill>
              <a:latin typeface="宋体"/>
              <a:ea typeface="宋体_GB2312" charset="-122"/>
            </a:endParaRPr>
          </a:p>
          <a:p>
            <a:pPr marL="478231" lvl="0" indent="-478231" eaLnBrk="1" hangingPunct="1">
              <a:buClr>
                <a:srgbClr val="3399FF"/>
              </a:buClr>
              <a:buFont typeface="Wingdings" charset="2"/>
              <a:buChar char="v"/>
            </a:pPr>
            <a:r>
              <a:rPr lang="zh-CN" altLang="en-US" sz="3466" b="1">
                <a:solidFill>
                  <a:srgbClr val="000225"/>
                </a:solidFill>
                <a:latin typeface="宋体"/>
                <a:ea typeface="宋体_GB2312" charset="-122"/>
              </a:rPr>
              <a:t>	</a:t>
            </a:r>
            <a:endParaRPr lang="zh-CN" altLang="en-US" sz="3766" b="1">
              <a:solidFill>
                <a:srgbClr val="000066"/>
              </a:solidFill>
              <a:latin typeface="宋体"/>
              <a:ea typeface="宋体_GB2312" charset="-122"/>
            </a:endParaRPr>
          </a:p>
          <a:p>
            <a:pPr marL="478231" lvl="0" indent="-478231" eaLnBrk="1" hangingPunct="1">
              <a:buClr>
                <a:srgbClr val="3399FF"/>
              </a:buClr>
              <a:buFont typeface="Wingdings" charset="2"/>
              <a:buChar char="v"/>
            </a:pPr>
            <a:r>
              <a:rPr lang="zh-CN" altLang="en-US" sz="3466" b="1">
                <a:solidFill>
                  <a:srgbClr val="000225"/>
                </a:solidFill>
                <a:latin typeface="宋体"/>
                <a:ea typeface="宋体_GB2312" charset="-122"/>
              </a:rPr>
              <a:t>      对病虫容易产生抗性的，应当标明主要原因和预防方法，如“减少施药次数、与其他农药轮换〔交替〕使用〞</a:t>
            </a:r>
            <a:endParaRPr lang="zh-CN" altLang="en-US" sz="3766" b="1">
              <a:solidFill>
                <a:srgbClr val="000066"/>
              </a:solidFill>
              <a:latin typeface="宋体"/>
              <a:ea typeface="宋体_GB2312" charset="-122"/>
            </a:endParaRPr>
          </a:p>
        </p:txBody>
      </p:sp>
      <p:sp>
        <p:nvSpPr>
          <p:cNvPr id="2183"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第二十八页，共六十四页。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5" name="Rectangle 2"/>
          <p:cNvSpPr/>
          <p:nvPr>
            <p:ph type="title" idx="4294967295"/>
          </p:nvPr>
        </p:nvSpPr>
        <p:spPr>
          <a:xfrm>
            <a:off x="478231" y="287271"/>
            <a:ext cx="8608161" cy="1195578"/>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ea typeface="黑体" charset="-122"/>
              </a:rPr>
              <a:t>本卷须知〔大田用农药〕</a:t>
            </a:r>
            <a:endParaRPr lang="zh-CN" altLang="en-US" sz="4184">
              <a:solidFill>
                <a:srgbClr val="3333CC"/>
              </a:solidFill>
              <a:ea typeface="黑体" charset="-122"/>
            </a:endParaRPr>
          </a:p>
        </p:txBody>
      </p:sp>
      <p:sp>
        <p:nvSpPr>
          <p:cNvPr id="2186" name="Rectangle 3"/>
          <p:cNvSpPr/>
          <p:nvPr>
            <p:ph type="body" idx="4294967295"/>
          </p:nvPr>
        </p:nvSpPr>
        <p:spPr>
          <a:xfrm>
            <a:off x="318821" y="1354989"/>
            <a:ext cx="8847277" cy="4862017"/>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r>
              <a:rPr lang="zh-CN" altLang="en-US" sz="3666" b="1">
                <a:solidFill>
                  <a:srgbClr val="000225"/>
                </a:solidFill>
                <a:latin typeface="宋体"/>
                <a:ea typeface="宋体_GB2312" charset="-122"/>
              </a:rPr>
              <a:t>混用性</a:t>
            </a:r>
            <a:endParaRPr lang="zh-CN" altLang="en-US" sz="3766" b="1">
              <a:solidFill>
                <a:srgbClr val="000066"/>
              </a:solidFill>
              <a:latin typeface="宋体"/>
              <a:ea typeface="宋体_GB2312" charset="-122"/>
            </a:endParaRPr>
          </a:p>
          <a:p>
            <a:pPr marL="478231" lvl="0" indent="-478231" eaLnBrk="1" hangingPunct="1"/>
            <a:endParaRPr lang="zh-CN" altLang="en-US" sz="3766" b="1">
              <a:solidFill>
                <a:srgbClr val="000066"/>
              </a:solidFill>
              <a:latin typeface="宋体"/>
              <a:ea typeface="宋体_GB2312" charset="-122"/>
            </a:endParaRPr>
          </a:p>
          <a:p>
            <a:pPr marL="478231" lvl="0" indent="-478231" eaLnBrk="1" hangingPunct="1"/>
            <a:r>
              <a:rPr lang="zh-CN" altLang="en-US" sz="3366" b="1">
                <a:solidFill>
                  <a:srgbClr val="000225"/>
                </a:solidFill>
                <a:latin typeface="宋体"/>
                <a:ea typeface="宋体_GB2312" charset="-122"/>
              </a:rPr>
              <a:t> ——应当注明该农药不能与哪些农药、化肥及其它有机肥混用，如“不能与碱性物质混用〞、“防止与强酸性物质混用，以免减少药效〞、“不能与其他农药混用〞等</a:t>
            </a:r>
            <a:endParaRPr lang="zh-CN" altLang="en-US" sz="3766" b="1">
              <a:solidFill>
                <a:srgbClr val="000066"/>
              </a:solidFill>
              <a:latin typeface="宋体"/>
              <a:ea typeface="宋体_GB2312" charset="-122"/>
            </a:endParaRPr>
          </a:p>
        </p:txBody>
      </p:sp>
      <p:sp>
        <p:nvSpPr>
          <p:cNvPr id="2187"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第二十九页，共六十四页。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9" name="Rectangle 2"/>
          <p:cNvSpPr/>
          <p:nvPr>
            <p:ph type="title" idx="4294967295"/>
          </p:nvPr>
        </p:nvSpPr>
        <p:spPr>
          <a:xfrm>
            <a:off x="478231" y="287271"/>
            <a:ext cx="8608161" cy="1195578"/>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884">
                <a:solidFill>
                  <a:srgbClr val="33358B"/>
                </a:solidFill>
                <a:ea typeface="黑体" charset="-122"/>
              </a:rPr>
              <a:t>举例：有机磷类农药</a:t>
            </a:r>
            <a:endParaRPr lang="zh-CN" altLang="en-US" sz="4184">
              <a:solidFill>
                <a:srgbClr val="3333CC"/>
              </a:solidFill>
              <a:ea typeface="黑体" charset="-122"/>
            </a:endParaRPr>
          </a:p>
        </p:txBody>
      </p:sp>
      <p:sp>
        <p:nvSpPr>
          <p:cNvPr id="2190" name="Rectangle 3"/>
          <p:cNvSpPr/>
          <p:nvPr>
            <p:ph type="body" idx="4294967295"/>
          </p:nvPr>
        </p:nvSpPr>
        <p:spPr>
          <a:xfrm>
            <a:off x="318821" y="1275283"/>
            <a:ext cx="8847277" cy="5260543"/>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endParaRPr lang="zh-CN" altLang="en-US" sz="4184" b="1">
              <a:ea typeface="楷体_GB2312" charset="-122"/>
            </a:endParaRPr>
          </a:p>
          <a:p>
            <a:pPr marL="478231" lvl="0" indent="-478231" eaLnBrk="1" hangingPunct="1"/>
            <a:r>
              <a:rPr lang="zh-CN" altLang="en-US" sz="3884" b="1">
                <a:solidFill>
                  <a:srgbClr val="0001BF"/>
                </a:solidFill>
                <a:ea typeface="楷体_GB2312" charset="-122"/>
              </a:rPr>
              <a:t>不能与敌稗同时使用〔应至少间隔一周以上〕以免产生药害〔两类农药同时使用，会影响敌稗降解产物的代谢，导致水稻产生药害〕 。</a:t>
            </a:r>
            <a:endParaRPr lang="zh-CN" altLang="en-US" sz="4184" b="1">
              <a:ea typeface="楷体_GB2312" charset="-122"/>
            </a:endParaRPr>
          </a:p>
        </p:txBody>
      </p:sp>
      <p:sp>
        <p:nvSpPr>
          <p:cNvPr id="2191"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第三十页，共六十四页。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3" name="Rectangle 2"/>
          <p:cNvSpPr/>
          <p:nvPr>
            <p:ph type="title" idx="4294967295"/>
          </p:nvPr>
        </p:nvSpPr>
        <p:spPr>
          <a:xfrm>
            <a:off x="557936" y="318821"/>
            <a:ext cx="8608161" cy="876757"/>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4084">
                <a:solidFill>
                  <a:srgbClr val="33358B"/>
                </a:solidFill>
                <a:ea typeface="黑体" charset="-122"/>
              </a:rPr>
              <a:t>本卷须知〔大田用农药〕</a:t>
            </a:r>
            <a:endParaRPr lang="zh-CN" altLang="en-US" sz="4184">
              <a:solidFill>
                <a:srgbClr val="3333CC"/>
              </a:solidFill>
              <a:ea typeface="黑体" charset="-122"/>
            </a:endParaRPr>
          </a:p>
        </p:txBody>
      </p:sp>
      <p:sp>
        <p:nvSpPr>
          <p:cNvPr id="2194" name="Rectangle 3"/>
          <p:cNvSpPr/>
          <p:nvPr>
            <p:ph type="body" idx="4294967295"/>
          </p:nvPr>
        </p:nvSpPr>
        <p:spPr>
          <a:xfrm>
            <a:off x="318821" y="1195578"/>
            <a:ext cx="8847277" cy="3985260"/>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lnSpc>
                <a:spcPct val="80000"/>
              </a:lnSpc>
              <a:buClr>
                <a:srgbClr val="3399FF"/>
              </a:buClr>
              <a:buFont typeface="Wingdings" charset="2"/>
              <a:buChar char="v"/>
            </a:pPr>
            <a:endParaRPr lang="zh-CN" altLang="en-US" sz="3347" b="1">
              <a:solidFill>
                <a:srgbClr val="000066"/>
              </a:solidFill>
              <a:latin typeface="宋体"/>
              <a:ea typeface="宋体_GB2312" charset="-122"/>
            </a:endParaRPr>
          </a:p>
          <a:p>
            <a:pPr marL="478231" lvl="0" indent="-478231" eaLnBrk="1" hangingPunct="1">
              <a:lnSpc>
                <a:spcPct val="80000"/>
              </a:lnSpc>
              <a:buClr>
                <a:srgbClr val="3399FF"/>
              </a:buClr>
              <a:buFont typeface="Wingdings" charset="2"/>
              <a:buChar char="v"/>
            </a:pPr>
            <a:r>
              <a:rPr lang="zh-CN" altLang="en-US" sz="2947" b="1">
                <a:solidFill>
                  <a:srgbClr val="000225"/>
                </a:solidFill>
                <a:latin typeface="宋体"/>
                <a:ea typeface="宋体_GB2312" charset="-122"/>
              </a:rPr>
              <a:t>药害</a:t>
            </a:r>
            <a:endParaRPr lang="zh-CN" altLang="en-US" sz="3347" b="1">
              <a:solidFill>
                <a:srgbClr val="000066"/>
              </a:solidFill>
              <a:latin typeface="宋体"/>
              <a:ea typeface="宋体_GB2312" charset="-122"/>
            </a:endParaRPr>
          </a:p>
          <a:p>
            <a:pPr marL="478231" lvl="0" indent="-478231" eaLnBrk="1" hangingPunct="1">
              <a:lnSpc>
                <a:spcPct val="80000"/>
              </a:lnSpc>
              <a:buClr>
                <a:srgbClr val="3399FF"/>
              </a:buClr>
              <a:buFont typeface="Wingdings" charset="2"/>
              <a:buChar char="v"/>
            </a:pPr>
            <a:r>
              <a:rPr lang="zh-CN" altLang="en-US" sz="2947" b="1">
                <a:solidFill>
                  <a:srgbClr val="000225"/>
                </a:solidFill>
                <a:latin typeface="宋体"/>
                <a:ea typeface="宋体_GB2312" charset="-122"/>
              </a:rPr>
              <a:t>       </a:t>
            </a:r>
            <a:endParaRPr lang="zh-CN" altLang="en-US" sz="3347" b="1">
              <a:solidFill>
                <a:srgbClr val="000066"/>
              </a:solidFill>
              <a:latin typeface="宋体"/>
              <a:ea typeface="宋体_GB2312" charset="-122"/>
            </a:endParaRPr>
          </a:p>
          <a:p>
            <a:pPr marL="478231" lvl="0" indent="-478231" eaLnBrk="1" hangingPunct="1">
              <a:lnSpc>
                <a:spcPct val="80000"/>
              </a:lnSpc>
              <a:buClr>
                <a:srgbClr val="3399FF"/>
              </a:buClr>
              <a:buFont typeface="Wingdings" charset="2"/>
              <a:buChar char="v"/>
            </a:pPr>
            <a:r>
              <a:rPr lang="zh-CN" altLang="en-US" sz="3047" b="1">
                <a:solidFill>
                  <a:srgbClr val="000225"/>
                </a:solidFill>
                <a:latin typeface="宋体"/>
                <a:ea typeface="宋体_GB2312" charset="-122"/>
              </a:rPr>
              <a:t>       对农作物易产生药害的，应当注明对哪些作物〔品种〕、生育期或其他有关的外界条件下有害；不能用于哪些作物上；应防止飘移到哪些作物上；其他容易产生药害事故的条件。</a:t>
            </a:r>
            <a:endParaRPr lang="zh-CN" altLang="en-US" sz="3347" b="1">
              <a:solidFill>
                <a:srgbClr val="000066"/>
              </a:solidFill>
              <a:latin typeface="宋体"/>
              <a:ea typeface="宋体_GB2312" charset="-122"/>
            </a:endParaRPr>
          </a:p>
        </p:txBody>
      </p:sp>
      <p:sp>
        <p:nvSpPr>
          <p:cNvPr id="2195"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第三十一页，共六十四页。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7" name="Rectangle 2"/>
          <p:cNvSpPr/>
          <p:nvPr>
            <p:ph type="title" idx="4294967295"/>
          </p:nvPr>
        </p:nvSpPr>
        <p:spPr>
          <a:xfrm>
            <a:off x="478231" y="287271"/>
            <a:ext cx="8608161" cy="908307"/>
          </a:xfrm>
          <a:prstGeom prst="rect">
            <a:avLst/>
          </a:prstGeom>
          <a:noFill/>
          <a:ln cap="flat">
            <a:noFill/>
            <a:prstDash val="solid"/>
            <a:miter lim="800000"/>
            <a:headEnd type="none" w="med" len="med"/>
            <a:tailEnd type="none" w="med" len="med"/>
          </a:ln>
        </p:spPr>
        <p:txBody>
          <a:bodyPr>
            <a:noAutofit/>
          </a:bodyPr>
          <a:lstStyle>
            <a:lvl1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1pPr>
            <a:lvl2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2pPr>
            <a:lvl3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3pPr>
            <a:lvl4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4pPr>
            <a:lvl5pPr marL="0" indent="0" algn="l" defTabSz="956462" rtl="0" eaLnBrk="0" fontAlgn="base" hangingPunct="0">
              <a:lnSpc>
                <a:spcPct val="90000"/>
              </a:lnSpc>
              <a:spcBef>
                <a:spcPct val="0"/>
              </a:spcBef>
              <a:spcAft>
                <a:spcPct val="0"/>
              </a:spcAft>
              <a:buClrTx/>
              <a:buSzTx/>
              <a:buFontTx/>
              <a:buNone/>
              <a:defRPr kumimoji="0" lang="en-US" altLang="en-US" sz="1883" b="1" i="0" u="none">
                <a:solidFill>
                  <a:srgbClr val="000066"/>
                </a:solidFill>
                <a:latin typeface="Arial" pitchFamily="34" charset="0"/>
                <a:ea typeface="Osaka"/>
              </a:defRPr>
            </a:lvl5pPr>
          </a:lstStyle>
          <a:p>
            <a:pPr lvl="0" algn="ctr" eaLnBrk="1" hangingPunct="1"/>
            <a:r>
              <a:rPr lang="zh-CN" altLang="en-US" sz="3984">
                <a:solidFill>
                  <a:srgbClr val="33358B"/>
                </a:solidFill>
                <a:latin typeface="黑体" charset="-122"/>
                <a:ea typeface="黑体" charset="-122"/>
              </a:rPr>
              <a:t>举例：</a:t>
            </a:r>
            <a:r>
              <a:rPr lang="en-US" altLang="zh-CN" sz="3884">
                <a:solidFill>
                  <a:srgbClr val="33358B"/>
                </a:solidFill>
                <a:latin typeface="黑体" charset="-122"/>
                <a:ea typeface="黑体" charset="-122"/>
              </a:rPr>
              <a:t>2</a:t>
            </a:r>
            <a:r>
              <a:rPr lang="zh-CN" altLang="en-US" sz="3884">
                <a:solidFill>
                  <a:srgbClr val="33358B"/>
                </a:solidFill>
                <a:latin typeface="黑体" charset="-122"/>
                <a:ea typeface="黑体" charset="-122"/>
              </a:rPr>
              <a:t>，</a:t>
            </a:r>
            <a:r>
              <a:rPr lang="en-US" altLang="zh-CN" sz="4084">
                <a:solidFill>
                  <a:srgbClr val="33358B"/>
                </a:solidFill>
                <a:latin typeface="黑体" charset="-122"/>
                <a:ea typeface="黑体" charset="-122"/>
              </a:rPr>
              <a:t>4-D</a:t>
            </a:r>
            <a:r>
              <a:rPr lang="zh-CN" altLang="en-US" sz="3884">
                <a:solidFill>
                  <a:srgbClr val="33358B"/>
                </a:solidFill>
                <a:latin typeface="黑体" charset="-122"/>
                <a:ea typeface="黑体" charset="-122"/>
              </a:rPr>
              <a:t>丁酯</a:t>
            </a:r>
            <a:endParaRPr lang="zh-CN" altLang="en-US" sz="4184">
              <a:solidFill>
                <a:srgbClr val="3333CC"/>
              </a:solidFill>
              <a:latin typeface="黑体" charset="-122"/>
              <a:ea typeface="黑体" charset="-122"/>
            </a:endParaRPr>
          </a:p>
        </p:txBody>
      </p:sp>
      <p:sp>
        <p:nvSpPr>
          <p:cNvPr id="2198" name="Rectangle 3"/>
          <p:cNvSpPr/>
          <p:nvPr>
            <p:ph type="body" idx="4294967295"/>
          </p:nvPr>
        </p:nvSpPr>
        <p:spPr>
          <a:xfrm>
            <a:off x="318821" y="1036168"/>
            <a:ext cx="8847277" cy="5499659"/>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478231"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tx1"/>
                </a:solidFill>
                <a:latin typeface="Arial" pitchFamily="34" charset="0"/>
                <a:ea typeface="Osaka"/>
              </a:defRPr>
            </a:lvl1pPr>
            <a:lvl2pPr marL="956462"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rgbClr val="000066"/>
                </a:solidFill>
                <a:latin typeface="Arial" pitchFamily="34" charset="0"/>
                <a:ea typeface="Osaka"/>
              </a:defRPr>
            </a:lvl2pPr>
            <a:lvl3pPr marL="1434694" indent="-478231" algn="l" defTabSz="956462" rtl="0" eaLnBrk="0" fontAlgn="base" hangingPunct="0">
              <a:lnSpc>
                <a:spcPct val="100000"/>
              </a:lnSpc>
              <a:spcBef>
                <a:spcPct val="20000"/>
              </a:spcBef>
              <a:spcAft>
                <a:spcPct val="0"/>
              </a:spcAft>
              <a:buClrTx/>
              <a:buSzTx/>
              <a:buFont typeface="Wingdings" charset="2"/>
              <a:buChar char="§"/>
              <a:defRPr kumimoji="0" lang="en-US" altLang="en-US" sz="2510" b="0" i="0" u="none">
                <a:solidFill>
                  <a:schemeClr val="bg2"/>
                </a:solidFill>
                <a:latin typeface="Arial" pitchFamily="34" charset="0"/>
                <a:ea typeface="Osaka"/>
              </a:defRPr>
            </a:lvl3pPr>
            <a:lvl4pPr marL="1833220" indent="-398526" algn="l" defTabSz="956462" rtl="0" eaLnBrk="0" fontAlgn="base" hangingPunct="0">
              <a:lnSpc>
                <a:spcPct val="100000"/>
              </a:lnSpc>
              <a:spcBef>
                <a:spcPct val="20000"/>
              </a:spcBef>
              <a:spcAft>
                <a:spcPct val="0"/>
              </a:spcAft>
              <a:buClrTx/>
              <a:buSzTx/>
              <a:buFontTx/>
              <a:buChar char="–"/>
              <a:defRPr kumimoji="0" lang="en-US" altLang="en-US" sz="2092" b="0" i="0" u="none">
                <a:solidFill>
                  <a:schemeClr val="bg2"/>
                </a:solidFill>
                <a:latin typeface="Arial" pitchFamily="34" charset="0"/>
                <a:ea typeface="Osaka"/>
              </a:defRPr>
            </a:lvl4pPr>
            <a:lvl5pPr marL="2311451" indent="-398526" algn="l" defTabSz="956462" rtl="0" eaLnBrk="0" fontAlgn="base" hangingPunct="0">
              <a:lnSpc>
                <a:spcPct val="100000"/>
              </a:lnSpc>
              <a:spcBef>
                <a:spcPct val="20000"/>
              </a:spcBef>
              <a:spcAft>
                <a:spcPct val="0"/>
              </a:spcAft>
              <a:buClrTx/>
              <a:buSzTx/>
              <a:buFont typeface="Wingdings" charset="2"/>
              <a:buNone/>
              <a:defRPr kumimoji="0" lang="en-US" altLang="en-US" sz="1883" b="0" i="0" u="none">
                <a:solidFill>
                  <a:schemeClr val="tx1"/>
                </a:solidFill>
                <a:latin typeface="Arial" pitchFamily="34" charset="0"/>
                <a:ea typeface="Osaka"/>
              </a:defRPr>
            </a:lvl5pPr>
          </a:lstStyle>
          <a:p>
            <a:pPr marL="478231" lvl="0" indent="-478231" eaLnBrk="1" hangingPunct="1">
              <a:buClr>
                <a:srgbClr val="3399FF"/>
              </a:buClr>
              <a:buFont typeface="Wingdings" charset="2"/>
              <a:buChar char="v"/>
            </a:pPr>
            <a:r>
              <a:rPr lang="zh-CN" altLang="en-US" sz="3147" b="1">
                <a:solidFill>
                  <a:srgbClr val="000225"/>
                </a:solidFill>
                <a:latin typeface="楷体_GB2312" charset="-122"/>
                <a:ea typeface="楷体_GB2312" charset="-122"/>
              </a:rPr>
              <a:t>玉米自交系和某些单交种对本品敏感。棉花、马铃薯、阔叶蔬菜及桃树、梨树、葡萄树、槐树等对本品敏感，使用时应当注意风向，以免药雾飘移到敏感作物上造成药害。</a:t>
            </a:r>
            <a:endParaRPr lang="en-US" altLang="zh-CN"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endParaRPr lang="en-US" altLang="zh-CN" sz="3347" b="1">
              <a:solidFill>
                <a:srgbClr val="000066"/>
              </a:solidFill>
              <a:latin typeface="楷体_GB2312" charset="-122"/>
              <a:ea typeface="楷体_GB2312" charset="-122"/>
            </a:endParaRPr>
          </a:p>
          <a:p>
            <a:pPr marL="478231" lvl="0" indent="-478231" eaLnBrk="1" hangingPunct="1">
              <a:buClr>
                <a:srgbClr val="3399FF"/>
              </a:buClr>
              <a:buFont typeface="Wingdings" charset="2"/>
              <a:buChar char="v"/>
            </a:pPr>
            <a:r>
              <a:rPr lang="zh-CN" altLang="en-US" sz="2947" b="1">
                <a:solidFill>
                  <a:srgbClr val="000225"/>
                </a:solidFill>
                <a:latin typeface="楷体_GB2312" charset="-122"/>
                <a:ea typeface="楷体_GB2312" charset="-122"/>
              </a:rPr>
              <a:t>不能在套种或间种其他作物的田中使用，在</a:t>
            </a:r>
            <a:r>
              <a:rPr lang="en-US" altLang="zh-CN" sz="3047" b="1">
                <a:solidFill>
                  <a:srgbClr val="000225"/>
                </a:solidFill>
                <a:latin typeface="楷体_GB2312" charset="-122"/>
                <a:ea typeface="楷体_GB2312" charset="-122"/>
              </a:rPr>
              <a:t>100</a:t>
            </a:r>
            <a:r>
              <a:rPr lang="zh-CN" altLang="en-US" sz="3147" b="1">
                <a:solidFill>
                  <a:srgbClr val="000225"/>
                </a:solidFill>
                <a:latin typeface="楷体_GB2312" charset="-122"/>
                <a:ea typeface="楷体_GB2312" charset="-122"/>
              </a:rPr>
              <a:t>米以内已种植了阔叶作物或下风向有敏感作物的玉米田不得使用该品种等。</a:t>
            </a:r>
            <a:endParaRPr lang="zh-CN" altLang="en-US" sz="3347" b="1">
              <a:solidFill>
                <a:srgbClr val="000066"/>
              </a:solidFill>
              <a:latin typeface="楷体_GB2312" charset="-122"/>
              <a:ea typeface="楷体_GB2312" charset="-122"/>
            </a:endParaRPr>
          </a:p>
        </p:txBody>
      </p:sp>
      <p:sp>
        <p:nvSpPr>
          <p:cNvPr id="2199" name="New shape"/>
          <p:cNvSpPr/>
          <p:nvPr/>
        </p:nvSpPr>
        <p:spPr>
          <a:xfrm>
            <a:off x="0" y="6919468"/>
            <a:ext cx="956462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第三十二页，共六十四页。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94624" cy="590346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https://d.book118.com/115214232002011113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corporate_template 13">
      <a:dk1>
        <a:srgbClr val="000000"/>
      </a:dk1>
      <a:lt1>
        <a:srgbClr val="FFFFFF"/>
      </a:lt1>
      <a:dk2>
        <a:srgbClr val="000066"/>
      </a:dk2>
      <a:lt2>
        <a:srgbClr val="808080"/>
      </a:lt2>
      <a:accent1>
        <a:srgbClr val="ECB6B6"/>
      </a:accent1>
      <a:accent2>
        <a:srgbClr val="800000"/>
      </a:accent2>
      <a:accent3>
        <a:srgbClr val="9BBB59"/>
      </a:accent3>
      <a:accent4>
        <a:srgbClr val="8064A2"/>
      </a:accent4>
      <a:accent5>
        <a:srgbClr val="4BACC6"/>
      </a:accent5>
      <a:accent6>
        <a:srgbClr val="F79646"/>
      </a:accent6>
      <a:hlink>
        <a:srgbClr val="000066"/>
      </a:hlink>
      <a:folHlink>
        <a:srgbClr val="969696"/>
      </a:folHlink>
    </a:clrScheme>
    <a:fontScheme name="corporate_template">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corporate_template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orporate_template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orporate_template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orporate_template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orporate_template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orporate_template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corporate_template 7">
        <a:dk1>
          <a:srgbClr val="5C1F00"/>
        </a:dk1>
        <a:lt1>
          <a:srgbClr val="FFFFFF"/>
        </a:lt1>
        <a:dk2>
          <a:srgbClr val="800000"/>
        </a:dk2>
        <a:lt2>
          <a:srgbClr val="DFD293"/>
        </a:lt2>
        <a:accent1>
          <a:srgbClr val="713E39"/>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corporate_template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corporate_template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2" bg2="lt2" tx2="dk1" accent1="accent1" accent2="accent2" accent3="accent3" accent4="accent4" accent5="accent5" accent6="accent6" hlink="hlink" folHlink="folHlink"/>
    </a:extraClrScheme>
    <a:extraClrScheme>
      <a:clrScheme name="corporate_template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2" bg2="lt2" tx2="dk1" accent1="accent1" accent2="accent2" accent3="accent3" accent4="accent4" accent5="accent5" accent6="accent6" hlink="hlink" folHlink="folHlink"/>
    </a:extraClrScheme>
    <a:extraClrScheme>
      <a:clrScheme name="corporate_template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2" tx1="dk1" bg2="lt1" tx2="dk2" accent1="accent1" accent2="accent2" accent3="accent3" accent4="accent4" accent5="accent5" accent6="accent6" hlink="hlink" folHlink="folHlink"/>
    </a:extraClrScheme>
    <a:extraClrScheme>
      <a:clrScheme name="corporate_template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33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33</vt:i4>
      </vt:variant>
    </vt:vector>
  </HeadingPairs>
  <TitlesOfParts>
    <vt:vector baseType="lpstr" size="44">
      <vt:lpstr>Arial</vt:lpstr>
      <vt:lpstr>Calibri</vt:lpstr>
      <vt:lpstr>MS PGothic</vt:lpstr>
      <vt:lpstr>宋体</vt:lpstr>
      <vt:lpstr>Wingdings</vt:lpstr>
      <vt:lpstr>Osaka</vt:lpstr>
      <vt:lpstr>楷体</vt:lpstr>
      <vt:lpstr>黑体</vt:lpstr>
      <vt:lpstr>楷体_GB2312</vt:lpstr>
      <vt:lpstr>宋体_GB2312</vt:lpstr>
      <vt:lpstr>Office Theme</vt:lpstr>
      <vt:lpstr> </vt:lpstr>
      <vt:lpstr>农药标签的评审</vt:lpstr>
      <vt:lpstr>一、评审根本原那么</vt:lpstr>
      <vt:lpstr>农药标签内容的完整性</vt:lpstr>
      <vt:lpstr>农药标签内容的真实与合法性</vt:lpstr>
      <vt:lpstr>二、农药标签评审内容</vt:lpstr>
      <vt:lpstr>PowerPoint Presentation</vt:lpstr>
      <vt:lpstr>农药名称</vt:lpstr>
      <vt:lpstr>   有效成分及含量</vt:lpstr>
      <vt:lpstr>PowerPoint Presentation</vt:lpstr>
      <vt:lpstr>农药有关许可证件号</vt:lpstr>
      <vt:lpstr>企业名称及联系方式</vt:lpstr>
      <vt:lpstr>生产日期及批号</vt:lpstr>
      <vt:lpstr>有效期</vt:lpstr>
      <vt:lpstr>重量</vt:lpstr>
      <vt:lpstr>产品性能</vt:lpstr>
      <vt:lpstr>例如(一)</vt:lpstr>
      <vt:lpstr>例如(二)</vt:lpstr>
      <vt:lpstr>用途、使用技术和使用方法</vt:lpstr>
      <vt:lpstr>PowerPoint Presentation</vt:lpstr>
      <vt:lpstr>举例〔一〕2，4-D丁酯</vt:lpstr>
      <vt:lpstr>举例〔二〕胺苯磺隆</vt:lpstr>
      <vt:lpstr>毒性及标识</vt:lpstr>
      <vt:lpstr>本卷须知〔大田用农药〕</vt:lpstr>
      <vt:lpstr>特殊情况的处理</vt:lpstr>
      <vt:lpstr>本卷须知〔大田用农药〕</vt:lpstr>
      <vt:lpstr>举例：胺苯磺隆</vt:lpstr>
      <vt:lpstr>本卷须知〔大田用农药〕</vt:lpstr>
      <vt:lpstr>本卷须知〔大田用农药〕</vt:lpstr>
      <vt:lpstr>举例：有机磷类农药</vt:lpstr>
      <vt:lpstr>本卷须知〔大田用农药〕</vt:lpstr>
      <vt:lpstr>举例：2，4-D丁酯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2024-09-19T15:14:08.663</cp:lastPrinted>
  <dcterms:created xsi:type="dcterms:W3CDTF">2024-09-19T07:14:08Z</dcterms:created>
  <dcterms:modified xsi:type="dcterms:W3CDTF">2024-09-19T07:14:10Z</dcterms:modified>
</cp:coreProperties>
</file>