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C72F8F6-7A8E-467E-8650-680E5ABC2EA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6CADE7D-2153-40D3-88BB-D2C1041362A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9415CA6-FEF5-4489-86EF-623ADFD1F0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311C9BB-8266-4E08-A136-5672B89B0C2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9406E6E-6B48-4958-B825-1E338678D40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873BE5D-1A06-4BFC-9685-099523609AF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CB885D9-7BE4-4370-B7B0-36DC33D5737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9E3E9C6-BDFD-4FA3-B681-489EF1AE7CB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77DD592-FF3F-43C3-93B8-24C0EBBD3BD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9AE26C5-2C73-4EF1-B20B-42E830F8D46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9B3380D-C896-4C64-AF6E-160D44109FC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png" /><Relationship Id="rId3" Type="http://schemas.openxmlformats.org/officeDocument/2006/relationships/image" Target="../media/image6.png" /><Relationship Id="rId4" Type="http://schemas.openxmlformats.org/officeDocument/2006/relationships/image" Target="../media/image7.png" /><Relationship Id="rId5" Type="http://schemas.openxmlformats.org/officeDocument/2006/relationships/image" Target="../media/image8.png" /><Relationship Id="rId6"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1523012003101111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992262" y="795338"/>
            <a:ext cx="5016500" cy="4945062"/>
          </a:xfrm>
          <a:prstGeom prst="rect">
            <a:avLst/>
          </a:prstGeom>
        </p:spPr>
      </p:pic>
      <p:sp>
        <p:nvSpPr>
          <p:cNvPr id="3" name="AutoShape 3"/>
          <p:cNvSpPr/>
          <p:nvPr/>
        </p:nvSpPr>
        <p:spPr>
          <a:xfrm>
            <a:off x="-474588" y="128588"/>
            <a:ext cx="5299075" cy="4257675"/>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860351" y="60325"/>
            <a:ext cx="6002338" cy="4419600"/>
          </a:xfrm>
          <a:custGeom>
            <a:rect l="l" t="t" r="r" b="b"/>
            <a:pathLst>
              <a:path w="1478" h="1090">
                <a:moveTo>
                  <a:pt x="410" y="1046"/>
                </a:moveTo>
                <a:cubicBezTo>
                  <a:pt x="410" y="1046"/>
                  <a:pt x="0" y="1016"/>
                  <a:pt x="118" y="624"/>
                </a:cubicBezTo>
                <a:cubicBezTo>
                  <a:pt x="236" y="232"/>
                  <a:pt x="482" y="0"/>
                  <a:pt x="754" y="20"/>
                </a:cubicBezTo>
                <a:cubicBezTo>
                  <a:pt x="1026" y="40"/>
                  <a:pt x="1270" y="144"/>
                  <a:pt x="1374" y="502"/>
                </a:cubicBezTo>
                <a:cubicBezTo>
                  <a:pt x="1478" y="860"/>
                  <a:pt x="1264" y="1002"/>
                  <a:pt x="982" y="1046"/>
                </a:cubicBezTo>
                <a:cubicBezTo>
                  <a:pt x="700" y="1090"/>
                  <a:pt x="410" y="1046"/>
                  <a:pt x="410" y="1046"/>
                </a:cubicBezTo>
                <a:close/>
              </a:path>
            </a:pathLst>
          </a:custGeom>
          <a:noFill/>
          <a:ln w="3572">
            <a:solidFill>
              <a:srgbClr val="EAEA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680963" y="144463"/>
            <a:ext cx="5773737" cy="4275137"/>
          </a:xfrm>
          <a:custGeom>
            <a:rect l="l" t="t" r="r" b="b"/>
            <a:pathLst>
              <a:path w="1422" h="1054">
                <a:moveTo>
                  <a:pt x="731" y="19"/>
                </a:moveTo>
                <a:cubicBezTo>
                  <a:pt x="992" y="44"/>
                  <a:pt x="1225" y="142"/>
                  <a:pt x="1323" y="484"/>
                </a:cubicBezTo>
                <a:cubicBezTo>
                  <a:pt x="1422" y="827"/>
                  <a:pt x="1216" y="963"/>
                  <a:pt x="947" y="1008"/>
                </a:cubicBezTo>
                <a:cubicBezTo>
                  <a:pt x="676" y="1054"/>
                  <a:pt x="392" y="1012"/>
                  <a:pt x="391" y="1007"/>
                </a:cubicBezTo>
                <a:cubicBezTo>
                  <a:pt x="389" y="1003"/>
                  <a:pt x="0" y="975"/>
                  <a:pt x="108" y="600"/>
                </a:cubicBezTo>
                <a:cubicBezTo>
                  <a:pt x="110" y="592"/>
                  <a:pt x="112" y="584"/>
                  <a:pt x="115" y="576"/>
                </a:cubicBezTo>
                <a:cubicBezTo>
                  <a:pt x="140" y="493"/>
                  <a:pt x="172" y="417"/>
                  <a:pt x="212" y="349"/>
                </a:cubicBezTo>
                <a:cubicBezTo>
                  <a:pt x="340" y="129"/>
                  <a:pt x="530" y="0"/>
                  <a:pt x="731" y="19"/>
                </a:cubicBezTo>
                <a:close/>
              </a:path>
            </a:pathLst>
          </a:custGeom>
          <a:noFill/>
          <a:ln w="3572">
            <a:solidFill>
              <a:srgbClr val="E8E8E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06338" y="209550"/>
            <a:ext cx="5546725" cy="4152900"/>
          </a:xfrm>
          <a:custGeom>
            <a:rect l="l" t="t" r="r" b="b"/>
            <a:pathLst>
              <a:path w="1366" h="1024">
                <a:moveTo>
                  <a:pt x="709" y="23"/>
                </a:moveTo>
                <a:cubicBezTo>
                  <a:pt x="959" y="52"/>
                  <a:pt x="1181" y="145"/>
                  <a:pt x="1273" y="472"/>
                </a:cubicBezTo>
                <a:cubicBezTo>
                  <a:pt x="1366" y="799"/>
                  <a:pt x="1169" y="929"/>
                  <a:pt x="912" y="976"/>
                </a:cubicBezTo>
                <a:cubicBezTo>
                  <a:pt x="653" y="1024"/>
                  <a:pt x="375" y="984"/>
                  <a:pt x="372" y="974"/>
                </a:cubicBezTo>
                <a:cubicBezTo>
                  <a:pt x="370" y="966"/>
                  <a:pt x="0" y="939"/>
                  <a:pt x="98" y="581"/>
                </a:cubicBezTo>
                <a:cubicBezTo>
                  <a:pt x="101" y="573"/>
                  <a:pt x="102" y="565"/>
                  <a:pt x="104" y="558"/>
                </a:cubicBezTo>
                <a:cubicBezTo>
                  <a:pt x="128" y="478"/>
                  <a:pt x="158" y="404"/>
                  <a:pt x="199" y="336"/>
                </a:cubicBezTo>
                <a:cubicBezTo>
                  <a:pt x="323" y="128"/>
                  <a:pt x="512" y="0"/>
                  <a:pt x="709" y="23"/>
                </a:cubicBezTo>
                <a:close/>
              </a:path>
            </a:pathLst>
          </a:custGeom>
          <a:noFill/>
          <a:ln w="3572">
            <a:solidFill>
              <a:srgbClr val="E6E6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28538" y="271463"/>
            <a:ext cx="5319712" cy="4029075"/>
          </a:xfrm>
          <a:custGeom>
            <a:rect l="l" t="t" r="r" b="b"/>
            <a:pathLst>
              <a:path w="1310" h="994">
                <a:moveTo>
                  <a:pt x="686" y="28"/>
                </a:moveTo>
                <a:cubicBezTo>
                  <a:pt x="925" y="62"/>
                  <a:pt x="1135" y="148"/>
                  <a:pt x="1223" y="460"/>
                </a:cubicBezTo>
                <a:cubicBezTo>
                  <a:pt x="1310" y="773"/>
                  <a:pt x="1121" y="895"/>
                  <a:pt x="877" y="944"/>
                </a:cubicBezTo>
                <a:cubicBezTo>
                  <a:pt x="628" y="994"/>
                  <a:pt x="357" y="956"/>
                  <a:pt x="353" y="941"/>
                </a:cubicBezTo>
                <a:cubicBezTo>
                  <a:pt x="349" y="929"/>
                  <a:pt x="0" y="904"/>
                  <a:pt x="88" y="563"/>
                </a:cubicBezTo>
                <a:cubicBezTo>
                  <a:pt x="90" y="556"/>
                  <a:pt x="91" y="548"/>
                  <a:pt x="93" y="540"/>
                </a:cubicBezTo>
                <a:cubicBezTo>
                  <a:pt x="114" y="464"/>
                  <a:pt x="142" y="392"/>
                  <a:pt x="184" y="324"/>
                </a:cubicBezTo>
                <a:cubicBezTo>
                  <a:pt x="305" y="129"/>
                  <a:pt x="493" y="0"/>
                  <a:pt x="686" y="28"/>
                </a:cubicBezTo>
                <a:close/>
              </a:path>
            </a:pathLst>
          </a:custGeom>
          <a:noFill/>
          <a:ln w="3572">
            <a:solidFill>
              <a:srgbClr val="E4E4E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53913" y="334963"/>
            <a:ext cx="5092700" cy="3905250"/>
          </a:xfrm>
          <a:custGeom>
            <a:rect l="l" t="t" r="r" b="b"/>
            <a:pathLst>
              <a:path w="1254" h="963">
                <a:moveTo>
                  <a:pt x="664" y="32"/>
                </a:moveTo>
                <a:cubicBezTo>
                  <a:pt x="892" y="70"/>
                  <a:pt x="1091" y="151"/>
                  <a:pt x="1173" y="448"/>
                </a:cubicBezTo>
                <a:cubicBezTo>
                  <a:pt x="1254" y="745"/>
                  <a:pt x="1074" y="861"/>
                  <a:pt x="843" y="911"/>
                </a:cubicBezTo>
                <a:cubicBezTo>
                  <a:pt x="605" y="963"/>
                  <a:pt x="340" y="927"/>
                  <a:pt x="334" y="908"/>
                </a:cubicBezTo>
                <a:cubicBezTo>
                  <a:pt x="330" y="892"/>
                  <a:pt x="0" y="868"/>
                  <a:pt x="79" y="544"/>
                </a:cubicBezTo>
                <a:cubicBezTo>
                  <a:pt x="81" y="537"/>
                  <a:pt x="81" y="529"/>
                  <a:pt x="83" y="522"/>
                </a:cubicBezTo>
                <a:cubicBezTo>
                  <a:pt x="102" y="449"/>
                  <a:pt x="128" y="379"/>
                  <a:pt x="171" y="311"/>
                </a:cubicBezTo>
                <a:cubicBezTo>
                  <a:pt x="288" y="129"/>
                  <a:pt x="475" y="0"/>
                  <a:pt x="664" y="32"/>
                </a:cubicBezTo>
                <a:close/>
              </a:path>
            </a:pathLst>
          </a:custGeom>
          <a:noFill/>
          <a:ln w="3572">
            <a:solidFill>
              <a:srgbClr val="E2E2E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0712" y="400050"/>
            <a:ext cx="4868862" cy="3783013"/>
          </a:xfrm>
          <a:custGeom>
            <a:rect l="l" t="t" r="r" b="b"/>
            <a:pathLst>
              <a:path w="1199" h="933">
                <a:moveTo>
                  <a:pt x="642" y="36"/>
                </a:moveTo>
                <a:cubicBezTo>
                  <a:pt x="858" y="78"/>
                  <a:pt x="1047" y="154"/>
                  <a:pt x="1123" y="435"/>
                </a:cubicBezTo>
                <a:cubicBezTo>
                  <a:pt x="1199" y="717"/>
                  <a:pt x="1027" y="827"/>
                  <a:pt x="809" y="879"/>
                </a:cubicBezTo>
                <a:cubicBezTo>
                  <a:pt x="582" y="933"/>
                  <a:pt x="323" y="898"/>
                  <a:pt x="316" y="874"/>
                </a:cubicBezTo>
                <a:cubicBezTo>
                  <a:pt x="310" y="854"/>
                  <a:pt x="0" y="832"/>
                  <a:pt x="70" y="525"/>
                </a:cubicBezTo>
                <a:cubicBezTo>
                  <a:pt x="71" y="518"/>
                  <a:pt x="71" y="511"/>
                  <a:pt x="73" y="504"/>
                </a:cubicBezTo>
                <a:cubicBezTo>
                  <a:pt x="90" y="434"/>
                  <a:pt x="114" y="366"/>
                  <a:pt x="158" y="298"/>
                </a:cubicBezTo>
                <a:cubicBezTo>
                  <a:pt x="270" y="128"/>
                  <a:pt x="456" y="0"/>
                  <a:pt x="642" y="36"/>
                </a:cubicBezTo>
                <a:close/>
              </a:path>
            </a:pathLst>
          </a:custGeom>
          <a:noFill/>
          <a:ln w="3572">
            <a:solidFill>
              <a:srgbClr val="E0DFD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00099" y="461963"/>
            <a:ext cx="4637088" cy="3660775"/>
          </a:xfrm>
          <a:custGeom>
            <a:rect l="l" t="t" r="r" b="b"/>
            <a:pathLst>
              <a:path w="1142" h="903">
                <a:moveTo>
                  <a:pt x="619" y="41"/>
                </a:moveTo>
                <a:cubicBezTo>
                  <a:pt x="824" y="86"/>
                  <a:pt x="1002" y="158"/>
                  <a:pt x="1072" y="424"/>
                </a:cubicBezTo>
                <a:cubicBezTo>
                  <a:pt x="1142" y="690"/>
                  <a:pt x="979" y="794"/>
                  <a:pt x="773" y="847"/>
                </a:cubicBezTo>
                <a:cubicBezTo>
                  <a:pt x="557" y="903"/>
                  <a:pt x="305" y="871"/>
                  <a:pt x="297" y="842"/>
                </a:cubicBezTo>
                <a:cubicBezTo>
                  <a:pt x="290" y="818"/>
                  <a:pt x="0" y="797"/>
                  <a:pt x="59" y="507"/>
                </a:cubicBezTo>
                <a:cubicBezTo>
                  <a:pt x="61" y="501"/>
                  <a:pt x="61" y="493"/>
                  <a:pt x="62" y="486"/>
                </a:cubicBezTo>
                <a:cubicBezTo>
                  <a:pt x="76" y="420"/>
                  <a:pt x="99" y="354"/>
                  <a:pt x="144" y="287"/>
                </a:cubicBezTo>
                <a:cubicBezTo>
                  <a:pt x="251" y="128"/>
                  <a:pt x="437" y="0"/>
                  <a:pt x="619" y="41"/>
                </a:cubicBezTo>
                <a:close/>
              </a:path>
            </a:pathLst>
          </a:custGeom>
          <a:noFill/>
          <a:ln w="3572">
            <a:solidFill>
              <a:srgbClr val="DEDDD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74724" y="527050"/>
            <a:ext cx="4413250" cy="3538538"/>
          </a:xfrm>
          <a:custGeom>
            <a:rect l="l" t="t" r="r" b="b"/>
            <a:pathLst>
              <a:path w="1087" h="873">
                <a:moveTo>
                  <a:pt x="597" y="45"/>
                </a:moveTo>
                <a:cubicBezTo>
                  <a:pt x="791" y="94"/>
                  <a:pt x="958" y="161"/>
                  <a:pt x="1022" y="411"/>
                </a:cubicBezTo>
                <a:cubicBezTo>
                  <a:pt x="1087" y="663"/>
                  <a:pt x="931" y="760"/>
                  <a:pt x="739" y="815"/>
                </a:cubicBezTo>
                <a:cubicBezTo>
                  <a:pt x="534" y="873"/>
                  <a:pt x="287" y="842"/>
                  <a:pt x="278" y="808"/>
                </a:cubicBezTo>
                <a:cubicBezTo>
                  <a:pt x="270" y="781"/>
                  <a:pt x="0" y="760"/>
                  <a:pt x="50" y="488"/>
                </a:cubicBezTo>
                <a:cubicBezTo>
                  <a:pt x="51" y="482"/>
                  <a:pt x="51" y="475"/>
                  <a:pt x="52" y="468"/>
                </a:cubicBezTo>
                <a:cubicBezTo>
                  <a:pt x="64" y="405"/>
                  <a:pt x="84" y="341"/>
                  <a:pt x="131" y="274"/>
                </a:cubicBezTo>
                <a:cubicBezTo>
                  <a:pt x="233" y="127"/>
                  <a:pt x="418" y="0"/>
                  <a:pt x="597" y="45"/>
                </a:cubicBezTo>
                <a:close/>
              </a:path>
            </a:pathLst>
          </a:custGeom>
          <a:noFill/>
          <a:ln w="3572">
            <a:solidFill>
              <a:srgbClr val="DCDBD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549349" y="587375"/>
            <a:ext cx="4189413" cy="3417888"/>
          </a:xfrm>
          <a:custGeom>
            <a:rect l="l" t="t" r="r" b="b"/>
            <a:pathLst>
              <a:path w="1032" h="843">
                <a:moveTo>
                  <a:pt x="575" y="50"/>
                </a:moveTo>
                <a:cubicBezTo>
                  <a:pt x="757" y="102"/>
                  <a:pt x="913" y="165"/>
                  <a:pt x="973" y="400"/>
                </a:cubicBezTo>
                <a:cubicBezTo>
                  <a:pt x="1032" y="636"/>
                  <a:pt x="884" y="728"/>
                  <a:pt x="705" y="783"/>
                </a:cubicBezTo>
                <a:cubicBezTo>
                  <a:pt x="510" y="843"/>
                  <a:pt x="270" y="814"/>
                  <a:pt x="260" y="776"/>
                </a:cubicBezTo>
                <a:cubicBezTo>
                  <a:pt x="251" y="744"/>
                  <a:pt x="0" y="725"/>
                  <a:pt x="41" y="470"/>
                </a:cubicBezTo>
                <a:cubicBezTo>
                  <a:pt x="42" y="464"/>
                  <a:pt x="41" y="457"/>
                  <a:pt x="42" y="451"/>
                </a:cubicBezTo>
                <a:cubicBezTo>
                  <a:pt x="52" y="391"/>
                  <a:pt x="70" y="329"/>
                  <a:pt x="118" y="262"/>
                </a:cubicBezTo>
                <a:cubicBezTo>
                  <a:pt x="214" y="127"/>
                  <a:pt x="400" y="0"/>
                  <a:pt x="575" y="50"/>
                </a:cubicBezTo>
                <a:close/>
              </a:path>
            </a:pathLst>
          </a:custGeom>
          <a:noFill/>
          <a:ln w="3572">
            <a:solidFill>
              <a:srgbClr val="DAD9D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3974" y="647700"/>
            <a:ext cx="3962400" cy="3300413"/>
          </a:xfrm>
          <a:custGeom>
            <a:rect l="l" t="t" r="r" b="b"/>
            <a:pathLst>
              <a:path w="976" h="814">
                <a:moveTo>
                  <a:pt x="553" y="55"/>
                </a:moveTo>
                <a:cubicBezTo>
                  <a:pt x="724" y="109"/>
                  <a:pt x="869" y="168"/>
                  <a:pt x="923" y="388"/>
                </a:cubicBezTo>
                <a:cubicBezTo>
                  <a:pt x="976" y="609"/>
                  <a:pt x="837" y="695"/>
                  <a:pt x="670" y="751"/>
                </a:cubicBezTo>
                <a:cubicBezTo>
                  <a:pt x="487" y="814"/>
                  <a:pt x="253" y="787"/>
                  <a:pt x="241" y="743"/>
                </a:cubicBezTo>
                <a:cubicBezTo>
                  <a:pt x="231" y="708"/>
                  <a:pt x="0" y="689"/>
                  <a:pt x="32" y="452"/>
                </a:cubicBezTo>
                <a:cubicBezTo>
                  <a:pt x="33" y="446"/>
                  <a:pt x="31" y="440"/>
                  <a:pt x="32" y="434"/>
                </a:cubicBezTo>
                <a:cubicBezTo>
                  <a:pt x="40" y="377"/>
                  <a:pt x="56" y="317"/>
                  <a:pt x="104" y="250"/>
                </a:cubicBezTo>
                <a:cubicBezTo>
                  <a:pt x="195" y="127"/>
                  <a:pt x="381" y="0"/>
                  <a:pt x="553" y="55"/>
                </a:cubicBezTo>
                <a:close/>
              </a:path>
            </a:pathLst>
          </a:custGeom>
          <a:noFill/>
          <a:ln w="3572">
            <a:solidFill>
              <a:srgbClr val="D8D7D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893837" y="704850"/>
            <a:ext cx="3744912" cy="3186113"/>
          </a:xfrm>
          <a:custGeom>
            <a:rect l="l" t="t" r="r" b="b"/>
            <a:pathLst>
              <a:path w="922" h="786">
                <a:moveTo>
                  <a:pt x="532" y="60"/>
                </a:moveTo>
                <a:cubicBezTo>
                  <a:pt x="692" y="117"/>
                  <a:pt x="826" y="173"/>
                  <a:pt x="874" y="378"/>
                </a:cubicBezTo>
                <a:cubicBezTo>
                  <a:pt x="922" y="583"/>
                  <a:pt x="791" y="663"/>
                  <a:pt x="637" y="721"/>
                </a:cubicBezTo>
                <a:cubicBezTo>
                  <a:pt x="464" y="786"/>
                  <a:pt x="237" y="760"/>
                  <a:pt x="224" y="712"/>
                </a:cubicBezTo>
                <a:cubicBezTo>
                  <a:pt x="213" y="672"/>
                  <a:pt x="0" y="654"/>
                  <a:pt x="23" y="435"/>
                </a:cubicBezTo>
                <a:cubicBezTo>
                  <a:pt x="24" y="430"/>
                  <a:pt x="22" y="423"/>
                  <a:pt x="23" y="417"/>
                </a:cubicBezTo>
                <a:cubicBezTo>
                  <a:pt x="28" y="365"/>
                  <a:pt x="42" y="306"/>
                  <a:pt x="92" y="239"/>
                </a:cubicBezTo>
                <a:cubicBezTo>
                  <a:pt x="176" y="127"/>
                  <a:pt x="363" y="0"/>
                  <a:pt x="532" y="60"/>
                </a:cubicBezTo>
                <a:close/>
              </a:path>
            </a:pathLst>
          </a:custGeom>
          <a:noFill/>
          <a:ln w="3572">
            <a:solidFill>
              <a:srgbClr val="D6D5D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1063699" y="765175"/>
            <a:ext cx="3521075" cy="3065463"/>
          </a:xfrm>
          <a:custGeom>
            <a:rect l="l" t="t" r="r" b="b"/>
            <a:pathLst>
              <a:path w="865" h="756">
                <a:moveTo>
                  <a:pt x="511" y="65"/>
                </a:moveTo>
                <a:cubicBezTo>
                  <a:pt x="659" y="124"/>
                  <a:pt x="783" y="177"/>
                  <a:pt x="825" y="366"/>
                </a:cubicBezTo>
                <a:cubicBezTo>
                  <a:pt x="867" y="557"/>
                  <a:pt x="744" y="631"/>
                  <a:pt x="604" y="689"/>
                </a:cubicBezTo>
                <a:cubicBezTo>
                  <a:pt x="441" y="756"/>
                  <a:pt x="221" y="732"/>
                  <a:pt x="206" y="679"/>
                </a:cubicBezTo>
                <a:cubicBezTo>
                  <a:pt x="194" y="636"/>
                  <a:pt x="0" y="618"/>
                  <a:pt x="15" y="417"/>
                </a:cubicBezTo>
                <a:cubicBezTo>
                  <a:pt x="16" y="412"/>
                  <a:pt x="13" y="406"/>
                  <a:pt x="13" y="400"/>
                </a:cubicBezTo>
                <a:cubicBezTo>
                  <a:pt x="17" y="351"/>
                  <a:pt x="29" y="294"/>
                  <a:pt x="80" y="227"/>
                </a:cubicBezTo>
                <a:cubicBezTo>
                  <a:pt x="158" y="127"/>
                  <a:pt x="346" y="0"/>
                  <a:pt x="511" y="65"/>
                </a:cubicBezTo>
                <a:close/>
              </a:path>
            </a:pathLst>
          </a:custGeom>
          <a:noFill/>
          <a:ln w="3572">
            <a:solidFill>
              <a:srgbClr val="D4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235149" y="822325"/>
            <a:ext cx="3302000" cy="2955925"/>
          </a:xfrm>
          <a:custGeom>
            <a:rect l="l" t="t" r="r" b="b"/>
            <a:pathLst>
              <a:path w="813" h="729">
                <a:moveTo>
                  <a:pt x="490" y="71"/>
                </a:moveTo>
                <a:cubicBezTo>
                  <a:pt x="627" y="132"/>
                  <a:pt x="740" y="182"/>
                  <a:pt x="776" y="356"/>
                </a:cubicBezTo>
                <a:cubicBezTo>
                  <a:pt x="813" y="531"/>
                  <a:pt x="698" y="600"/>
                  <a:pt x="571" y="659"/>
                </a:cubicBezTo>
                <a:cubicBezTo>
                  <a:pt x="418" y="729"/>
                  <a:pt x="205" y="706"/>
                  <a:pt x="189" y="648"/>
                </a:cubicBezTo>
                <a:cubicBezTo>
                  <a:pt x="176" y="600"/>
                  <a:pt x="0" y="583"/>
                  <a:pt x="7" y="400"/>
                </a:cubicBezTo>
                <a:cubicBezTo>
                  <a:pt x="7" y="395"/>
                  <a:pt x="4" y="389"/>
                  <a:pt x="4" y="384"/>
                </a:cubicBezTo>
                <a:cubicBezTo>
                  <a:pt x="6" y="338"/>
                  <a:pt x="16" y="283"/>
                  <a:pt x="68" y="217"/>
                </a:cubicBezTo>
                <a:cubicBezTo>
                  <a:pt x="139" y="127"/>
                  <a:pt x="328" y="0"/>
                  <a:pt x="490" y="71"/>
                </a:cubicBezTo>
                <a:close/>
              </a:path>
            </a:pathLst>
          </a:custGeom>
          <a:noFill/>
          <a:ln w="3572">
            <a:solidFill>
              <a:srgbClr val="D2D1D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385962" y="1095375"/>
            <a:ext cx="2995612" cy="2514600"/>
          </a:xfrm>
          <a:custGeom>
            <a:rect l="l" t="t" r="r" b="b"/>
            <a:pathLst>
              <a:path w="9355" h="8854">
                <a:moveTo>
                  <a:pt x="6007" y="341"/>
                </a:moveTo>
                <a:cubicBezTo>
                  <a:pt x="7604" y="1226"/>
                  <a:pt x="8884" y="1911"/>
                  <a:pt x="9290" y="4165"/>
                </a:cubicBezTo>
                <a:cubicBezTo>
                  <a:pt x="9670" y="6447"/>
                  <a:pt x="8327" y="7360"/>
                  <a:pt x="6869" y="8202"/>
                </a:cubicBezTo>
                <a:cubicBezTo>
                  <a:pt x="5069" y="9243"/>
                  <a:pt x="2458" y="8929"/>
                  <a:pt x="2243" y="8030"/>
                </a:cubicBezTo>
                <a:cubicBezTo>
                  <a:pt x="2053" y="7303"/>
                  <a:pt x="46" y="7049"/>
                  <a:pt x="50" y="4707"/>
                </a:cubicBezTo>
                <a:cubicBezTo>
                  <a:pt x="38" y="4650"/>
                  <a:pt x="0" y="4564"/>
                  <a:pt x="0" y="4493"/>
                </a:cubicBezTo>
                <a:cubicBezTo>
                  <a:pt x="0" y="3879"/>
                  <a:pt x="88" y="3123"/>
                  <a:pt x="773" y="2182"/>
                </a:cubicBezTo>
                <a:cubicBezTo>
                  <a:pt x="1584" y="1055"/>
                  <a:pt x="3992" y="-757"/>
                  <a:pt x="6007" y="341"/>
                </a:cubicBezTo>
                <a:close/>
              </a:path>
            </a:pathLst>
          </a:custGeom>
          <a:noFill/>
          <a:ln w="3572">
            <a:solidFill>
              <a:srgbClr val="D0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514549" y="1155700"/>
            <a:ext cx="2835275" cy="2395538"/>
          </a:xfrm>
          <a:custGeom>
            <a:rect l="l" t="t" r="r" b="b"/>
            <a:pathLst>
              <a:path w="9484" h="8772">
                <a:moveTo>
                  <a:pt x="6293" y="429"/>
                </a:moveTo>
                <a:cubicBezTo>
                  <a:pt x="7855" y="1349"/>
                  <a:pt x="9092" y="2047"/>
                  <a:pt x="9431" y="4168"/>
                </a:cubicBezTo>
                <a:cubicBezTo>
                  <a:pt x="9771" y="6305"/>
                  <a:pt x="8426" y="7180"/>
                  <a:pt x="7054" y="8055"/>
                </a:cubicBezTo>
                <a:cubicBezTo>
                  <a:pt x="5274" y="9183"/>
                  <a:pt x="2556" y="8871"/>
                  <a:pt x="2298" y="7877"/>
                </a:cubicBezTo>
                <a:cubicBezTo>
                  <a:pt x="2094" y="7047"/>
                  <a:pt x="248" y="6961"/>
                  <a:pt x="70" y="4628"/>
                </a:cubicBezTo>
                <a:cubicBezTo>
                  <a:pt x="56" y="4569"/>
                  <a:pt x="16" y="4480"/>
                  <a:pt x="16" y="4406"/>
                </a:cubicBezTo>
                <a:cubicBezTo>
                  <a:pt x="-12" y="3827"/>
                  <a:pt x="-93" y="2922"/>
                  <a:pt x="804" y="2091"/>
                </a:cubicBezTo>
                <a:cubicBezTo>
                  <a:pt x="1388" y="934"/>
                  <a:pt x="4187" y="-817"/>
                  <a:pt x="6293" y="429"/>
                </a:cubicBezTo>
                <a:close/>
              </a:path>
            </a:pathLst>
          </a:custGeom>
          <a:noFill/>
          <a:ln w="3572">
            <a:solidFill>
              <a:srgbClr val="CECDC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641548" y="1219200"/>
            <a:ext cx="2674938" cy="2276475"/>
          </a:xfrm>
          <a:custGeom>
            <a:rect l="l" t="t" r="r" b="b"/>
            <a:pathLst>
              <a:path w="9599" h="8661">
                <a:moveTo>
                  <a:pt x="6600" y="507"/>
                </a:moveTo>
                <a:cubicBezTo>
                  <a:pt x="8116" y="1480"/>
                  <a:pt x="9268" y="2159"/>
                  <a:pt x="9559" y="4134"/>
                </a:cubicBezTo>
                <a:cubicBezTo>
                  <a:pt x="9851" y="6140"/>
                  <a:pt x="8524" y="6973"/>
                  <a:pt x="7242" y="7884"/>
                </a:cubicBezTo>
                <a:cubicBezTo>
                  <a:pt x="5478" y="9103"/>
                  <a:pt x="2664" y="8779"/>
                  <a:pt x="2373" y="7668"/>
                </a:cubicBezTo>
                <a:cubicBezTo>
                  <a:pt x="2125" y="6757"/>
                  <a:pt x="424" y="6583"/>
                  <a:pt x="113" y="4520"/>
                </a:cubicBezTo>
                <a:cubicBezTo>
                  <a:pt x="99" y="4458"/>
                  <a:pt x="41" y="4381"/>
                  <a:pt x="41" y="4304"/>
                </a:cubicBezTo>
                <a:cubicBezTo>
                  <a:pt x="-18" y="3748"/>
                  <a:pt x="-149" y="2822"/>
                  <a:pt x="828" y="1973"/>
                </a:cubicBezTo>
                <a:cubicBezTo>
                  <a:pt x="1382" y="955"/>
                  <a:pt x="4385" y="-897"/>
                  <a:pt x="6600" y="507"/>
                </a:cubicBezTo>
                <a:close/>
              </a:path>
            </a:pathLst>
          </a:custGeom>
          <a:noFill/>
          <a:ln w="3572">
            <a:solidFill>
              <a:srgbClr val="CC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770137" y="1284288"/>
            <a:ext cx="2513012" cy="2157412"/>
          </a:xfrm>
          <a:custGeom>
            <a:rect l="l" t="t" r="r" b="b"/>
            <a:pathLst>
              <a:path w="9595" h="8542">
                <a:moveTo>
                  <a:pt x="6858" y="596"/>
                </a:moveTo>
                <a:cubicBezTo>
                  <a:pt x="8315" y="1607"/>
                  <a:pt x="9354" y="2297"/>
                  <a:pt x="9571" y="4111"/>
                </a:cubicBezTo>
                <a:cubicBezTo>
                  <a:pt x="9788" y="5941"/>
                  <a:pt x="8517" y="6744"/>
                  <a:pt x="7338" y="7675"/>
                </a:cubicBezTo>
                <a:cubicBezTo>
                  <a:pt x="5633" y="9023"/>
                  <a:pt x="2749" y="8686"/>
                  <a:pt x="2408" y="7450"/>
                </a:cubicBezTo>
                <a:cubicBezTo>
                  <a:pt x="2145" y="6423"/>
                  <a:pt x="549" y="6115"/>
                  <a:pt x="160" y="4400"/>
                </a:cubicBezTo>
                <a:cubicBezTo>
                  <a:pt x="129" y="4352"/>
                  <a:pt x="83" y="4256"/>
                  <a:pt x="67" y="4192"/>
                </a:cubicBezTo>
                <a:cubicBezTo>
                  <a:pt x="-10" y="3678"/>
                  <a:pt x="-212" y="2715"/>
                  <a:pt x="858" y="1848"/>
                </a:cubicBezTo>
                <a:cubicBezTo>
                  <a:pt x="1354" y="965"/>
                  <a:pt x="4579" y="-977"/>
                  <a:pt x="6858" y="596"/>
                </a:cubicBezTo>
                <a:close/>
              </a:path>
            </a:pathLst>
          </a:custGeom>
          <a:noFill/>
          <a:ln w="3572">
            <a:solidFill>
              <a:srgbClr val="CAC9C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893962" y="1343025"/>
            <a:ext cx="2357437" cy="2043113"/>
          </a:xfrm>
          <a:custGeom>
            <a:rect l="l" t="t" r="r" b="b"/>
            <a:pathLst>
              <a:path w="9593" h="8395">
                <a:moveTo>
                  <a:pt x="7151" y="706"/>
                </a:moveTo>
                <a:cubicBezTo>
                  <a:pt x="8523" y="1756"/>
                  <a:pt x="9449" y="2456"/>
                  <a:pt x="9581" y="4073"/>
                </a:cubicBezTo>
                <a:cubicBezTo>
                  <a:pt x="9730" y="5723"/>
                  <a:pt x="8523" y="6506"/>
                  <a:pt x="7466" y="7440"/>
                </a:cubicBezTo>
                <a:cubicBezTo>
                  <a:pt x="5829" y="8923"/>
                  <a:pt x="2854" y="8556"/>
                  <a:pt x="2474" y="7190"/>
                </a:cubicBezTo>
                <a:cubicBezTo>
                  <a:pt x="2160" y="6073"/>
                  <a:pt x="612" y="5772"/>
                  <a:pt x="226" y="4273"/>
                </a:cubicBezTo>
                <a:cubicBezTo>
                  <a:pt x="193" y="4223"/>
                  <a:pt x="127" y="4140"/>
                  <a:pt x="110" y="4073"/>
                </a:cubicBezTo>
                <a:cubicBezTo>
                  <a:pt x="-6" y="3590"/>
                  <a:pt x="-270" y="2606"/>
                  <a:pt x="904" y="1740"/>
                </a:cubicBezTo>
                <a:cubicBezTo>
                  <a:pt x="1317" y="990"/>
                  <a:pt x="4788" y="-1077"/>
                  <a:pt x="7151" y="706"/>
                </a:cubicBezTo>
                <a:close/>
              </a:path>
            </a:pathLst>
          </a:custGeom>
          <a:noFill/>
          <a:ln w="3572">
            <a:solidFill>
              <a:srgbClr val="C8C7C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017787" y="1403350"/>
            <a:ext cx="2205037" cy="1927225"/>
          </a:xfrm>
          <a:custGeom>
            <a:rect l="l" t="t" r="r" b="b"/>
            <a:pathLst>
              <a:path w="9614" h="8246">
                <a:moveTo>
                  <a:pt x="7489" y="830"/>
                </a:moveTo>
                <a:cubicBezTo>
                  <a:pt x="8799" y="1905"/>
                  <a:pt x="9560" y="2633"/>
                  <a:pt x="9613" y="4054"/>
                </a:cubicBezTo>
                <a:cubicBezTo>
                  <a:pt x="9666" y="5492"/>
                  <a:pt x="8516" y="6255"/>
                  <a:pt x="7613" y="7208"/>
                </a:cubicBezTo>
                <a:cubicBezTo>
                  <a:pt x="6055" y="8820"/>
                  <a:pt x="2976" y="8421"/>
                  <a:pt x="2551" y="6931"/>
                </a:cubicBezTo>
                <a:cubicBezTo>
                  <a:pt x="2197" y="5683"/>
                  <a:pt x="899" y="5406"/>
                  <a:pt x="285" y="4141"/>
                </a:cubicBezTo>
                <a:cubicBezTo>
                  <a:pt x="250" y="4089"/>
                  <a:pt x="179" y="4002"/>
                  <a:pt x="162" y="3933"/>
                </a:cubicBezTo>
                <a:cubicBezTo>
                  <a:pt x="2" y="3499"/>
                  <a:pt x="-334" y="2512"/>
                  <a:pt x="958" y="1610"/>
                </a:cubicBezTo>
                <a:cubicBezTo>
                  <a:pt x="1294" y="1021"/>
                  <a:pt x="5064" y="-1180"/>
                  <a:pt x="7489" y="830"/>
                </a:cubicBezTo>
                <a:close/>
              </a:path>
            </a:pathLst>
          </a:custGeom>
          <a:noFill/>
          <a:ln w="3572">
            <a:solidFill>
              <a:srgbClr val="C6C5C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143199" y="1462088"/>
            <a:ext cx="2052638" cy="1819275"/>
          </a:xfrm>
          <a:custGeom>
            <a:rect l="l" t="t" r="r" b="b"/>
            <a:pathLst>
              <a:path w="9556" h="8070">
                <a:moveTo>
                  <a:pt x="7816" y="960"/>
                </a:moveTo>
                <a:cubicBezTo>
                  <a:pt x="9026" y="2075"/>
                  <a:pt x="9593" y="2813"/>
                  <a:pt x="9555" y="4000"/>
                </a:cubicBezTo>
                <a:cubicBezTo>
                  <a:pt x="9498" y="5241"/>
                  <a:pt x="8478" y="5960"/>
                  <a:pt x="7722" y="6913"/>
                </a:cubicBezTo>
                <a:cubicBezTo>
                  <a:pt x="6304" y="8712"/>
                  <a:pt x="3090" y="8262"/>
                  <a:pt x="2599" y="6608"/>
                </a:cubicBezTo>
                <a:cubicBezTo>
                  <a:pt x="2202" y="5259"/>
                  <a:pt x="1010" y="4991"/>
                  <a:pt x="368" y="3982"/>
                </a:cubicBezTo>
                <a:cubicBezTo>
                  <a:pt x="330" y="3946"/>
                  <a:pt x="236" y="3856"/>
                  <a:pt x="198" y="3784"/>
                </a:cubicBezTo>
                <a:cubicBezTo>
                  <a:pt x="28" y="3388"/>
                  <a:pt x="-407" y="2381"/>
                  <a:pt x="1011" y="1464"/>
                </a:cubicBezTo>
                <a:cubicBezTo>
                  <a:pt x="1238" y="1068"/>
                  <a:pt x="5340" y="-1288"/>
                  <a:pt x="7816" y="960"/>
                </a:cubicBezTo>
                <a:close/>
              </a:path>
            </a:pathLst>
          </a:custGeom>
          <a:noFill/>
          <a:ln w="3572">
            <a:solidFill>
              <a:srgbClr val="C4C3C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265437" y="1516063"/>
            <a:ext cx="1908175" cy="1712912"/>
          </a:xfrm>
          <a:custGeom>
            <a:rect l="l" t="t" r="r" b="b"/>
            <a:pathLst>
              <a:path w="9384" h="7878">
                <a:moveTo>
                  <a:pt x="8070" y="1121"/>
                </a:moveTo>
                <a:cubicBezTo>
                  <a:pt x="9168" y="2259"/>
                  <a:pt x="9507" y="3024"/>
                  <a:pt x="9347" y="3976"/>
                </a:cubicBezTo>
                <a:cubicBezTo>
                  <a:pt x="9188" y="4965"/>
                  <a:pt x="8309" y="5655"/>
                  <a:pt x="7711" y="6625"/>
                </a:cubicBezTo>
                <a:cubicBezTo>
                  <a:pt x="6513" y="8584"/>
                  <a:pt x="3180" y="8080"/>
                  <a:pt x="2641" y="6289"/>
                </a:cubicBezTo>
                <a:cubicBezTo>
                  <a:pt x="2202" y="4797"/>
                  <a:pt x="1049" y="4360"/>
                  <a:pt x="465" y="3827"/>
                </a:cubicBezTo>
                <a:cubicBezTo>
                  <a:pt x="405" y="3789"/>
                  <a:pt x="305" y="3696"/>
                  <a:pt x="265" y="3640"/>
                </a:cubicBezTo>
                <a:cubicBezTo>
                  <a:pt x="66" y="3285"/>
                  <a:pt x="-493" y="2259"/>
                  <a:pt x="1044" y="1327"/>
                </a:cubicBezTo>
                <a:cubicBezTo>
                  <a:pt x="1184" y="1121"/>
                  <a:pt x="5615" y="-1416"/>
                  <a:pt x="8070" y="1121"/>
                </a:cubicBezTo>
                <a:close/>
              </a:path>
            </a:pathLst>
          </a:custGeom>
          <a:noFill/>
          <a:ln w="3572">
            <a:solidFill>
              <a:srgbClr val="C2C1C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278137" y="1244600"/>
            <a:ext cx="2103437" cy="2095500"/>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9" y="289"/>
                  <a:pt x="54" y="269"/>
                </a:cubicBezTo>
                <a:cubicBezTo>
                  <a:pt x="51" y="267"/>
                  <a:pt x="45" y="262"/>
                  <a:pt x="43" y="259"/>
                </a:cubicBezTo>
                <a:cubicBezTo>
                  <a:pt x="31" y="244"/>
                  <a:pt x="0" y="190"/>
                  <a:pt x="79" y="141"/>
                </a:cubicBezTo>
                <a:close/>
              </a:path>
            </a:pathLst>
          </a:custGeom>
          <a:noFill/>
          <a:ln w="3572">
            <a:solidFill>
              <a:srgbClr val="C0BFB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78137" y="1244600"/>
            <a:ext cx="2103437" cy="2095500"/>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6" y="287"/>
                  <a:pt x="51" y="267"/>
                </a:cubicBezTo>
                <a:cubicBezTo>
                  <a:pt x="48" y="265"/>
                  <a:pt x="45" y="262"/>
                  <a:pt x="43" y="259"/>
                </a:cubicBezTo>
                <a:cubicBezTo>
                  <a:pt x="31" y="244"/>
                  <a:pt x="0" y="190"/>
                  <a:pt x="79" y="141"/>
                </a:cubicBezTo>
                <a:close/>
              </a:path>
            </a:pathLst>
          </a:custGeom>
          <a:solidFill>
            <a:srgbClr val="0000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4537149" y="4105149"/>
            <a:ext cx="2384286" cy="48196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rgbClr val="000000"/>
                </a:solidFill>
                <a:latin typeface="Microsoft Yahei"/>
                <a:ea typeface="Microsoft Yahei"/>
                <a:cs typeface="Microsoft Yahei"/>
              </a:rPr>
              <a:t>汇报人：XXX</a:t>
            </a:r>
          </a:p>
        </p:txBody>
      </p:sp>
      <p:sp>
        <p:nvSpPr>
          <p:cNvPr id="28" name="TextBox 28"/>
          <p:cNvSpPr txBox="1"/>
          <p:nvPr/>
        </p:nvSpPr>
        <p:spPr>
          <a:xfrm>
            <a:off x="4537149" y="4568953"/>
            <a:ext cx="2815431" cy="48196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lumMod val="50000"/>
                  </a:schemeClr>
                </a:solidFill>
                <a:latin typeface="Microsoft Yahei"/>
                <a:ea typeface="Microsoft Yahei"/>
                <a:cs typeface="Microsoft Yahei"/>
              </a:rPr>
              <a:t>2024-01-14</a:t>
            </a:r>
          </a:p>
        </p:txBody>
      </p:sp>
      <p:sp>
        <p:nvSpPr>
          <p:cNvPr id="29" name="TextBox 29"/>
          <p:cNvSpPr txBox="1"/>
          <p:nvPr/>
        </p:nvSpPr>
        <p:spPr>
          <a:xfrm>
            <a:off x="4537149" y="2480589"/>
            <a:ext cx="4758620" cy="1574560"/>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050" b="1">
                <a:solidFill>
                  <a:srgbClr val="020000"/>
                </a:solidFill>
                <a:latin typeface="Microsoft Yahei"/>
                <a:ea typeface="Microsoft Yahei"/>
                <a:cs typeface="Microsoft Yahei"/>
              </a:rPr>
              <a:t>营销渠道理论研究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806" y="-3306794"/>
            <a:ext cx="12363450" cy="9556718"/>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168307" y="-3457575"/>
            <a:ext cx="14004892" cy="9920288"/>
          </a:xfrm>
          <a:custGeom>
            <a:rect l="l" t="t" r="r" b="b"/>
            <a:pathLst>
              <a:path w="1478" h="1090">
                <a:moveTo>
                  <a:pt x="410" y="1046"/>
                </a:moveTo>
                <a:cubicBezTo>
                  <a:pt x="410" y="1046"/>
                  <a:pt x="0" y="1016"/>
                  <a:pt x="118" y="624"/>
                </a:cubicBezTo>
                <a:cubicBezTo>
                  <a:pt x="236" y="232"/>
                  <a:pt x="482" y="0"/>
                  <a:pt x="754" y="20"/>
                </a:cubicBezTo>
                <a:cubicBezTo>
                  <a:pt x="1026" y="40"/>
                  <a:pt x="1270" y="144"/>
                  <a:pt x="1374" y="502"/>
                </a:cubicBezTo>
                <a:cubicBezTo>
                  <a:pt x="1478" y="860"/>
                  <a:pt x="1264" y="1002"/>
                  <a:pt x="982" y="1046"/>
                </a:cubicBezTo>
                <a:cubicBezTo>
                  <a:pt x="700" y="1090"/>
                  <a:pt x="410" y="1046"/>
                  <a:pt x="410" y="1046"/>
                </a:cubicBezTo>
                <a:close/>
              </a:path>
            </a:pathLst>
          </a:custGeom>
          <a:noFill/>
          <a:ln w="3572">
            <a:solidFill>
              <a:srgbClr val="EAEA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50793" y="-3268694"/>
            <a:ext cx="13471492" cy="9596438"/>
          </a:xfrm>
          <a:custGeom>
            <a:rect l="l" t="t" r="r" b="b"/>
            <a:pathLst>
              <a:path w="1422" h="1054">
                <a:moveTo>
                  <a:pt x="731" y="19"/>
                </a:moveTo>
                <a:cubicBezTo>
                  <a:pt x="992" y="44"/>
                  <a:pt x="1225" y="142"/>
                  <a:pt x="1323" y="484"/>
                </a:cubicBezTo>
                <a:cubicBezTo>
                  <a:pt x="1422" y="827"/>
                  <a:pt x="1216" y="963"/>
                  <a:pt x="947" y="1008"/>
                </a:cubicBezTo>
                <a:cubicBezTo>
                  <a:pt x="676" y="1054"/>
                  <a:pt x="392" y="1012"/>
                  <a:pt x="391" y="1007"/>
                </a:cubicBezTo>
                <a:cubicBezTo>
                  <a:pt x="389" y="1003"/>
                  <a:pt x="0" y="975"/>
                  <a:pt x="108" y="600"/>
                </a:cubicBezTo>
                <a:cubicBezTo>
                  <a:pt x="110" y="592"/>
                  <a:pt x="112" y="584"/>
                  <a:pt x="115" y="576"/>
                </a:cubicBezTo>
                <a:cubicBezTo>
                  <a:pt x="140" y="493"/>
                  <a:pt x="172" y="417"/>
                  <a:pt x="212" y="349"/>
                </a:cubicBezTo>
                <a:cubicBezTo>
                  <a:pt x="340" y="129"/>
                  <a:pt x="530" y="0"/>
                  <a:pt x="731" y="19"/>
                </a:cubicBezTo>
                <a:close/>
              </a:path>
            </a:pathLst>
          </a:custGeom>
          <a:noFill/>
          <a:ln w="3572">
            <a:solidFill>
              <a:srgbClr val="E8E8E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660368" y="-3125819"/>
            <a:ext cx="12942855" cy="9321832"/>
          </a:xfrm>
          <a:custGeom>
            <a:rect l="l" t="t" r="r" b="b"/>
            <a:pathLst>
              <a:path w="1366" h="1024">
                <a:moveTo>
                  <a:pt x="709" y="23"/>
                </a:moveTo>
                <a:cubicBezTo>
                  <a:pt x="959" y="52"/>
                  <a:pt x="1181" y="145"/>
                  <a:pt x="1273" y="472"/>
                </a:cubicBezTo>
                <a:cubicBezTo>
                  <a:pt x="1366" y="799"/>
                  <a:pt x="1169" y="929"/>
                  <a:pt x="912" y="976"/>
                </a:cubicBezTo>
                <a:cubicBezTo>
                  <a:pt x="653" y="1024"/>
                  <a:pt x="375" y="984"/>
                  <a:pt x="372" y="974"/>
                </a:cubicBezTo>
                <a:cubicBezTo>
                  <a:pt x="370" y="966"/>
                  <a:pt x="0" y="939"/>
                  <a:pt x="98" y="581"/>
                </a:cubicBezTo>
                <a:cubicBezTo>
                  <a:pt x="101" y="573"/>
                  <a:pt x="102" y="565"/>
                  <a:pt x="104" y="558"/>
                </a:cubicBezTo>
                <a:cubicBezTo>
                  <a:pt x="128" y="478"/>
                  <a:pt x="158" y="404"/>
                  <a:pt x="199" y="336"/>
                </a:cubicBezTo>
                <a:cubicBezTo>
                  <a:pt x="323" y="128"/>
                  <a:pt x="512" y="0"/>
                  <a:pt x="709" y="23"/>
                </a:cubicBezTo>
                <a:close/>
              </a:path>
            </a:pathLst>
          </a:custGeom>
          <a:noFill/>
          <a:ln w="3572">
            <a:solidFill>
              <a:srgbClr val="E6E6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073182" y="-2986087"/>
            <a:ext cx="12411075" cy="9042368"/>
          </a:xfrm>
          <a:custGeom>
            <a:rect l="l" t="t" r="r" b="b"/>
            <a:pathLst>
              <a:path w="1310" h="994">
                <a:moveTo>
                  <a:pt x="686" y="28"/>
                </a:moveTo>
                <a:cubicBezTo>
                  <a:pt x="925" y="62"/>
                  <a:pt x="1135" y="148"/>
                  <a:pt x="1223" y="460"/>
                </a:cubicBezTo>
                <a:cubicBezTo>
                  <a:pt x="1310" y="773"/>
                  <a:pt x="1121" y="895"/>
                  <a:pt x="877" y="944"/>
                </a:cubicBezTo>
                <a:cubicBezTo>
                  <a:pt x="628" y="994"/>
                  <a:pt x="357" y="956"/>
                  <a:pt x="353" y="941"/>
                </a:cubicBezTo>
                <a:cubicBezTo>
                  <a:pt x="349" y="929"/>
                  <a:pt x="0" y="904"/>
                  <a:pt x="88" y="563"/>
                </a:cubicBezTo>
                <a:cubicBezTo>
                  <a:pt x="90" y="556"/>
                  <a:pt x="91" y="548"/>
                  <a:pt x="93" y="540"/>
                </a:cubicBezTo>
                <a:cubicBezTo>
                  <a:pt x="114" y="464"/>
                  <a:pt x="142" y="392"/>
                  <a:pt x="184" y="324"/>
                </a:cubicBezTo>
                <a:cubicBezTo>
                  <a:pt x="305" y="129"/>
                  <a:pt x="493" y="0"/>
                  <a:pt x="686" y="28"/>
                </a:cubicBezTo>
                <a:close/>
              </a:path>
            </a:pathLst>
          </a:custGeom>
          <a:noFill/>
          <a:ln w="3572">
            <a:solidFill>
              <a:srgbClr val="E4E4E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1482757" y="-2844832"/>
            <a:ext cx="11882438" cy="8766143"/>
          </a:xfrm>
          <a:custGeom>
            <a:rect l="l" t="t" r="r" b="b"/>
            <a:pathLst>
              <a:path w="1254" h="963">
                <a:moveTo>
                  <a:pt x="664" y="32"/>
                </a:moveTo>
                <a:cubicBezTo>
                  <a:pt x="892" y="70"/>
                  <a:pt x="1091" y="151"/>
                  <a:pt x="1173" y="448"/>
                </a:cubicBezTo>
                <a:cubicBezTo>
                  <a:pt x="1254" y="745"/>
                  <a:pt x="1074" y="861"/>
                  <a:pt x="843" y="911"/>
                </a:cubicBezTo>
                <a:cubicBezTo>
                  <a:pt x="605" y="963"/>
                  <a:pt x="340" y="927"/>
                  <a:pt x="334" y="908"/>
                </a:cubicBezTo>
                <a:cubicBezTo>
                  <a:pt x="330" y="892"/>
                  <a:pt x="0" y="868"/>
                  <a:pt x="79" y="544"/>
                </a:cubicBezTo>
                <a:cubicBezTo>
                  <a:pt x="81" y="537"/>
                  <a:pt x="81" y="529"/>
                  <a:pt x="83" y="522"/>
                </a:cubicBezTo>
                <a:cubicBezTo>
                  <a:pt x="102" y="449"/>
                  <a:pt x="128" y="379"/>
                  <a:pt x="171" y="311"/>
                </a:cubicBezTo>
                <a:cubicBezTo>
                  <a:pt x="288" y="129"/>
                  <a:pt x="475" y="0"/>
                  <a:pt x="664" y="32"/>
                </a:cubicBezTo>
                <a:close/>
              </a:path>
            </a:pathLst>
          </a:custGeom>
          <a:noFill/>
          <a:ln w="3572">
            <a:solidFill>
              <a:srgbClr val="E2E2E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887569" y="-2695575"/>
            <a:ext cx="11360182" cy="8491538"/>
          </a:xfrm>
          <a:custGeom>
            <a:rect l="l" t="t" r="r" b="b"/>
            <a:pathLst>
              <a:path w="1199" h="933">
                <a:moveTo>
                  <a:pt x="642" y="36"/>
                </a:moveTo>
                <a:cubicBezTo>
                  <a:pt x="858" y="78"/>
                  <a:pt x="1047" y="154"/>
                  <a:pt x="1123" y="435"/>
                </a:cubicBezTo>
                <a:cubicBezTo>
                  <a:pt x="1199" y="717"/>
                  <a:pt x="1027" y="827"/>
                  <a:pt x="809" y="879"/>
                </a:cubicBezTo>
                <a:cubicBezTo>
                  <a:pt x="582" y="933"/>
                  <a:pt x="323" y="898"/>
                  <a:pt x="316" y="874"/>
                </a:cubicBezTo>
                <a:cubicBezTo>
                  <a:pt x="310" y="854"/>
                  <a:pt x="0" y="832"/>
                  <a:pt x="70" y="525"/>
                </a:cubicBezTo>
                <a:cubicBezTo>
                  <a:pt x="71" y="518"/>
                  <a:pt x="71" y="511"/>
                  <a:pt x="73" y="504"/>
                </a:cubicBezTo>
                <a:cubicBezTo>
                  <a:pt x="90" y="434"/>
                  <a:pt x="114" y="366"/>
                  <a:pt x="158" y="298"/>
                </a:cubicBezTo>
                <a:cubicBezTo>
                  <a:pt x="270" y="128"/>
                  <a:pt x="456" y="0"/>
                  <a:pt x="642" y="36"/>
                </a:cubicBezTo>
                <a:close/>
              </a:path>
            </a:pathLst>
          </a:custGeom>
          <a:noFill/>
          <a:ln w="3572">
            <a:solidFill>
              <a:srgbClr val="E0DFD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09813" y="-2559082"/>
            <a:ext cx="10818780" cy="8216932"/>
          </a:xfrm>
          <a:custGeom>
            <a:rect l="l" t="t" r="r" b="b"/>
            <a:pathLst>
              <a:path w="1142" h="903">
                <a:moveTo>
                  <a:pt x="619" y="41"/>
                </a:moveTo>
                <a:cubicBezTo>
                  <a:pt x="824" y="86"/>
                  <a:pt x="1002" y="158"/>
                  <a:pt x="1072" y="424"/>
                </a:cubicBezTo>
                <a:cubicBezTo>
                  <a:pt x="1142" y="690"/>
                  <a:pt x="979" y="794"/>
                  <a:pt x="773" y="847"/>
                </a:cubicBezTo>
                <a:cubicBezTo>
                  <a:pt x="557" y="903"/>
                  <a:pt x="305" y="871"/>
                  <a:pt x="297" y="842"/>
                </a:cubicBezTo>
                <a:cubicBezTo>
                  <a:pt x="290" y="818"/>
                  <a:pt x="0" y="797"/>
                  <a:pt x="59" y="507"/>
                </a:cubicBezTo>
                <a:cubicBezTo>
                  <a:pt x="61" y="501"/>
                  <a:pt x="61" y="493"/>
                  <a:pt x="62" y="486"/>
                </a:cubicBezTo>
                <a:cubicBezTo>
                  <a:pt x="76" y="420"/>
                  <a:pt x="99" y="354"/>
                  <a:pt x="144" y="287"/>
                </a:cubicBezTo>
                <a:cubicBezTo>
                  <a:pt x="251" y="128"/>
                  <a:pt x="437" y="0"/>
                  <a:pt x="619" y="41"/>
                </a:cubicBezTo>
                <a:close/>
              </a:path>
            </a:pathLst>
          </a:custGeom>
          <a:noFill/>
          <a:ln w="3572">
            <a:solidFill>
              <a:srgbClr val="DEDDD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716244" y="-2409825"/>
            <a:ext cx="10298145" cy="7942231"/>
          </a:xfrm>
          <a:custGeom>
            <a:rect l="l" t="t" r="r" b="b"/>
            <a:pathLst>
              <a:path w="1087" h="873">
                <a:moveTo>
                  <a:pt x="597" y="45"/>
                </a:moveTo>
                <a:cubicBezTo>
                  <a:pt x="791" y="94"/>
                  <a:pt x="958" y="161"/>
                  <a:pt x="1022" y="411"/>
                </a:cubicBezTo>
                <a:cubicBezTo>
                  <a:pt x="1087" y="663"/>
                  <a:pt x="931" y="760"/>
                  <a:pt x="739" y="815"/>
                </a:cubicBezTo>
                <a:cubicBezTo>
                  <a:pt x="534" y="873"/>
                  <a:pt x="287" y="842"/>
                  <a:pt x="278" y="808"/>
                </a:cubicBezTo>
                <a:cubicBezTo>
                  <a:pt x="270" y="781"/>
                  <a:pt x="0" y="760"/>
                  <a:pt x="50" y="488"/>
                </a:cubicBezTo>
                <a:cubicBezTo>
                  <a:pt x="51" y="482"/>
                  <a:pt x="51" y="475"/>
                  <a:pt x="52" y="468"/>
                </a:cubicBezTo>
                <a:cubicBezTo>
                  <a:pt x="64" y="405"/>
                  <a:pt x="84" y="341"/>
                  <a:pt x="131" y="274"/>
                </a:cubicBezTo>
                <a:cubicBezTo>
                  <a:pt x="233" y="127"/>
                  <a:pt x="418" y="0"/>
                  <a:pt x="597" y="45"/>
                </a:cubicBezTo>
                <a:close/>
              </a:path>
            </a:pathLst>
          </a:custGeom>
          <a:noFill/>
          <a:ln w="3572">
            <a:solidFill>
              <a:srgbClr val="DCDBD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124200" y="-2274856"/>
            <a:ext cx="9774270" cy="7672388"/>
          </a:xfrm>
          <a:custGeom>
            <a:rect l="l" t="t" r="r" b="b"/>
            <a:pathLst>
              <a:path w="1032" h="843">
                <a:moveTo>
                  <a:pt x="575" y="50"/>
                </a:moveTo>
                <a:cubicBezTo>
                  <a:pt x="757" y="102"/>
                  <a:pt x="913" y="165"/>
                  <a:pt x="973" y="400"/>
                </a:cubicBezTo>
                <a:cubicBezTo>
                  <a:pt x="1032" y="636"/>
                  <a:pt x="884" y="728"/>
                  <a:pt x="705" y="783"/>
                </a:cubicBezTo>
                <a:cubicBezTo>
                  <a:pt x="510" y="843"/>
                  <a:pt x="270" y="814"/>
                  <a:pt x="260" y="776"/>
                </a:cubicBezTo>
                <a:cubicBezTo>
                  <a:pt x="251" y="744"/>
                  <a:pt x="0" y="725"/>
                  <a:pt x="41" y="470"/>
                </a:cubicBezTo>
                <a:cubicBezTo>
                  <a:pt x="42" y="464"/>
                  <a:pt x="41" y="457"/>
                  <a:pt x="42" y="451"/>
                </a:cubicBezTo>
                <a:cubicBezTo>
                  <a:pt x="52" y="391"/>
                  <a:pt x="70" y="329"/>
                  <a:pt x="118" y="262"/>
                </a:cubicBezTo>
                <a:cubicBezTo>
                  <a:pt x="214" y="127"/>
                  <a:pt x="400" y="0"/>
                  <a:pt x="575" y="50"/>
                </a:cubicBezTo>
                <a:close/>
              </a:path>
            </a:pathLst>
          </a:custGeom>
          <a:noFill/>
          <a:ln w="3572">
            <a:solidFill>
              <a:srgbClr val="DAD9D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3532156" y="-2141506"/>
            <a:ext cx="9244013" cy="7407307"/>
          </a:xfrm>
          <a:custGeom>
            <a:rect l="l" t="t" r="r" b="b"/>
            <a:pathLst>
              <a:path w="976" h="814">
                <a:moveTo>
                  <a:pt x="553" y="55"/>
                </a:moveTo>
                <a:cubicBezTo>
                  <a:pt x="724" y="109"/>
                  <a:pt x="869" y="168"/>
                  <a:pt x="923" y="388"/>
                </a:cubicBezTo>
                <a:cubicBezTo>
                  <a:pt x="976" y="609"/>
                  <a:pt x="837" y="695"/>
                  <a:pt x="670" y="751"/>
                </a:cubicBezTo>
                <a:cubicBezTo>
                  <a:pt x="487" y="814"/>
                  <a:pt x="253" y="787"/>
                  <a:pt x="241" y="743"/>
                </a:cubicBezTo>
                <a:cubicBezTo>
                  <a:pt x="231" y="708"/>
                  <a:pt x="0" y="689"/>
                  <a:pt x="32" y="452"/>
                </a:cubicBezTo>
                <a:cubicBezTo>
                  <a:pt x="33" y="446"/>
                  <a:pt x="31" y="440"/>
                  <a:pt x="32" y="434"/>
                </a:cubicBezTo>
                <a:cubicBezTo>
                  <a:pt x="40" y="377"/>
                  <a:pt x="56" y="317"/>
                  <a:pt x="104" y="250"/>
                </a:cubicBezTo>
                <a:cubicBezTo>
                  <a:pt x="195" y="127"/>
                  <a:pt x="381" y="0"/>
                  <a:pt x="553" y="55"/>
                </a:cubicBezTo>
                <a:close/>
              </a:path>
            </a:pathLst>
          </a:custGeom>
          <a:noFill/>
          <a:ln w="3572">
            <a:solidFill>
              <a:srgbClr val="D8D7D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3924300" y="-2011394"/>
            <a:ext cx="8737568" cy="7151656"/>
          </a:xfrm>
          <a:custGeom>
            <a:rect l="l" t="t" r="r" b="b"/>
            <a:pathLst>
              <a:path w="922" h="786">
                <a:moveTo>
                  <a:pt x="532" y="60"/>
                </a:moveTo>
                <a:cubicBezTo>
                  <a:pt x="692" y="117"/>
                  <a:pt x="826" y="173"/>
                  <a:pt x="874" y="378"/>
                </a:cubicBezTo>
                <a:cubicBezTo>
                  <a:pt x="922" y="583"/>
                  <a:pt x="791" y="663"/>
                  <a:pt x="637" y="721"/>
                </a:cubicBezTo>
                <a:cubicBezTo>
                  <a:pt x="464" y="786"/>
                  <a:pt x="237" y="760"/>
                  <a:pt x="224" y="712"/>
                </a:cubicBezTo>
                <a:cubicBezTo>
                  <a:pt x="213" y="672"/>
                  <a:pt x="0" y="654"/>
                  <a:pt x="23" y="435"/>
                </a:cubicBezTo>
                <a:cubicBezTo>
                  <a:pt x="24" y="430"/>
                  <a:pt x="22" y="423"/>
                  <a:pt x="23" y="417"/>
                </a:cubicBezTo>
                <a:cubicBezTo>
                  <a:pt x="28" y="365"/>
                  <a:pt x="42" y="306"/>
                  <a:pt x="92" y="239"/>
                </a:cubicBezTo>
                <a:cubicBezTo>
                  <a:pt x="176" y="127"/>
                  <a:pt x="363" y="0"/>
                  <a:pt x="532" y="60"/>
                </a:cubicBezTo>
                <a:close/>
              </a:path>
            </a:pathLst>
          </a:custGeom>
          <a:noFill/>
          <a:ln w="3572">
            <a:solidFill>
              <a:srgbClr val="D6D5D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324350" y="-1878044"/>
            <a:ext cx="8215313" cy="6880193"/>
          </a:xfrm>
          <a:custGeom>
            <a:rect l="l" t="t" r="r" b="b"/>
            <a:pathLst>
              <a:path w="865" h="756">
                <a:moveTo>
                  <a:pt x="511" y="65"/>
                </a:moveTo>
                <a:cubicBezTo>
                  <a:pt x="659" y="124"/>
                  <a:pt x="783" y="177"/>
                  <a:pt x="825" y="366"/>
                </a:cubicBezTo>
                <a:cubicBezTo>
                  <a:pt x="867" y="557"/>
                  <a:pt x="744" y="631"/>
                  <a:pt x="604" y="689"/>
                </a:cubicBezTo>
                <a:cubicBezTo>
                  <a:pt x="441" y="756"/>
                  <a:pt x="221" y="732"/>
                  <a:pt x="206" y="679"/>
                </a:cubicBezTo>
                <a:cubicBezTo>
                  <a:pt x="194" y="636"/>
                  <a:pt x="0" y="618"/>
                  <a:pt x="15" y="417"/>
                </a:cubicBezTo>
                <a:cubicBezTo>
                  <a:pt x="16" y="412"/>
                  <a:pt x="13" y="406"/>
                  <a:pt x="13" y="400"/>
                </a:cubicBezTo>
                <a:cubicBezTo>
                  <a:pt x="17" y="351"/>
                  <a:pt x="29" y="294"/>
                  <a:pt x="80" y="227"/>
                </a:cubicBezTo>
                <a:cubicBezTo>
                  <a:pt x="158" y="127"/>
                  <a:pt x="346" y="0"/>
                  <a:pt x="511" y="65"/>
                </a:cubicBezTo>
                <a:close/>
              </a:path>
            </a:pathLst>
          </a:custGeom>
          <a:noFill/>
          <a:ln w="3572">
            <a:solidFill>
              <a:srgbClr val="D4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724400" y="-1750981"/>
            <a:ext cx="7704106" cy="6635782"/>
          </a:xfrm>
          <a:custGeom>
            <a:rect l="l" t="t" r="r" b="b"/>
            <a:pathLst>
              <a:path w="813" h="729">
                <a:moveTo>
                  <a:pt x="490" y="71"/>
                </a:moveTo>
                <a:cubicBezTo>
                  <a:pt x="627" y="132"/>
                  <a:pt x="740" y="182"/>
                  <a:pt x="776" y="356"/>
                </a:cubicBezTo>
                <a:cubicBezTo>
                  <a:pt x="813" y="531"/>
                  <a:pt x="698" y="600"/>
                  <a:pt x="571" y="659"/>
                </a:cubicBezTo>
                <a:cubicBezTo>
                  <a:pt x="418" y="729"/>
                  <a:pt x="205" y="706"/>
                  <a:pt x="189" y="648"/>
                </a:cubicBezTo>
                <a:cubicBezTo>
                  <a:pt x="176" y="600"/>
                  <a:pt x="0" y="583"/>
                  <a:pt x="7" y="400"/>
                </a:cubicBezTo>
                <a:cubicBezTo>
                  <a:pt x="7" y="395"/>
                  <a:pt x="4" y="389"/>
                  <a:pt x="4" y="384"/>
                </a:cubicBezTo>
                <a:cubicBezTo>
                  <a:pt x="6" y="338"/>
                  <a:pt x="16" y="283"/>
                  <a:pt x="68" y="217"/>
                </a:cubicBezTo>
                <a:cubicBezTo>
                  <a:pt x="139" y="127"/>
                  <a:pt x="328" y="0"/>
                  <a:pt x="490" y="71"/>
                </a:cubicBezTo>
                <a:close/>
              </a:path>
            </a:pathLst>
          </a:custGeom>
          <a:noFill/>
          <a:ln w="3572">
            <a:solidFill>
              <a:srgbClr val="D2D1D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72063" y="-1139857"/>
            <a:ext cx="6991350" cy="5648325"/>
          </a:xfrm>
          <a:custGeom>
            <a:rect l="l" t="t" r="r" b="b"/>
            <a:pathLst>
              <a:path w="9355" h="8854">
                <a:moveTo>
                  <a:pt x="6007" y="341"/>
                </a:moveTo>
                <a:cubicBezTo>
                  <a:pt x="7604" y="1226"/>
                  <a:pt x="8884" y="1911"/>
                  <a:pt x="9290" y="4165"/>
                </a:cubicBezTo>
                <a:cubicBezTo>
                  <a:pt x="9670" y="6447"/>
                  <a:pt x="8327" y="7360"/>
                  <a:pt x="6869" y="8202"/>
                </a:cubicBezTo>
                <a:cubicBezTo>
                  <a:pt x="5069" y="9243"/>
                  <a:pt x="2458" y="8929"/>
                  <a:pt x="2243" y="8030"/>
                </a:cubicBezTo>
                <a:cubicBezTo>
                  <a:pt x="2053" y="7303"/>
                  <a:pt x="94" y="7027"/>
                  <a:pt x="50" y="4707"/>
                </a:cubicBezTo>
                <a:cubicBezTo>
                  <a:pt x="38" y="4650"/>
                  <a:pt x="0" y="4564"/>
                  <a:pt x="0" y="4493"/>
                </a:cubicBezTo>
                <a:cubicBezTo>
                  <a:pt x="0" y="3879"/>
                  <a:pt x="88" y="3123"/>
                  <a:pt x="773" y="2182"/>
                </a:cubicBezTo>
                <a:cubicBezTo>
                  <a:pt x="1584" y="1055"/>
                  <a:pt x="3992" y="-757"/>
                  <a:pt x="6007" y="341"/>
                </a:cubicBezTo>
                <a:close/>
              </a:path>
            </a:pathLst>
          </a:custGeom>
          <a:noFill/>
          <a:ln w="3572">
            <a:solidFill>
              <a:srgbClr val="D0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376863" y="-1000125"/>
            <a:ext cx="6615113" cy="5380006"/>
          </a:xfrm>
          <a:custGeom>
            <a:rect l="l" t="t" r="r" b="b"/>
            <a:pathLst>
              <a:path w="9484" h="8772">
                <a:moveTo>
                  <a:pt x="6293" y="429"/>
                </a:moveTo>
                <a:cubicBezTo>
                  <a:pt x="7855" y="1349"/>
                  <a:pt x="9092" y="2047"/>
                  <a:pt x="9431" y="4168"/>
                </a:cubicBezTo>
                <a:cubicBezTo>
                  <a:pt x="9771" y="6305"/>
                  <a:pt x="8426" y="7180"/>
                  <a:pt x="7054" y="8055"/>
                </a:cubicBezTo>
                <a:cubicBezTo>
                  <a:pt x="5274" y="9183"/>
                  <a:pt x="2556" y="8871"/>
                  <a:pt x="2298" y="7877"/>
                </a:cubicBezTo>
                <a:cubicBezTo>
                  <a:pt x="2094" y="7047"/>
                  <a:pt x="199" y="6765"/>
                  <a:pt x="70" y="4628"/>
                </a:cubicBezTo>
                <a:cubicBezTo>
                  <a:pt x="56" y="4569"/>
                  <a:pt x="16" y="4480"/>
                  <a:pt x="16" y="4406"/>
                </a:cubicBezTo>
                <a:cubicBezTo>
                  <a:pt x="-12" y="3827"/>
                  <a:pt x="-93" y="2922"/>
                  <a:pt x="804" y="2091"/>
                </a:cubicBezTo>
                <a:cubicBezTo>
                  <a:pt x="1388" y="934"/>
                  <a:pt x="4187" y="-817"/>
                  <a:pt x="6293" y="429"/>
                </a:cubicBezTo>
                <a:close/>
              </a:path>
            </a:pathLst>
          </a:custGeom>
          <a:noFill/>
          <a:ln w="3572">
            <a:solidFill>
              <a:srgbClr val="CECDC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670518" y="-854107"/>
            <a:ext cx="6238875" cy="5107019"/>
          </a:xfrm>
          <a:custGeom>
            <a:rect l="l" t="t" r="r" b="b"/>
            <a:pathLst>
              <a:path w="9599" h="8661">
                <a:moveTo>
                  <a:pt x="6600" y="507"/>
                </a:moveTo>
                <a:cubicBezTo>
                  <a:pt x="8116" y="1480"/>
                  <a:pt x="9268" y="2159"/>
                  <a:pt x="9559" y="4134"/>
                </a:cubicBezTo>
                <a:cubicBezTo>
                  <a:pt x="9851" y="6140"/>
                  <a:pt x="8524" y="6973"/>
                  <a:pt x="7242" y="7884"/>
                </a:cubicBezTo>
                <a:cubicBezTo>
                  <a:pt x="5478" y="9103"/>
                  <a:pt x="2664" y="8779"/>
                  <a:pt x="2373" y="7668"/>
                </a:cubicBezTo>
                <a:cubicBezTo>
                  <a:pt x="2125" y="6757"/>
                  <a:pt x="349" y="6464"/>
                  <a:pt x="113" y="4520"/>
                </a:cubicBezTo>
                <a:cubicBezTo>
                  <a:pt x="99" y="4458"/>
                  <a:pt x="41" y="4381"/>
                  <a:pt x="41" y="4304"/>
                </a:cubicBezTo>
                <a:cubicBezTo>
                  <a:pt x="-18" y="3748"/>
                  <a:pt x="-149" y="2822"/>
                  <a:pt x="828" y="1973"/>
                </a:cubicBezTo>
                <a:cubicBezTo>
                  <a:pt x="1382" y="955"/>
                  <a:pt x="4385" y="-897"/>
                  <a:pt x="6600" y="507"/>
                </a:cubicBezTo>
                <a:close/>
              </a:path>
            </a:pathLst>
          </a:custGeom>
          <a:noFill/>
          <a:ln w="3572">
            <a:solidFill>
              <a:srgbClr val="CC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5969032" y="-714375"/>
            <a:ext cx="5864257" cy="4845082"/>
          </a:xfrm>
          <a:custGeom>
            <a:rect l="l" t="t" r="r" b="b"/>
            <a:pathLst>
              <a:path w="9595" h="8542">
                <a:moveTo>
                  <a:pt x="6858" y="596"/>
                </a:moveTo>
                <a:cubicBezTo>
                  <a:pt x="8315" y="1607"/>
                  <a:pt x="9354" y="2297"/>
                  <a:pt x="9571" y="4111"/>
                </a:cubicBezTo>
                <a:cubicBezTo>
                  <a:pt x="9788" y="5941"/>
                  <a:pt x="8517" y="6744"/>
                  <a:pt x="7338" y="7675"/>
                </a:cubicBezTo>
                <a:cubicBezTo>
                  <a:pt x="5633" y="9023"/>
                  <a:pt x="2749" y="8686"/>
                  <a:pt x="2408" y="7450"/>
                </a:cubicBezTo>
                <a:cubicBezTo>
                  <a:pt x="2145" y="6423"/>
                  <a:pt x="549" y="6118"/>
                  <a:pt x="160" y="4400"/>
                </a:cubicBezTo>
                <a:cubicBezTo>
                  <a:pt x="129" y="4352"/>
                  <a:pt x="83" y="4256"/>
                  <a:pt x="67" y="4192"/>
                </a:cubicBezTo>
                <a:cubicBezTo>
                  <a:pt x="-10" y="3678"/>
                  <a:pt x="-212" y="2715"/>
                  <a:pt x="858" y="1848"/>
                </a:cubicBezTo>
                <a:cubicBezTo>
                  <a:pt x="1354" y="965"/>
                  <a:pt x="4579" y="-977"/>
                  <a:pt x="6858" y="596"/>
                </a:cubicBezTo>
                <a:close/>
              </a:path>
            </a:pathLst>
          </a:custGeom>
          <a:noFill/>
          <a:ln w="3572">
            <a:solidFill>
              <a:srgbClr val="CAC9C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6261068" y="-577882"/>
            <a:ext cx="5500688" cy="4586288"/>
          </a:xfrm>
          <a:custGeom>
            <a:rect l="l" t="t" r="r" b="b"/>
            <a:pathLst>
              <a:path w="9593" h="8395">
                <a:moveTo>
                  <a:pt x="7151" y="706"/>
                </a:moveTo>
                <a:cubicBezTo>
                  <a:pt x="8523" y="1756"/>
                  <a:pt x="9449" y="2456"/>
                  <a:pt x="9581" y="4073"/>
                </a:cubicBezTo>
                <a:cubicBezTo>
                  <a:pt x="9730" y="5723"/>
                  <a:pt x="8523" y="6506"/>
                  <a:pt x="7466" y="7440"/>
                </a:cubicBezTo>
                <a:cubicBezTo>
                  <a:pt x="5829" y="8923"/>
                  <a:pt x="2854" y="8556"/>
                  <a:pt x="2474" y="7190"/>
                </a:cubicBezTo>
                <a:cubicBezTo>
                  <a:pt x="2160" y="6073"/>
                  <a:pt x="645" y="5921"/>
                  <a:pt x="226" y="4273"/>
                </a:cubicBezTo>
                <a:cubicBezTo>
                  <a:pt x="193" y="4223"/>
                  <a:pt x="127" y="4140"/>
                  <a:pt x="110" y="4073"/>
                </a:cubicBezTo>
                <a:cubicBezTo>
                  <a:pt x="-6" y="3590"/>
                  <a:pt x="-270" y="2606"/>
                  <a:pt x="904" y="1740"/>
                </a:cubicBezTo>
                <a:cubicBezTo>
                  <a:pt x="1317" y="990"/>
                  <a:pt x="4788" y="-1077"/>
                  <a:pt x="7151" y="706"/>
                </a:cubicBezTo>
                <a:close/>
              </a:path>
            </a:pathLst>
          </a:custGeom>
          <a:noFill/>
          <a:ln w="3572">
            <a:solidFill>
              <a:srgbClr val="C8C7C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6551581" y="-446056"/>
            <a:ext cx="5145119" cy="4327493"/>
          </a:xfrm>
          <a:custGeom>
            <a:rect l="l" t="t" r="r" b="b"/>
            <a:pathLst>
              <a:path w="10000" h="10000">
                <a:moveTo>
                  <a:pt x="7790" y="1007"/>
                </a:moveTo>
                <a:cubicBezTo>
                  <a:pt x="9152" y="2310"/>
                  <a:pt x="9944" y="3193"/>
                  <a:pt x="9999" y="4916"/>
                </a:cubicBezTo>
                <a:cubicBezTo>
                  <a:pt x="10054" y="6660"/>
                  <a:pt x="8858" y="7585"/>
                  <a:pt x="7919" y="8741"/>
                </a:cubicBezTo>
                <a:cubicBezTo>
                  <a:pt x="6298" y="10696"/>
                  <a:pt x="3095" y="10212"/>
                  <a:pt x="2653" y="8405"/>
                </a:cubicBezTo>
                <a:cubicBezTo>
                  <a:pt x="2285" y="6892"/>
                  <a:pt x="877" y="6611"/>
                  <a:pt x="296" y="5022"/>
                </a:cubicBezTo>
                <a:cubicBezTo>
                  <a:pt x="260" y="4945"/>
                  <a:pt x="186" y="4853"/>
                  <a:pt x="169" y="4770"/>
                </a:cubicBezTo>
                <a:cubicBezTo>
                  <a:pt x="2" y="4243"/>
                  <a:pt x="-347" y="3046"/>
                  <a:pt x="996" y="1952"/>
                </a:cubicBezTo>
                <a:cubicBezTo>
                  <a:pt x="1346" y="1238"/>
                  <a:pt x="5267" y="-1431"/>
                  <a:pt x="7790" y="1007"/>
                </a:cubicBezTo>
                <a:close/>
              </a:path>
            </a:pathLst>
          </a:custGeom>
          <a:noFill/>
          <a:ln w="3572">
            <a:solidFill>
              <a:srgbClr val="C6C5C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6840569" y="-314325"/>
            <a:ext cx="4787932" cy="4083082"/>
          </a:xfrm>
          <a:custGeom>
            <a:rect l="l" t="t" r="r" b="b"/>
            <a:pathLst>
              <a:path w="9556" h="8070">
                <a:moveTo>
                  <a:pt x="7816" y="960"/>
                </a:moveTo>
                <a:cubicBezTo>
                  <a:pt x="9026" y="2075"/>
                  <a:pt x="9593" y="2813"/>
                  <a:pt x="9555" y="4000"/>
                </a:cubicBezTo>
                <a:cubicBezTo>
                  <a:pt x="9498" y="5241"/>
                  <a:pt x="8478" y="5960"/>
                  <a:pt x="7722" y="6913"/>
                </a:cubicBezTo>
                <a:cubicBezTo>
                  <a:pt x="6304" y="8712"/>
                  <a:pt x="3090" y="8262"/>
                  <a:pt x="2599" y="6608"/>
                </a:cubicBezTo>
                <a:cubicBezTo>
                  <a:pt x="2202" y="5259"/>
                  <a:pt x="965" y="4959"/>
                  <a:pt x="368" y="3982"/>
                </a:cubicBezTo>
                <a:cubicBezTo>
                  <a:pt x="330" y="3946"/>
                  <a:pt x="236" y="3856"/>
                  <a:pt x="198" y="3784"/>
                </a:cubicBezTo>
                <a:cubicBezTo>
                  <a:pt x="28" y="3388"/>
                  <a:pt x="-407" y="2381"/>
                  <a:pt x="1011" y="1464"/>
                </a:cubicBezTo>
                <a:cubicBezTo>
                  <a:pt x="1238" y="1068"/>
                  <a:pt x="5340" y="-1288"/>
                  <a:pt x="7816" y="960"/>
                </a:cubicBezTo>
                <a:close/>
              </a:path>
            </a:pathLst>
          </a:custGeom>
          <a:noFill/>
          <a:ln w="3572">
            <a:solidFill>
              <a:srgbClr val="C4C3C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7126319" y="-190500"/>
            <a:ext cx="4451318" cy="3843338"/>
          </a:xfrm>
          <a:custGeom>
            <a:rect l="l" t="t" r="r" b="b"/>
            <a:pathLst>
              <a:path w="9384" h="7878">
                <a:moveTo>
                  <a:pt x="8070" y="1121"/>
                </a:moveTo>
                <a:cubicBezTo>
                  <a:pt x="9168" y="2259"/>
                  <a:pt x="9507" y="3024"/>
                  <a:pt x="9347" y="3976"/>
                </a:cubicBezTo>
                <a:cubicBezTo>
                  <a:pt x="9188" y="4965"/>
                  <a:pt x="8309" y="5655"/>
                  <a:pt x="7711" y="6625"/>
                </a:cubicBezTo>
                <a:cubicBezTo>
                  <a:pt x="6513" y="8584"/>
                  <a:pt x="3180" y="8080"/>
                  <a:pt x="2641" y="6289"/>
                </a:cubicBezTo>
                <a:cubicBezTo>
                  <a:pt x="2202" y="4797"/>
                  <a:pt x="1051" y="4474"/>
                  <a:pt x="465" y="3827"/>
                </a:cubicBezTo>
                <a:cubicBezTo>
                  <a:pt x="405" y="3789"/>
                  <a:pt x="305" y="3696"/>
                  <a:pt x="265" y="3640"/>
                </a:cubicBezTo>
                <a:cubicBezTo>
                  <a:pt x="66" y="3285"/>
                  <a:pt x="-493" y="2259"/>
                  <a:pt x="1044" y="1327"/>
                </a:cubicBezTo>
                <a:cubicBezTo>
                  <a:pt x="1184" y="1121"/>
                  <a:pt x="5615" y="-1416"/>
                  <a:pt x="8070" y="1121"/>
                </a:cubicBezTo>
                <a:close/>
              </a:path>
            </a:pathLst>
          </a:custGeom>
          <a:noFill/>
          <a:ln w="3572">
            <a:solidFill>
              <a:srgbClr val="C2C1C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7158038" y="-800100"/>
            <a:ext cx="4906994" cy="4703731"/>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9" y="289"/>
                  <a:pt x="54" y="269"/>
                </a:cubicBezTo>
                <a:cubicBezTo>
                  <a:pt x="51" y="267"/>
                  <a:pt x="45" y="262"/>
                  <a:pt x="43" y="259"/>
                </a:cubicBezTo>
                <a:cubicBezTo>
                  <a:pt x="31" y="244"/>
                  <a:pt x="0" y="190"/>
                  <a:pt x="79" y="141"/>
                </a:cubicBezTo>
                <a:close/>
              </a:path>
            </a:pathLst>
          </a:custGeom>
          <a:noFill/>
          <a:ln w="3572">
            <a:solidFill>
              <a:srgbClr val="C0BFB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7158038" y="-800100"/>
            <a:ext cx="4906994" cy="4703731"/>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6" y="287"/>
                  <a:pt x="51" y="267"/>
                </a:cubicBezTo>
                <a:cubicBezTo>
                  <a:pt x="48" y="265"/>
                  <a:pt x="45" y="262"/>
                  <a:pt x="43" y="259"/>
                </a:cubicBezTo>
                <a:cubicBezTo>
                  <a:pt x="31" y="244"/>
                  <a:pt x="0" y="190"/>
                  <a:pt x="79" y="141"/>
                </a:cubicBezTo>
                <a:close/>
              </a:path>
            </a:pathLst>
          </a:cu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8789956" y="954357"/>
            <a:ext cx="1592580" cy="10344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950" b="1">
                <a:solidFill>
                  <a:schemeClr val="lt2"/>
                </a:solidFill>
                <a:latin typeface="Microsoft Yahei"/>
                <a:ea typeface="Microsoft Yahei"/>
                <a:cs typeface="Microsoft Yahei"/>
              </a:rPr>
              <a:t>目录</a:t>
            </a:r>
          </a:p>
        </p:txBody>
      </p:sp>
      <p:sp>
        <p:nvSpPr>
          <p:cNvPr id="27" name="TextBox 27"/>
          <p:cNvSpPr txBox="1"/>
          <p:nvPr/>
        </p:nvSpPr>
        <p:spPr>
          <a:xfrm>
            <a:off x="913356" y="301447"/>
            <a:ext cx="6015681" cy="6161265"/>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buFont typeface="Arial"/>
              <a:buChar char="•"/>
            </a:pPr>
            <a:r>
              <a:rPr lang="en-US" sz="2025" b="1">
                <a:solidFill>
                  <a:schemeClr val="dk1"/>
                </a:solidFill>
                <a:latin typeface="Microsoft Yahei"/>
                <a:ea typeface="Microsoft Yahei"/>
                <a:cs typeface="Microsoft Yahei"/>
              </a:rPr>
              <a:t>引言</a:t>
            </a:r>
          </a:p>
          <a:p>
            <a:pPr marL="203200" lvl="0" indent="-203200">
              <a:lnSpc>
                <a:spcPct val="180000"/>
              </a:lnSpc>
              <a:buFont typeface="Arial"/>
              <a:buChar char="•"/>
            </a:pPr>
            <a:r>
              <a:rPr lang="en-US" sz="2025" b="1">
                <a:solidFill>
                  <a:schemeClr val="dk1"/>
                </a:solidFill>
                <a:latin typeface="Microsoft Yahei"/>
                <a:ea typeface="Microsoft Yahei"/>
                <a:cs typeface="Microsoft Yahei"/>
              </a:rPr>
              <a:t>营销渠道的类型</a:t>
            </a:r>
          </a:p>
          <a:p>
            <a:pPr marL="203200" lvl="0" indent="-203200">
              <a:lnSpc>
                <a:spcPct val="180000"/>
              </a:lnSpc>
              <a:buFont typeface="Arial"/>
              <a:buChar char="•"/>
            </a:pPr>
            <a:r>
              <a:rPr lang="en-US" sz="2025" b="1">
                <a:solidFill>
                  <a:schemeClr val="dk1"/>
                </a:solidFill>
                <a:latin typeface="Microsoft Yahei"/>
                <a:ea typeface="Microsoft Yahei"/>
                <a:cs typeface="Microsoft Yahei"/>
              </a:rPr>
              <a:t>营销渠道的设计与管理</a:t>
            </a:r>
          </a:p>
          <a:p>
            <a:pPr marL="203200" lvl="0" indent="-203200">
              <a:lnSpc>
                <a:spcPct val="180000"/>
              </a:lnSpc>
              <a:buFont typeface="Arial"/>
              <a:buChar char="•"/>
            </a:pPr>
            <a:r>
              <a:rPr lang="en-US" sz="2025" b="1">
                <a:solidFill>
                  <a:schemeClr val="dk1"/>
                </a:solidFill>
                <a:latin typeface="Microsoft Yahei"/>
                <a:ea typeface="Microsoft Yahei"/>
                <a:cs typeface="Microsoft Yahei"/>
              </a:rPr>
              <a:t>营销渠道的绩效评估</a:t>
            </a:r>
          </a:p>
          <a:p>
            <a:pPr marL="203200" lvl="0" indent="-203200">
              <a:lnSpc>
                <a:spcPct val="180000"/>
              </a:lnSpc>
              <a:buFont typeface="Arial"/>
              <a:buChar char="•"/>
            </a:pPr>
            <a:r>
              <a:rPr lang="en-US" sz="2025" b="1">
                <a:solidFill>
                  <a:schemeClr val="dk1"/>
                </a:solidFill>
                <a:latin typeface="Microsoft Yahei"/>
                <a:ea typeface="Microsoft Yahei"/>
                <a:cs typeface="Microsoft Yahei"/>
              </a:rPr>
              <a:t>营销渠道的未来发展趋势</a:t>
            </a:r>
          </a:p>
          <a:p>
            <a:pPr marL="203200" lvl="0" indent="-203200">
              <a:lnSpc>
                <a:spcPct val="180000"/>
              </a:lnSpc>
              <a:buFont typeface="Arial"/>
              <a:buChar char="•"/>
            </a:pPr>
            <a:r>
              <a:rPr lang="en-US" sz="2025" b="1">
                <a:solidFill>
                  <a:schemeClr val="dk1"/>
                </a:solidFill>
                <a:latin typeface="Microsoft Yahei"/>
                <a:ea typeface="Microsoft Yahei"/>
                <a:cs typeface="Microsoft Yahei"/>
              </a:rPr>
              <a:t>结论</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sp>
        <p:nvSpPr>
          <p:cNvPr id="3" name="TextBox 3"/>
          <p:cNvSpPr txBox="1"/>
          <p:nvPr/>
        </p:nvSpPr>
        <p:spPr>
          <a:xfrm>
            <a:off x="3988009" y="3369210"/>
            <a:ext cx="1888916" cy="715214"/>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000">
                <a:solidFill>
                  <a:schemeClr val="dk1">
                    <a:alpha val="100000"/>
                  </a:schemeClr>
                </a:solidFill>
                <a:latin typeface="Microsoft Yahei"/>
                <a:ea typeface="Microsoft Yahei"/>
                <a:cs typeface="Microsoft Yahei"/>
              </a:rPr>
              <a:t>01</a:t>
            </a:r>
          </a:p>
        </p:txBody>
      </p:sp>
      <p:sp>
        <p:nvSpPr>
          <p:cNvPr id="4" name="TextBox 4"/>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solidFill>
                <a:latin typeface="Microsoft Yahei"/>
                <a:ea typeface="Microsoft Yahei"/>
                <a:cs typeface="Microsoft Yahei"/>
              </a:rPr>
              <a:t>引言</a:t>
            </a:r>
          </a:p>
        </p:txBody>
      </p:sp>
      <p:sp>
        <p:nvSpPr>
          <p:cNvPr id="5" name="TextBox 5"/>
          <p:cNvSpPr txBox="1"/>
          <p:nvPr/>
        </p:nvSpPr>
        <p:spPr>
          <a:xfrm>
            <a:off x="2253348" y="2896535"/>
            <a:ext cx="1888916" cy="715214"/>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dk1">
                    <a:alpha val="100000"/>
                  </a:schemeClr>
                </a:solidFill>
                <a:latin typeface="Microsoft Yahei"/>
                <a:ea typeface="Microsoft Yahei"/>
                <a:cs typeface="Microsoft Yahei"/>
              </a:rPr>
              <a:t>Part</a:t>
            </a:r>
          </a:p>
        </p:txBody>
      </p:sp>
      <p:cxnSp>
        <p:nvCxnSpPr>
          <p:cNvPr id="6" name="Connector 6"/>
          <p:cNvCxnSpPr/>
          <p:nvPr/>
        </p:nvCxnSpPr>
        <p:spPr>
          <a:xfrm flipH="1">
            <a:off x="3706320" y="3104985"/>
            <a:ext cx="690409" cy="711331"/>
          </a:xfrm>
          <a:prstGeom prst="line">
            <a:avLst/>
          </a:prstGeom>
          <a:ln w="9525">
            <a:solidFill>
              <a:schemeClr val="dk1"/>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2613" r="12613"/>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指企业为了将产品或服务从生产者传递至消费者所经过的路径，包括经销商、批发商、零售商等中间环节。</a:t>
            </a:r>
            <a:endParaRPr lang="en-US" sz="1100"/>
          </a:p>
        </p:txBody>
      </p:sp>
      <p:sp>
        <p:nvSpPr>
          <p:cNvPr id="5" name="AutoShape 5"/>
          <p:cNvSpPr/>
          <p:nvPr/>
        </p:nvSpPr>
        <p:spPr>
          <a:xfrm>
            <a:off x="601724" y="4315960"/>
            <a:ext cx="3052052"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实现产品或服务的流通、扩大销售网络、提高市场覆盖率、降低交易成本等。</a:t>
            </a:r>
            <a:endParaRPr lang="en-US" sz="1100"/>
          </a:p>
        </p:txBody>
      </p:sp>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营销渠道的定义</a:t>
            </a:r>
          </a:p>
        </p:txBody>
      </p:sp>
      <p:sp>
        <p:nvSpPr>
          <p:cNvPr id="27" name="AutoShape 27"/>
          <p:cNvSpPr/>
          <p:nvPr/>
        </p:nvSpPr>
        <p:spPr>
          <a:xfrm>
            <a:off x="601724" y="3976765"/>
            <a:ext cx="2936423" cy="33919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solidFill>
                <a:latin typeface="Microsoft Yahei"/>
                <a:ea typeface="Microsoft Yahei"/>
                <a:cs typeface="Microsoft Yahei"/>
              </a:rPr>
              <a:t>营销渠道的作用</a:t>
            </a:r>
            <a:endParaRPr lang="en-US" sz="1100"/>
          </a:p>
        </p:txBody>
      </p:sp>
      <p:sp>
        <p:nvSpPr>
          <p:cNvPr id="28" name="AutoShape 28"/>
          <p:cNvSpPr/>
          <p:nvPr/>
        </p:nvSpPr>
        <p:spPr>
          <a:xfrm>
            <a:off x="563624" y="1405309"/>
            <a:ext cx="2936423" cy="33919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solidFill>
                <a:latin typeface="Microsoft Yahei"/>
                <a:ea typeface="Microsoft Yahei"/>
                <a:cs typeface="Microsoft Yahei"/>
              </a:rPr>
              <a:t>营销渠道</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912813" y="2127250"/>
            <a:ext cx="1092200" cy="2825750"/>
          </a:xfrm>
          <a:prstGeom prst="rect">
            <a:avLst/>
          </a:prstGeom>
        </p:spPr>
      </p:pic>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营销渠道的重要性</a:t>
            </a:r>
          </a:p>
        </p:txBody>
      </p:sp>
      <p:sp>
        <p:nvSpPr>
          <p:cNvPr id="24" name="TextBox 24"/>
          <p:cNvSpPr txBox="1"/>
          <p:nvPr/>
        </p:nvSpPr>
        <p:spPr>
          <a:xfrm>
            <a:off x="1950266" y="2682352"/>
            <a:ext cx="2426717"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增强企业竞争力</a:t>
            </a:r>
          </a:p>
        </p:txBody>
      </p:sp>
      <p:sp>
        <p:nvSpPr>
          <p:cNvPr id="25" name="TextBox 25"/>
          <p:cNvSpPr txBox="1"/>
          <p:nvPr/>
        </p:nvSpPr>
        <p:spPr>
          <a:xfrm>
            <a:off x="2029744" y="3095526"/>
            <a:ext cx="2267763" cy="155225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有效的营销渠道能够提高企业的市场占有率和竞争力，增加销售额和利润。</a:t>
            </a:r>
          </a:p>
        </p:txBody>
      </p:sp>
      <p:sp>
        <p:nvSpPr>
          <p:cNvPr id="26" name="TextBox 26"/>
          <p:cNvSpPr txBox="1"/>
          <p:nvPr/>
        </p:nvSpPr>
        <p:spPr>
          <a:xfrm>
            <a:off x="5795518" y="2682352"/>
            <a:ext cx="2426717"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降低交易成本</a:t>
            </a:r>
          </a:p>
        </p:txBody>
      </p:sp>
      <p:sp>
        <p:nvSpPr>
          <p:cNvPr id="27" name="TextBox 27"/>
          <p:cNvSpPr txBox="1"/>
          <p:nvPr/>
        </p:nvSpPr>
        <p:spPr>
          <a:xfrm>
            <a:off x="5874995" y="3095526"/>
            <a:ext cx="2267763" cy="155225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通过中间商的分销，企业可以降低直接与消费者交易的成本，提高经营效率。</a:t>
            </a:r>
          </a:p>
        </p:txBody>
      </p:sp>
      <p:sp>
        <p:nvSpPr>
          <p:cNvPr id="28" name="TextBox 28"/>
          <p:cNvSpPr txBox="1"/>
          <p:nvPr/>
        </p:nvSpPr>
        <p:spPr>
          <a:xfrm>
            <a:off x="9688512" y="2682352"/>
            <a:ext cx="2426717"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满足消费者需求</a:t>
            </a:r>
          </a:p>
        </p:txBody>
      </p:sp>
      <p:sp>
        <p:nvSpPr>
          <p:cNvPr id="29" name="TextBox 29"/>
          <p:cNvSpPr txBox="1"/>
          <p:nvPr/>
        </p:nvSpPr>
        <p:spPr>
          <a:xfrm>
            <a:off x="9767989" y="3095526"/>
            <a:ext cx="2267763" cy="155225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营销渠道的多样化可以满足不同消费者的需求，提高消费者的满意度和忠诚度。</a:t>
            </a:r>
          </a:p>
        </p:txBody>
      </p:sp>
      <p:pic>
        <p:nvPicPr>
          <p:cNvPr id="30" name="Picture 30"/>
          <p:cNvPicPr>
            <a:picLocks noChangeAspect="1"/>
          </p:cNvPicPr>
          <p:nvPr/>
        </p:nvPicPr>
        <p:blipFill>
          <a:blip r:embed="rId3">
            <a:alphaModFix amt="70000"/>
          </a:blip>
          <a:stretch>
            <a:fillRect/>
          </a:stretch>
        </p:blipFill>
        <p:spPr>
          <a:xfrm>
            <a:off x="763829" y="2093912"/>
            <a:ext cx="1110530" cy="2859087"/>
          </a:xfrm>
          <a:prstGeom prst="rect">
            <a:avLst/>
          </a:prstGeom>
        </p:spPr>
      </p:pic>
      <p:pic>
        <p:nvPicPr>
          <p:cNvPr id="31" name="Picture 31"/>
          <p:cNvPicPr>
            <a:picLocks noChangeAspect="1"/>
          </p:cNvPicPr>
          <p:nvPr/>
        </p:nvPicPr>
        <p:blipFill>
          <a:blip r:embed="rId4">
            <a:alphaModFix amt="70000"/>
          </a:blip>
          <a:stretch>
            <a:fillRect/>
          </a:stretch>
        </p:blipFill>
        <p:spPr>
          <a:xfrm>
            <a:off x="4133677" y="2127250"/>
            <a:ext cx="1845865" cy="2859405"/>
          </a:xfrm>
          <a:prstGeom prst="rect">
            <a:avLst/>
          </a:prstGeom>
        </p:spPr>
      </p:pic>
      <p:pic>
        <p:nvPicPr>
          <p:cNvPr id="32" name="Picture 32"/>
          <p:cNvPicPr>
            <a:picLocks noChangeAspect="1"/>
          </p:cNvPicPr>
          <p:nvPr/>
        </p:nvPicPr>
        <p:blipFill>
          <a:blip r:embed="rId5">
            <a:alphaModFix amt="70000"/>
          </a:blip>
          <a:stretch>
            <a:fillRect/>
          </a:stretch>
        </p:blipFill>
        <p:spPr>
          <a:xfrm>
            <a:off x="8142758" y="2093595"/>
            <a:ext cx="1561421" cy="2859405"/>
          </a:xfrm>
          <a:prstGeom prst="rect">
            <a:avLst/>
          </a:prstGeom>
        </p:spPr>
      </p:pic>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solidFill>
                <a:latin typeface="Microsoft Yahei"/>
                <a:ea typeface="Microsoft Yahei"/>
                <a:cs typeface="Microsoft Yahei"/>
              </a:rPr>
              <a:t>传统营销渠道理论</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以生产者为中心，强调产品、价格、促销和分销的4P理论。</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solidFill>
                <a:latin typeface="Microsoft Yahei"/>
                <a:ea typeface="Microsoft Yahei"/>
                <a:cs typeface="Microsoft Yahei"/>
              </a:rPr>
              <a:t>现代营销渠道理论</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以消费者为中心，强调客户关系管理、伙伴关系建立和价值共创等。</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solidFill>
                <a:latin typeface="Microsoft Yahei"/>
                <a:ea typeface="Microsoft Yahei"/>
                <a:cs typeface="Microsoft Yahei"/>
              </a:rPr>
              <a:t>数字营销渠道理论</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随着互联网和移动互联网的发展，数字营销渠道成为主流，包括社交媒体、搜索引擎、电商平台等。</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营销渠道理论的发展历程</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sp>
        <p:nvSpPr>
          <p:cNvPr id="3" name="TextBox 3"/>
          <p:cNvSpPr txBox="1"/>
          <p:nvPr/>
        </p:nvSpPr>
        <p:spPr>
          <a:xfrm>
            <a:off x="3988009" y="3369210"/>
            <a:ext cx="1888916" cy="715214"/>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000">
                <a:solidFill>
                  <a:schemeClr val="dk1">
                    <a:alpha val="100000"/>
                  </a:schemeClr>
                </a:solidFill>
                <a:latin typeface="Microsoft Yahei"/>
                <a:ea typeface="Microsoft Yahei"/>
                <a:cs typeface="Microsoft Yahei"/>
              </a:rPr>
              <a:t>02</a:t>
            </a:r>
          </a:p>
        </p:txBody>
      </p:sp>
      <p:sp>
        <p:nvSpPr>
          <p:cNvPr id="4" name="TextBox 4"/>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solidFill>
                <a:latin typeface="Microsoft Yahei"/>
                <a:ea typeface="Microsoft Yahei"/>
                <a:cs typeface="Microsoft Yahei"/>
              </a:rPr>
              <a:t>营销渠道的类型</a:t>
            </a:r>
          </a:p>
        </p:txBody>
      </p:sp>
      <p:sp>
        <p:nvSpPr>
          <p:cNvPr id="5" name="TextBox 5"/>
          <p:cNvSpPr txBox="1"/>
          <p:nvPr/>
        </p:nvSpPr>
        <p:spPr>
          <a:xfrm>
            <a:off x="2253348" y="2896535"/>
            <a:ext cx="1888916" cy="715214"/>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dk1">
                    <a:alpha val="100000"/>
                  </a:schemeClr>
                </a:solidFill>
                <a:latin typeface="Microsoft Yahei"/>
                <a:ea typeface="Microsoft Yahei"/>
                <a:cs typeface="Microsoft Yahei"/>
              </a:rPr>
              <a:t>Part</a:t>
            </a:r>
          </a:p>
        </p:txBody>
      </p:sp>
      <p:cxnSp>
        <p:nvCxnSpPr>
          <p:cNvPr id="6" name="Connector 6"/>
          <p:cNvCxnSpPr/>
          <p:nvPr/>
        </p:nvCxnSpPr>
        <p:spPr>
          <a:xfrm flipH="1">
            <a:off x="3706320" y="3104985"/>
            <a:ext cx="690409" cy="711331"/>
          </a:xfrm>
          <a:prstGeom prst="line">
            <a:avLst/>
          </a:prstGeom>
          <a:ln w="9525">
            <a:solidFill>
              <a:schemeClr val="dk1"/>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直接销售渠道是指生产商直接将产品和服务销售给最终消费者的渠道。</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通过直接销售渠道，生产商可以更好地控制产品质量和销售过程，同时能够及时获取消费者反馈，有助于提升产品和服务质量。直接销售渠道的优点包括减少中间环节、降低成本和提高销售效率。常见的直接销售渠道包括直销、电话销售、邮购和网络直销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直接销售渠道</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TextBox 2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间接销售渠道</a:t>
            </a:r>
          </a:p>
        </p:txBody>
      </p:sp>
      <p:sp>
        <p:nvSpPr>
          <p:cNvPr id="23" name="TextBox 23"/>
          <p:cNvSpPr txBox="1"/>
          <p:nvPr/>
        </p:nvSpPr>
        <p:spPr>
          <a:xfrm>
            <a:off x="3561535" y="2061200"/>
            <a:ext cx="7382690" cy="153140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间接销售渠道是指生产商通过经销商、代理商等中间商将产品和服务销售给最终消费者的渠道。</a:t>
            </a:r>
          </a:p>
        </p:txBody>
      </p:sp>
      <p:sp>
        <p:nvSpPr>
          <p:cNvPr id="24" name="TextBox 24"/>
          <p:cNvSpPr txBox="1"/>
          <p:nvPr/>
        </p:nvSpPr>
        <p:spPr>
          <a:xfrm>
            <a:off x="3561535" y="1520189"/>
            <a:ext cx="7382690"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总结词</a:t>
            </a:r>
          </a:p>
        </p:txBody>
      </p:sp>
      <p:sp>
        <p:nvSpPr>
          <p:cNvPr id="25" name="TextBox 25"/>
          <p:cNvSpPr txBox="1"/>
          <p:nvPr/>
        </p:nvSpPr>
        <p:spPr>
          <a:xfrm>
            <a:off x="3561535" y="4422893"/>
            <a:ext cx="7382690" cy="153140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间接销售渠道能够扩大生产商的销售覆盖面，利用中间商的资源和网络优势，提高市场占有率和销售量。同时，中间商可以承担部分市场营销职能，减轻生产商的负担。然而，间接销售渠道也存在管理难度大、信息反馈滞后等问题。常见的间接销售渠道包括经销商、代理商、批发商等。</a:t>
            </a:r>
          </a:p>
        </p:txBody>
      </p:sp>
      <p:sp>
        <p:nvSpPr>
          <p:cNvPr id="26" name="TextBox 26"/>
          <p:cNvSpPr txBox="1"/>
          <p:nvPr/>
        </p:nvSpPr>
        <p:spPr>
          <a:xfrm>
            <a:off x="3561535" y="3881882"/>
            <a:ext cx="7382690"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详细描述</a:t>
            </a:r>
          </a:p>
        </p:txBody>
      </p:sp>
      <p:sp>
        <p:nvSpPr>
          <p:cNvPr id="27" name="AutoShape 27"/>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多元化销售渠道是指生产商根据市场特点、产品特性和消费者需求等因素，采用多种类型的销售渠道进行销售的策略。</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多元化销售渠道能够满足不同消费者群体的需求，提高市场覆盖率和品牌知名度。同时，通过不同渠道的销售策略，可以更好地满足消费者的购物体验和个性化需求。常见的多元化销售渠道包括线上和线下渠道的结合、直销和间接销售渠道的结合等。</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多元化销售渠道</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270200"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829"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56128"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385959"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70200"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00031"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27151" y="1991575"/>
            <a:ext cx="4600575" cy="1800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总结词</a:t>
            </a:r>
          </a:p>
        </p:txBody>
      </p:sp>
      <p:sp>
        <p:nvSpPr>
          <p:cNvPr id="9" name="TextBox 9"/>
          <p:cNvSpPr txBox="1"/>
          <p:nvPr/>
        </p:nvSpPr>
        <p:spPr>
          <a:xfrm>
            <a:off x="1027151" y="3277450"/>
            <a:ext cx="4600575"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网络营销渠道是指利用互联网技术进行产品和服务销售的渠道。</a:t>
            </a:r>
          </a:p>
        </p:txBody>
      </p:sp>
      <p:sp>
        <p:nvSpPr>
          <p:cNvPr id="10" name="TextBox 10"/>
          <p:cNvSpPr txBox="1"/>
          <p:nvPr/>
        </p:nvSpPr>
        <p:spPr>
          <a:xfrm>
            <a:off x="1218180" y="1247318"/>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solidFill>
                <a:latin typeface="Microsoft Yahei"/>
                <a:ea typeface="Microsoft Yahei"/>
                <a:cs typeface="Microsoft Yahei"/>
              </a:rPr>
              <a:t>要点一</a:t>
            </a:r>
          </a:p>
        </p:txBody>
      </p:sp>
      <p:sp>
        <p:nvSpPr>
          <p:cNvPr id="11" name="TextBox 11"/>
          <p:cNvSpPr txBox="1"/>
          <p:nvPr/>
        </p:nvSpPr>
        <p:spPr>
          <a:xfrm>
            <a:off x="6775216" y="1261999"/>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solidFill>
                <a:latin typeface="Microsoft Yahei"/>
                <a:ea typeface="Microsoft Yahei"/>
                <a:cs typeface="Microsoft Yahei"/>
              </a:rPr>
              <a:t>要点二</a:t>
            </a:r>
          </a:p>
        </p:txBody>
      </p:sp>
      <p:sp>
        <p:nvSpPr>
          <p:cNvPr id="12" name="TextBox 12"/>
          <p:cNvSpPr txBox="1"/>
          <p:nvPr/>
        </p:nvSpPr>
        <p:spPr>
          <a:xfrm>
            <a:off x="6533522" y="1991575"/>
            <a:ext cx="4600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详细描述</a:t>
            </a:r>
          </a:p>
        </p:txBody>
      </p:sp>
      <p:sp>
        <p:nvSpPr>
          <p:cNvPr id="13" name="TextBox 13"/>
          <p:cNvSpPr txBox="1"/>
          <p:nvPr/>
        </p:nvSpPr>
        <p:spPr>
          <a:xfrm>
            <a:off x="6547810" y="3277450"/>
            <a:ext cx="4572000"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网络营销渠道具有全球性、交互性和实时性等特点，能够突破传统销售模式的限制，实现更广泛的消费者覆盖和更高效的营销沟通。常见的网络营销渠道包括电商平台、自建官方网站、社交媒体平台等。通过网络营销渠道，生产商可以降低成本、提高销售效率，同时能够更好地了解消费者需求和市场趋势。</a:t>
            </a:r>
          </a:p>
        </p:txBody>
      </p:sp>
      <p:sp>
        <p:nvSpPr>
          <p:cNvPr id="14" name="AutoShape 14"/>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网络营销渠道</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sp>
        <p:nvSpPr>
          <p:cNvPr id="3" name="TextBox 3"/>
          <p:cNvSpPr txBox="1"/>
          <p:nvPr/>
        </p:nvSpPr>
        <p:spPr>
          <a:xfrm>
            <a:off x="3988009" y="3369210"/>
            <a:ext cx="1888916" cy="715214"/>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000">
                <a:solidFill>
                  <a:schemeClr val="dk1">
                    <a:alpha val="100000"/>
                  </a:schemeClr>
                </a:solidFill>
                <a:latin typeface="Microsoft Yahei"/>
                <a:ea typeface="Microsoft Yahei"/>
                <a:cs typeface="Microsoft Yahei"/>
              </a:rPr>
              <a:t>03</a:t>
            </a:r>
          </a:p>
        </p:txBody>
      </p:sp>
      <p:sp>
        <p:nvSpPr>
          <p:cNvPr id="4" name="TextBox 4"/>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solidFill>
                <a:latin typeface="Microsoft Yahei"/>
                <a:ea typeface="Microsoft Yahei"/>
                <a:cs typeface="Microsoft Yahei"/>
              </a:rPr>
              <a:t>营销渠道的设计与管理</a:t>
            </a:r>
          </a:p>
        </p:txBody>
      </p:sp>
      <p:sp>
        <p:nvSpPr>
          <p:cNvPr id="5" name="TextBox 5"/>
          <p:cNvSpPr txBox="1"/>
          <p:nvPr/>
        </p:nvSpPr>
        <p:spPr>
          <a:xfrm>
            <a:off x="2253348" y="2896535"/>
            <a:ext cx="1888916" cy="715214"/>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dk1">
                    <a:alpha val="100000"/>
                  </a:schemeClr>
                </a:solidFill>
                <a:latin typeface="Microsoft Yahei"/>
                <a:ea typeface="Microsoft Yahei"/>
                <a:cs typeface="Microsoft Yahei"/>
              </a:rPr>
              <a:t>Part</a:t>
            </a:r>
          </a:p>
        </p:txBody>
      </p:sp>
      <p:cxnSp>
        <p:nvCxnSpPr>
          <p:cNvPr id="6" name="Connector 6"/>
          <p:cNvCxnSpPr/>
          <p:nvPr/>
        </p:nvCxnSpPr>
        <p:spPr>
          <a:xfrm flipH="1">
            <a:off x="3706320" y="3104985"/>
            <a:ext cx="690409" cy="711331"/>
          </a:xfrm>
          <a:prstGeom prst="line">
            <a:avLst/>
          </a:prstGeom>
          <a:ln w="9525">
            <a:solidFill>
              <a:schemeClr val="dk1"/>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TextBox 2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营销渠道设计原则</a:t>
            </a:r>
          </a:p>
        </p:txBody>
      </p:sp>
      <p:sp>
        <p:nvSpPr>
          <p:cNvPr id="23" name="Freeform 23"/>
          <p:cNvSpPr/>
          <p:nvPr/>
        </p:nvSpPr>
        <p:spPr>
          <a:xfrm>
            <a:off x="3652304" y="1008278"/>
            <a:ext cx="4886325" cy="4876800"/>
          </a:xfrm>
          <a:custGeom>
            <a:rect l="l" t="t" r="r" b="b"/>
            <a:pathLst>
              <a:path w="3078" h="3072">
                <a:moveTo>
                  <a:pt x="1464" y="3072"/>
                </a:moveTo>
                <a:lnTo>
                  <a:pt x="0" y="1462"/>
                </a:lnTo>
                <a:lnTo>
                  <a:pt x="1613" y="0"/>
                </a:lnTo>
                <a:lnTo>
                  <a:pt x="3078" y="1605"/>
                </a:lnTo>
                <a:lnTo>
                  <a:pt x="1464" y="3072"/>
                </a:lnTo>
                <a:close/>
              </a:path>
            </a:pathLst>
          </a:custGeom>
          <a:noFill/>
          <a:ln w="12668">
            <a:solidFill>
              <a:srgbClr val="EEEDE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3718979" y="1067015"/>
            <a:ext cx="4751387" cy="4749801"/>
          </a:xfrm>
          <a:custGeom>
            <a:rect l="l" t="t" r="r" b="b"/>
            <a:pathLst>
              <a:path w="2993" h="2992">
                <a:moveTo>
                  <a:pt x="1385" y="2992"/>
                </a:moveTo>
                <a:lnTo>
                  <a:pt x="0" y="1388"/>
                </a:lnTo>
                <a:lnTo>
                  <a:pt x="1603" y="0"/>
                </a:lnTo>
                <a:lnTo>
                  <a:pt x="2993" y="1605"/>
                </a:lnTo>
                <a:lnTo>
                  <a:pt x="1385" y="2992"/>
                </a:lnTo>
                <a:close/>
              </a:path>
            </a:pathLst>
          </a:custGeom>
          <a:noFill/>
          <a:ln w="12668">
            <a:solidFill>
              <a:srgbClr val="EDECEC">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3779304" y="1133690"/>
            <a:ext cx="4632325" cy="4616451"/>
          </a:xfrm>
          <a:custGeom>
            <a:rect l="l" t="t" r="r" b="b"/>
            <a:pathLst>
              <a:path w="2918" h="2908">
                <a:moveTo>
                  <a:pt x="1310" y="2908"/>
                </a:moveTo>
                <a:lnTo>
                  <a:pt x="0" y="1309"/>
                </a:lnTo>
                <a:lnTo>
                  <a:pt x="1602" y="0"/>
                </a:lnTo>
                <a:lnTo>
                  <a:pt x="2918" y="1600"/>
                </a:lnTo>
                <a:lnTo>
                  <a:pt x="1310" y="2908"/>
                </a:lnTo>
                <a:close/>
              </a:path>
            </a:pathLst>
          </a:custGeom>
          <a:noFill/>
          <a:ln w="12668">
            <a:solidFill>
              <a:srgbClr val="ECECE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3845979" y="1201953"/>
            <a:ext cx="4498975" cy="4489450"/>
          </a:xfrm>
          <a:custGeom>
            <a:rect l="l" t="t" r="r" b="b"/>
            <a:pathLst>
              <a:path w="2834" h="2828">
                <a:moveTo>
                  <a:pt x="1236" y="2828"/>
                </a:moveTo>
                <a:lnTo>
                  <a:pt x="0" y="1228"/>
                </a:lnTo>
                <a:lnTo>
                  <a:pt x="1597" y="0"/>
                </a:lnTo>
                <a:lnTo>
                  <a:pt x="2834" y="1594"/>
                </a:lnTo>
                <a:lnTo>
                  <a:pt x="1236" y="2828"/>
                </a:lnTo>
                <a:close/>
              </a:path>
            </a:pathLst>
          </a:custGeom>
          <a:noFill/>
          <a:ln w="12668">
            <a:solidFill>
              <a:srgbClr val="EBEB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3912654" y="1260690"/>
            <a:ext cx="4364037" cy="4362451"/>
          </a:xfrm>
          <a:custGeom>
            <a:rect l="l" t="t" r="r" b="b"/>
            <a:pathLst>
              <a:path w="2749" h="2748">
                <a:moveTo>
                  <a:pt x="1157" y="2748"/>
                </a:moveTo>
                <a:lnTo>
                  <a:pt x="0" y="1160"/>
                </a:lnTo>
                <a:lnTo>
                  <a:pt x="1592" y="0"/>
                </a:lnTo>
                <a:lnTo>
                  <a:pt x="2749" y="1594"/>
                </a:lnTo>
                <a:lnTo>
                  <a:pt x="1157" y="2748"/>
                </a:lnTo>
                <a:close/>
              </a:path>
            </a:pathLst>
          </a:custGeom>
          <a:noFill/>
          <a:ln w="12668">
            <a:solidFill>
              <a:srgbClr val="EAEA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3972979" y="1327366"/>
            <a:ext cx="4237037" cy="4229100"/>
          </a:xfrm>
          <a:custGeom>
            <a:rect l="l" t="t" r="r" b="b"/>
            <a:pathLst>
              <a:path w="2669" h="2664">
                <a:moveTo>
                  <a:pt x="1082" y="2664"/>
                </a:moveTo>
                <a:lnTo>
                  <a:pt x="0" y="1081"/>
                </a:lnTo>
                <a:lnTo>
                  <a:pt x="1591" y="0"/>
                </a:lnTo>
                <a:lnTo>
                  <a:pt x="2669" y="1589"/>
                </a:lnTo>
                <a:lnTo>
                  <a:pt x="1082" y="2664"/>
                </a:lnTo>
                <a:close/>
              </a:path>
            </a:pathLst>
          </a:custGeom>
          <a:noFill/>
          <a:ln w="12668">
            <a:solidFill>
              <a:srgbClr val="E9E9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4039654" y="1395628"/>
            <a:ext cx="4110037" cy="4102100"/>
          </a:xfrm>
          <a:custGeom>
            <a:rect l="l" t="t" r="r" b="b"/>
            <a:pathLst>
              <a:path w="2589" h="2584">
                <a:moveTo>
                  <a:pt x="1003" y="2584"/>
                </a:moveTo>
                <a:lnTo>
                  <a:pt x="0" y="1001"/>
                </a:lnTo>
                <a:lnTo>
                  <a:pt x="1587" y="0"/>
                </a:lnTo>
                <a:lnTo>
                  <a:pt x="2589" y="1583"/>
                </a:lnTo>
                <a:lnTo>
                  <a:pt x="1003" y="2584"/>
                </a:lnTo>
                <a:close/>
              </a:path>
            </a:pathLst>
          </a:custGeom>
          <a:noFill/>
          <a:ln w="12668">
            <a:solidFill>
              <a:srgbClr val="E8E8E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4106329" y="1462303"/>
            <a:ext cx="3976687" cy="3968750"/>
          </a:xfrm>
          <a:custGeom>
            <a:rect l="l" t="t" r="r" b="b"/>
            <a:pathLst>
              <a:path w="2505" h="2500">
                <a:moveTo>
                  <a:pt x="924" y="2500"/>
                </a:moveTo>
                <a:lnTo>
                  <a:pt x="0" y="921"/>
                </a:lnTo>
                <a:lnTo>
                  <a:pt x="1582" y="0"/>
                </a:lnTo>
                <a:lnTo>
                  <a:pt x="2505" y="1573"/>
                </a:lnTo>
                <a:lnTo>
                  <a:pt x="924" y="2500"/>
                </a:lnTo>
                <a:close/>
              </a:path>
            </a:pathLst>
          </a:custGeom>
          <a:noFill/>
          <a:ln w="12668">
            <a:solidFill>
              <a:srgbClr val="E8E7E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4166654" y="1521041"/>
            <a:ext cx="3849687" cy="3841750"/>
          </a:xfrm>
          <a:custGeom>
            <a:rect l="l" t="t" r="r" b="b"/>
            <a:pathLst>
              <a:path w="2425" h="2420">
                <a:moveTo>
                  <a:pt x="849" y="2420"/>
                </a:moveTo>
                <a:lnTo>
                  <a:pt x="0" y="847"/>
                </a:lnTo>
                <a:lnTo>
                  <a:pt x="1576" y="0"/>
                </a:lnTo>
                <a:lnTo>
                  <a:pt x="2425" y="1573"/>
                </a:lnTo>
                <a:lnTo>
                  <a:pt x="849" y="2420"/>
                </a:lnTo>
                <a:close/>
              </a:path>
            </a:pathLst>
          </a:custGeom>
          <a:noFill/>
          <a:ln w="12668">
            <a:solidFill>
              <a:srgbClr val="E7E6E6">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4233329" y="1587716"/>
            <a:ext cx="3722687" cy="3716337"/>
          </a:xfrm>
          <a:custGeom>
            <a:rect l="l" t="t" r="r" b="b"/>
            <a:pathLst>
              <a:path w="2345" h="2341">
                <a:moveTo>
                  <a:pt x="769" y="2341"/>
                </a:moveTo>
                <a:lnTo>
                  <a:pt x="0" y="768"/>
                </a:lnTo>
                <a:lnTo>
                  <a:pt x="1571" y="0"/>
                </a:lnTo>
                <a:lnTo>
                  <a:pt x="2345" y="1568"/>
                </a:lnTo>
                <a:lnTo>
                  <a:pt x="769" y="2341"/>
                </a:lnTo>
                <a:close/>
              </a:path>
            </a:pathLst>
          </a:custGeom>
          <a:noFill/>
          <a:ln w="12668">
            <a:solidFill>
              <a:srgbClr val="E6E5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4301591" y="1655978"/>
            <a:ext cx="3587750" cy="3581400"/>
          </a:xfrm>
          <a:custGeom>
            <a:rect l="l" t="t" r="r" b="b"/>
            <a:pathLst>
              <a:path w="2260" h="2256">
                <a:moveTo>
                  <a:pt x="695" y="2256"/>
                </a:moveTo>
                <a:lnTo>
                  <a:pt x="0" y="688"/>
                </a:lnTo>
                <a:lnTo>
                  <a:pt x="1565" y="0"/>
                </a:lnTo>
                <a:lnTo>
                  <a:pt x="2260" y="1562"/>
                </a:lnTo>
                <a:lnTo>
                  <a:pt x="695" y="2256"/>
                </a:lnTo>
                <a:close/>
              </a:path>
            </a:pathLst>
          </a:custGeom>
          <a:noFill/>
          <a:ln w="12668">
            <a:solidFill>
              <a:srgbClr val="E5E5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4360329" y="1714716"/>
            <a:ext cx="3462337" cy="3454400"/>
          </a:xfrm>
          <a:custGeom>
            <a:rect l="l" t="t" r="r" b="b"/>
            <a:pathLst>
              <a:path w="2181" h="2176">
                <a:moveTo>
                  <a:pt x="621" y="2176"/>
                </a:moveTo>
                <a:lnTo>
                  <a:pt x="0" y="619"/>
                </a:lnTo>
                <a:lnTo>
                  <a:pt x="1565" y="0"/>
                </a:lnTo>
                <a:lnTo>
                  <a:pt x="2181" y="1562"/>
                </a:lnTo>
                <a:lnTo>
                  <a:pt x="621" y="2176"/>
                </a:lnTo>
                <a:close/>
              </a:path>
            </a:pathLst>
          </a:custGeom>
          <a:noFill/>
          <a:ln w="12668">
            <a:solidFill>
              <a:srgbClr val="E4E4E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4427004" y="1781391"/>
            <a:ext cx="3335337" cy="3328987"/>
          </a:xfrm>
          <a:custGeom>
            <a:rect l="l" t="t" r="r" b="b"/>
            <a:pathLst>
              <a:path w="2101" h="2097">
                <a:moveTo>
                  <a:pt x="541" y="2097"/>
                </a:moveTo>
                <a:lnTo>
                  <a:pt x="0" y="540"/>
                </a:lnTo>
                <a:lnTo>
                  <a:pt x="1560" y="0"/>
                </a:lnTo>
                <a:lnTo>
                  <a:pt x="2101" y="1557"/>
                </a:lnTo>
                <a:lnTo>
                  <a:pt x="541" y="2097"/>
                </a:lnTo>
                <a:close/>
              </a:path>
            </a:pathLst>
          </a:custGeom>
          <a:noFill/>
          <a:ln w="12668">
            <a:solidFill>
              <a:srgbClr val="E3E3E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4495266" y="1849653"/>
            <a:ext cx="3200400" cy="3194050"/>
          </a:xfrm>
          <a:custGeom>
            <a:rect l="l" t="t" r="r" b="b"/>
            <a:pathLst>
              <a:path w="2015" h="2011">
                <a:moveTo>
                  <a:pt x="461" y="2012"/>
                </a:moveTo>
                <a:lnTo>
                  <a:pt x="0" y="460"/>
                </a:lnTo>
                <a:lnTo>
                  <a:pt x="1554" y="0"/>
                </a:lnTo>
                <a:lnTo>
                  <a:pt x="2016" y="1551"/>
                </a:lnTo>
                <a:lnTo>
                  <a:pt x="461" y="2012"/>
                </a:lnTo>
                <a:close/>
              </a:path>
            </a:pathLst>
          </a:custGeom>
          <a:noFill/>
          <a:ln w="12668">
            <a:solidFill>
              <a:srgbClr val="E2E2E2">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4554004" y="1908391"/>
            <a:ext cx="3073400" cy="3068637"/>
          </a:xfrm>
          <a:custGeom>
            <a:rect l="l" t="t" r="r" b="b"/>
            <a:pathLst>
              <a:path w="1935" h="1933">
                <a:moveTo>
                  <a:pt x="387" y="1933"/>
                </a:moveTo>
                <a:lnTo>
                  <a:pt x="0" y="386"/>
                </a:lnTo>
                <a:lnTo>
                  <a:pt x="1554" y="0"/>
                </a:lnTo>
                <a:lnTo>
                  <a:pt x="1936" y="1546"/>
                </a:lnTo>
                <a:lnTo>
                  <a:pt x="387" y="1933"/>
                </a:lnTo>
                <a:close/>
              </a:path>
            </a:pathLst>
          </a:custGeom>
          <a:noFill/>
          <a:ln w="12668">
            <a:solidFill>
              <a:srgbClr val="E1E1E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4620679" y="1975066"/>
            <a:ext cx="2947987" cy="2933700"/>
          </a:xfrm>
          <a:custGeom>
            <a:rect l="l" t="t" r="r" b="b"/>
            <a:pathLst>
              <a:path w="1857" h="1848">
                <a:moveTo>
                  <a:pt x="308" y="1848"/>
                </a:moveTo>
                <a:lnTo>
                  <a:pt x="0" y="307"/>
                </a:lnTo>
                <a:lnTo>
                  <a:pt x="1544" y="0"/>
                </a:lnTo>
                <a:lnTo>
                  <a:pt x="1857" y="1541"/>
                </a:lnTo>
                <a:lnTo>
                  <a:pt x="308" y="1848"/>
                </a:lnTo>
                <a:close/>
              </a:path>
            </a:pathLst>
          </a:custGeom>
          <a:noFill/>
          <a:ln w="12668">
            <a:solidFill>
              <a:srgbClr val="E1E0E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4688941" y="2041741"/>
            <a:ext cx="2813050" cy="2808287"/>
          </a:xfrm>
          <a:custGeom>
            <a:rect l="l" t="t" r="r" b="b"/>
            <a:pathLst>
              <a:path w="1771" h="1769">
                <a:moveTo>
                  <a:pt x="228" y="1769"/>
                </a:moveTo>
                <a:lnTo>
                  <a:pt x="0" y="228"/>
                </a:lnTo>
                <a:lnTo>
                  <a:pt x="1538" y="0"/>
                </a:lnTo>
                <a:lnTo>
                  <a:pt x="1772" y="1536"/>
                </a:lnTo>
                <a:lnTo>
                  <a:pt x="228" y="1769"/>
                </a:lnTo>
                <a:close/>
              </a:path>
            </a:pathLst>
          </a:custGeom>
          <a:noFill/>
          <a:ln w="12668">
            <a:solidFill>
              <a:srgbClr val="E0DFE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4755616" y="2100478"/>
            <a:ext cx="2678113" cy="2682875"/>
          </a:xfrm>
          <a:custGeom>
            <a:rect l="l" t="t" r="r" b="b"/>
            <a:pathLst>
              <a:path w="1687" h="1690">
                <a:moveTo>
                  <a:pt x="154" y="1690"/>
                </a:moveTo>
                <a:lnTo>
                  <a:pt x="0" y="154"/>
                </a:lnTo>
                <a:lnTo>
                  <a:pt x="1534" y="0"/>
                </a:lnTo>
                <a:lnTo>
                  <a:pt x="1687" y="1536"/>
                </a:lnTo>
                <a:lnTo>
                  <a:pt x="154" y="1690"/>
                </a:lnTo>
                <a:close/>
              </a:path>
            </a:pathLst>
          </a:custGeom>
          <a:noFill/>
          <a:ln w="12668">
            <a:solidFill>
              <a:srgbClr val="DFDFD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4814354" y="2168741"/>
            <a:ext cx="2560637" cy="2546350"/>
          </a:xfrm>
          <a:custGeom>
            <a:rect l="l" t="t" r="r" b="b"/>
            <a:pathLst>
              <a:path w="1613" h="1604">
                <a:moveTo>
                  <a:pt x="80" y="1604"/>
                </a:moveTo>
                <a:lnTo>
                  <a:pt x="0" y="79"/>
                </a:lnTo>
                <a:lnTo>
                  <a:pt x="1534" y="0"/>
                </a:lnTo>
                <a:lnTo>
                  <a:pt x="1613" y="1530"/>
                </a:lnTo>
                <a:lnTo>
                  <a:pt x="80" y="1604"/>
                </a:lnTo>
                <a:close/>
              </a:path>
            </a:pathLst>
          </a:custGeom>
          <a:solidFill>
            <a:srgbClr val="0400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2" name="Picture 42"/>
          <p:cNvPicPr>
            <a:picLocks noChangeAspect="1"/>
          </p:cNvPicPr>
          <p:nvPr/>
        </p:nvPicPr>
        <p:blipFill>
          <a:blip r:embed="rId2"/>
          <a:srcRect l="12901" r="12901"/>
          <a:stretch>
            <a:fillRect/>
          </a:stretch>
        </p:blipFill>
        <p:spPr>
          <a:xfrm>
            <a:off x="4901338" y="2257609"/>
            <a:ext cx="2386669" cy="2355913"/>
          </a:xfrm>
          <a:prstGeom prst="rect">
            <a:avLst/>
          </a:prstGeom>
          <a:ln w="12668"/>
        </p:spPr>
      </p:pic>
      <p:sp>
        <p:nvSpPr>
          <p:cNvPr id="43" name="TextBox 43"/>
          <p:cNvSpPr txBox="1"/>
          <p:nvPr/>
        </p:nvSpPr>
        <p:spPr>
          <a:xfrm>
            <a:off x="653186" y="1428545"/>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目标一致性</a:t>
            </a:r>
          </a:p>
        </p:txBody>
      </p:sp>
      <p:sp>
        <p:nvSpPr>
          <p:cNvPr id="44" name="TextBox 44"/>
          <p:cNvSpPr txBox="1"/>
          <p:nvPr/>
        </p:nvSpPr>
        <p:spPr>
          <a:xfrm>
            <a:off x="885016" y="1781107"/>
            <a:ext cx="2931336"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营销渠道应与企业的整体战略和营销目标保持一致，确保渠道活动能够支持企业的长期发展。</a:t>
            </a:r>
          </a:p>
        </p:txBody>
      </p:sp>
      <p:sp>
        <p:nvSpPr>
          <p:cNvPr id="45" name="TextBox 45"/>
          <p:cNvSpPr txBox="1"/>
          <p:nvPr/>
        </p:nvSpPr>
        <p:spPr>
          <a:xfrm>
            <a:off x="653186" y="3877672"/>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可控性</a:t>
            </a:r>
          </a:p>
        </p:txBody>
      </p:sp>
      <p:sp>
        <p:nvSpPr>
          <p:cNvPr id="46" name="TextBox 46"/>
          <p:cNvSpPr txBox="1"/>
          <p:nvPr/>
        </p:nvSpPr>
        <p:spPr>
          <a:xfrm>
            <a:off x="885016" y="4230233"/>
            <a:ext cx="2931336"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企业应确保对营销渠道的有效控制，避免因渠道成员的违规行为给企业带来损失。</a:t>
            </a:r>
          </a:p>
        </p:txBody>
      </p:sp>
      <p:sp>
        <p:nvSpPr>
          <p:cNvPr id="47" name="TextBox 47"/>
          <p:cNvSpPr txBox="1"/>
          <p:nvPr/>
        </p:nvSpPr>
        <p:spPr>
          <a:xfrm>
            <a:off x="8276691" y="1360283"/>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客户为中心</a:t>
            </a:r>
          </a:p>
        </p:txBody>
      </p:sp>
      <p:sp>
        <p:nvSpPr>
          <p:cNvPr id="48" name="TextBox 48"/>
          <p:cNvSpPr txBox="1"/>
          <p:nvPr/>
        </p:nvSpPr>
        <p:spPr>
          <a:xfrm>
            <a:off x="8508521" y="1712845"/>
            <a:ext cx="2931336"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在设计营销渠道时，应将客户的需求和便利性放在首位，确保客户能够方便地获得所需的产品或服务。</a:t>
            </a:r>
          </a:p>
        </p:txBody>
      </p:sp>
      <p:sp>
        <p:nvSpPr>
          <p:cNvPr id="49" name="TextBox 49"/>
          <p:cNvSpPr txBox="1"/>
          <p:nvPr/>
        </p:nvSpPr>
        <p:spPr>
          <a:xfrm>
            <a:off x="8276691" y="3809410"/>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经济合理性</a:t>
            </a:r>
          </a:p>
        </p:txBody>
      </p:sp>
      <p:sp>
        <p:nvSpPr>
          <p:cNvPr id="50" name="TextBox 50"/>
          <p:cNvSpPr txBox="1"/>
          <p:nvPr/>
        </p:nvSpPr>
        <p:spPr>
          <a:xfrm>
            <a:off x="8508521" y="4161971"/>
            <a:ext cx="2931336" cy="1654845"/>
          </a:xfrm>
          <a:prstGeom prst="rect">
            <a:avLst/>
          </a:prstGeom>
        </p:spPr>
        <p:txBody>
          <a:bodyPr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在满足客户需求的同时，应考虑营销渠道的经济合理性，确保渠道成本效益的优化。</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https://d.book118.com/115230120031011111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2F2F2"/>
      </a:lt1>
      <a:dk2>
        <a:srgbClr val="000000"/>
      </a:dk2>
      <a:lt2>
        <a:srgbClr val="FFFFFF"/>
      </a:lt2>
      <a:accent1>
        <a:srgbClr val="262626"/>
      </a:accent1>
      <a:accent2>
        <a:srgbClr val="6C6C6C"/>
      </a:accent2>
      <a:accent3>
        <a:srgbClr val="7B7F83"/>
      </a:accent3>
      <a:accent4>
        <a:srgbClr val="ADADAD"/>
      </a:accent4>
      <a:accent5>
        <a:srgbClr val="808080"/>
      </a:accent5>
      <a:accent6>
        <a:srgbClr val="A5A5A5"/>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70</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2024-09-16T20:00:41.098</cp:lastPrinted>
  <dcterms:created xsi:type="dcterms:W3CDTF">2024-09-16T12:00:41Z</dcterms:created>
  <dcterms:modified xsi:type="dcterms:W3CDTF">2024-09-16T12:00:43Z</dcterms:modified>
</cp:coreProperties>
</file>