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9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BF882-3C99-426C-A050-1F230960E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B767B-38DC-4590-AF31-C3B98BFD9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D73C6-CA1E-4210-990C-7BE14926E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BE996-A52A-44AC-A1CF-A229A5BB8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2C97C-9CE0-4A0C-9D13-9AB201110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617178-54A2-46B4-B5DD-5CE54E21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93F5D-D640-4025-8F5D-585552844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C0585-1A17-4F82-AFC6-28A7F9FC0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8911F-52CA-4E51-B4DF-3506393BD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DECE7-45AC-4AC5-B3D5-DB9B711D1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7B21E-70CD-4DBB-B0FB-58785EC29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31" Type="http://schemas.openxmlformats.org/officeDocument/2006/relationships/tags" Target="../tags/tag146.xml" /><Relationship Id="rId32" Type="http://schemas.openxmlformats.org/officeDocument/2006/relationships/tags" Target="../tags/tag147.xml" /><Relationship Id="rId33" Type="http://schemas.openxmlformats.org/officeDocument/2006/relationships/tags" Target="../tags/tag148.xml" /><Relationship Id="rId34" Type="http://schemas.openxmlformats.org/officeDocument/2006/relationships/tags" Target="../tags/tag149.xml" /><Relationship Id="rId35" Type="http://schemas.openxmlformats.org/officeDocument/2006/relationships/tags" Target="../tags/tag150.xml" /><Relationship Id="rId36" Type="http://schemas.openxmlformats.org/officeDocument/2006/relationships/tags" Target="../tags/tag151.xml" /><Relationship Id="rId37" Type="http://schemas.openxmlformats.org/officeDocument/2006/relationships/tags" Target="../tags/tag152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31" Type="http://schemas.openxmlformats.org/officeDocument/2006/relationships/tags" Target="../tags/tag182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22" Type="http://schemas.openxmlformats.org/officeDocument/2006/relationships/tags" Target="../tags/tag203.xml" /><Relationship Id="rId23" Type="http://schemas.openxmlformats.org/officeDocument/2006/relationships/tags" Target="../tags/tag204.xml" /><Relationship Id="rId24" Type="http://schemas.openxmlformats.org/officeDocument/2006/relationships/tags" Target="../tags/tag205.xml" /><Relationship Id="rId25" Type="http://schemas.openxmlformats.org/officeDocument/2006/relationships/tags" Target="../tags/tag206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19" Type="http://schemas.openxmlformats.org/officeDocument/2006/relationships/tags" Target="../tags/tag294.xml" /><Relationship Id="rId2" Type="http://schemas.openxmlformats.org/officeDocument/2006/relationships/tags" Target="../tags/tag277.xml" /><Relationship Id="rId20" Type="http://schemas.openxmlformats.org/officeDocument/2006/relationships/tags" Target="../tags/tag295.xml" /><Relationship Id="rId21" Type="http://schemas.openxmlformats.org/officeDocument/2006/relationships/tags" Target="../tags/tag296.xml" /><Relationship Id="rId22" Type="http://schemas.openxmlformats.org/officeDocument/2006/relationships/tags" Target="../tags/tag29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3121424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胸部脊髓功能损伤T1查房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胸部脊髓功能损伤概述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胸部脊髓功能损伤概述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定义和疾病概述</a:t>
            </a:r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2"/>
            </p:custDataLst>
          </p:nvPr>
        </p:nvSpPr>
        <p:spPr>
          <a:xfrm>
            <a:off x="608330" y="4704492"/>
            <a:ext cx="5387596" cy="1408972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3" name="矩形 32"/>
          <p:cNvSpPr/>
          <p:nvPr>
            <p:custDataLst>
              <p:tags r:id="rId3"/>
            </p:custDataLst>
          </p:nvPr>
        </p:nvSpPr>
        <p:spPr>
          <a:xfrm>
            <a:off x="793436" y="5152310"/>
            <a:ext cx="564861" cy="76969"/>
          </a:xfrm>
          <a:prstGeom prst="rect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5" name="矩形 34"/>
          <p:cNvSpPr/>
          <p:nvPr>
            <p:custDataLst>
              <p:tags r:id="rId4"/>
            </p:custDataLst>
          </p:nvPr>
        </p:nvSpPr>
        <p:spPr>
          <a:xfrm>
            <a:off x="734915" y="5108419"/>
            <a:ext cx="564861" cy="7696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5"/>
            </p:custDataLst>
          </p:nvPr>
        </p:nvSpPr>
        <p:spPr>
          <a:xfrm>
            <a:off x="735551" y="5275078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治疗：药物治疗、康复治疗、手术治疗等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8" name="三角形 33"/>
          <p:cNvSpPr/>
          <p:nvPr>
            <p:custDataLst>
              <p:tags r:id="rId6"/>
            </p:custDataLst>
          </p:nvPr>
        </p:nvSpPr>
        <p:spPr>
          <a:xfrm>
            <a:off x="5762051" y="5951894"/>
            <a:ext cx="111318" cy="96052"/>
          </a:xfrm>
          <a:prstGeom prst="triangle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8" name="三角形 7"/>
          <p:cNvSpPr/>
          <p:nvPr>
            <p:custDataLst>
              <p:tags r:id="rId7"/>
            </p:custDataLst>
          </p:nvPr>
        </p:nvSpPr>
        <p:spPr>
          <a:xfrm>
            <a:off x="5720704" y="5928994"/>
            <a:ext cx="111318" cy="96052"/>
          </a:xfrm>
          <a:prstGeom prst="triangl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1" name="文本框 60"/>
          <p:cNvSpPr txBox="1"/>
          <p:nvPr>
            <p:custDataLst>
              <p:tags r:id="rId8"/>
            </p:custDataLst>
          </p:nvPr>
        </p:nvSpPr>
        <p:spPr>
          <a:xfrm>
            <a:off x="628049" y="4669507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05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0" name="矩形 39"/>
          <p:cNvSpPr/>
          <p:nvPr>
            <p:custDataLst>
              <p:tags r:id="rId9"/>
            </p:custDataLst>
          </p:nvPr>
        </p:nvSpPr>
        <p:spPr>
          <a:xfrm>
            <a:off x="608330" y="3049348"/>
            <a:ext cx="5387596" cy="1408972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3" name="矩形 42"/>
          <p:cNvSpPr/>
          <p:nvPr>
            <p:custDataLst>
              <p:tags r:id="rId10"/>
            </p:custDataLst>
          </p:nvPr>
        </p:nvSpPr>
        <p:spPr>
          <a:xfrm>
            <a:off x="793436" y="3497166"/>
            <a:ext cx="564861" cy="76969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4" name="矩形 43"/>
          <p:cNvSpPr/>
          <p:nvPr>
            <p:custDataLst>
              <p:tags r:id="rId11"/>
            </p:custDataLst>
          </p:nvPr>
        </p:nvSpPr>
        <p:spPr>
          <a:xfrm>
            <a:off x="734915" y="3453911"/>
            <a:ext cx="564861" cy="769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735551" y="3619934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症状：感觉障碍、运动障碍、自主神经功能障碍等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三角形 33"/>
          <p:cNvSpPr/>
          <p:nvPr>
            <p:custDataLst>
              <p:tags r:id="rId13"/>
            </p:custDataLst>
          </p:nvPr>
        </p:nvSpPr>
        <p:spPr>
          <a:xfrm>
            <a:off x="5762051" y="4296749"/>
            <a:ext cx="111318" cy="96052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7" name="三角形 7"/>
          <p:cNvSpPr/>
          <p:nvPr>
            <p:custDataLst>
              <p:tags r:id="rId14"/>
            </p:custDataLst>
          </p:nvPr>
        </p:nvSpPr>
        <p:spPr>
          <a:xfrm>
            <a:off x="5720704" y="4273850"/>
            <a:ext cx="111318" cy="96052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2" name="文本框 61"/>
          <p:cNvSpPr txBox="1"/>
          <p:nvPr>
            <p:custDataLst>
              <p:tags r:id="rId15"/>
            </p:custDataLst>
          </p:nvPr>
        </p:nvSpPr>
        <p:spPr>
          <a:xfrm>
            <a:off x="628049" y="3014362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20" name="矩形 19"/>
          <p:cNvSpPr/>
          <p:nvPr>
            <p:custDataLst>
              <p:tags r:id="rId16"/>
            </p:custDataLst>
          </p:nvPr>
        </p:nvSpPr>
        <p:spPr>
          <a:xfrm>
            <a:off x="6189513" y="3866742"/>
            <a:ext cx="5387596" cy="140897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1" name="矩形 20"/>
          <p:cNvSpPr/>
          <p:nvPr>
            <p:custDataLst>
              <p:tags r:id="rId17"/>
            </p:custDataLst>
          </p:nvPr>
        </p:nvSpPr>
        <p:spPr>
          <a:xfrm>
            <a:off x="6373983" y="4314560"/>
            <a:ext cx="564861" cy="76969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2" name="矩形 21"/>
          <p:cNvSpPr/>
          <p:nvPr>
            <p:custDataLst>
              <p:tags r:id="rId18"/>
            </p:custDataLst>
          </p:nvPr>
        </p:nvSpPr>
        <p:spPr>
          <a:xfrm>
            <a:off x="6316098" y="4271305"/>
            <a:ext cx="564861" cy="7696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9"/>
            </p:custDataLst>
          </p:nvPr>
        </p:nvSpPr>
        <p:spPr>
          <a:xfrm>
            <a:off x="6316734" y="4437328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诊断：病史、体检、影像学检查等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三角形 33"/>
          <p:cNvSpPr/>
          <p:nvPr>
            <p:custDataLst>
              <p:tags r:id="rId20"/>
            </p:custDataLst>
          </p:nvPr>
        </p:nvSpPr>
        <p:spPr>
          <a:xfrm>
            <a:off x="11342598" y="5114144"/>
            <a:ext cx="111318" cy="96052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5" name="三角形 7"/>
          <p:cNvSpPr/>
          <p:nvPr>
            <p:custDataLst>
              <p:tags r:id="rId21"/>
            </p:custDataLst>
          </p:nvPr>
        </p:nvSpPr>
        <p:spPr>
          <a:xfrm>
            <a:off x="11300615" y="5091244"/>
            <a:ext cx="111318" cy="960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2"/>
            </p:custDataLst>
          </p:nvPr>
        </p:nvSpPr>
        <p:spPr>
          <a:xfrm>
            <a:off x="6209232" y="3831757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29" name="矩形 28"/>
          <p:cNvSpPr/>
          <p:nvPr>
            <p:custDataLst>
              <p:tags r:id="rId23"/>
            </p:custDataLst>
          </p:nvPr>
        </p:nvSpPr>
        <p:spPr>
          <a:xfrm>
            <a:off x="608330" y="1393567"/>
            <a:ext cx="5387596" cy="140897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0" name="矩形 29"/>
          <p:cNvSpPr/>
          <p:nvPr>
            <p:custDataLst>
              <p:tags r:id="rId24"/>
            </p:custDataLst>
          </p:nvPr>
        </p:nvSpPr>
        <p:spPr>
          <a:xfrm>
            <a:off x="793436" y="1842021"/>
            <a:ext cx="564861" cy="76969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1" name="矩形 30"/>
          <p:cNvSpPr/>
          <p:nvPr>
            <p:custDataLst>
              <p:tags r:id="rId25"/>
            </p:custDataLst>
          </p:nvPr>
        </p:nvSpPr>
        <p:spPr>
          <a:xfrm>
            <a:off x="734915" y="1798130"/>
            <a:ext cx="564861" cy="769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26"/>
            </p:custDataLst>
          </p:nvPr>
        </p:nvSpPr>
        <p:spPr>
          <a:xfrm>
            <a:off x="735551" y="1964789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胸部脊髓功能损伤：指胸部脊髓受到损伤，导致功能障碍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4" name="三角形 33"/>
          <p:cNvSpPr/>
          <p:nvPr>
            <p:custDataLst>
              <p:tags r:id="rId27"/>
            </p:custDataLst>
          </p:nvPr>
        </p:nvSpPr>
        <p:spPr>
          <a:xfrm>
            <a:off x="5762051" y="2641605"/>
            <a:ext cx="111318" cy="96052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6" name="三角形 7"/>
          <p:cNvSpPr/>
          <p:nvPr>
            <p:custDataLst>
              <p:tags r:id="rId28"/>
            </p:custDataLst>
          </p:nvPr>
        </p:nvSpPr>
        <p:spPr>
          <a:xfrm>
            <a:off x="5720704" y="2618705"/>
            <a:ext cx="111318" cy="96052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29"/>
            </p:custDataLst>
          </p:nvPr>
        </p:nvSpPr>
        <p:spPr>
          <a:xfrm>
            <a:off x="628049" y="1358582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2" name="矩形 41"/>
          <p:cNvSpPr/>
          <p:nvPr>
            <p:custDataLst>
              <p:tags r:id="rId30"/>
            </p:custDataLst>
          </p:nvPr>
        </p:nvSpPr>
        <p:spPr>
          <a:xfrm>
            <a:off x="6189513" y="2210962"/>
            <a:ext cx="5387596" cy="14089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4" name="矩形 63"/>
          <p:cNvSpPr/>
          <p:nvPr>
            <p:custDataLst>
              <p:tags r:id="rId31"/>
            </p:custDataLst>
          </p:nvPr>
        </p:nvSpPr>
        <p:spPr>
          <a:xfrm>
            <a:off x="6373983" y="2659416"/>
            <a:ext cx="564861" cy="76969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5" name="矩形 64"/>
          <p:cNvSpPr/>
          <p:nvPr>
            <p:custDataLst>
              <p:tags r:id="rId32"/>
            </p:custDataLst>
          </p:nvPr>
        </p:nvSpPr>
        <p:spPr>
          <a:xfrm>
            <a:off x="6316098" y="2615524"/>
            <a:ext cx="564861" cy="7696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6" name="文本框 65"/>
          <p:cNvSpPr txBox="1"/>
          <p:nvPr>
            <p:custDataLst>
              <p:tags r:id="rId33"/>
            </p:custDataLst>
          </p:nvPr>
        </p:nvSpPr>
        <p:spPr>
          <a:xfrm>
            <a:off x="6316734" y="2782184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病因：交通事故、运动损伤、暴力伤害等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7" name="三角形 33"/>
          <p:cNvSpPr/>
          <p:nvPr>
            <p:custDataLst>
              <p:tags r:id="rId34"/>
            </p:custDataLst>
          </p:nvPr>
        </p:nvSpPr>
        <p:spPr>
          <a:xfrm>
            <a:off x="11342598" y="3458999"/>
            <a:ext cx="111318" cy="96052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8" name="三角形 7"/>
          <p:cNvSpPr/>
          <p:nvPr>
            <p:custDataLst>
              <p:tags r:id="rId35"/>
            </p:custDataLst>
          </p:nvPr>
        </p:nvSpPr>
        <p:spPr>
          <a:xfrm>
            <a:off x="11300615" y="3436100"/>
            <a:ext cx="111318" cy="96052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9" name="文本框 68"/>
          <p:cNvSpPr txBox="1"/>
          <p:nvPr>
            <p:custDataLst>
              <p:tags r:id="rId36"/>
            </p:custDataLst>
          </p:nvPr>
        </p:nvSpPr>
        <p:spPr>
          <a:xfrm>
            <a:off x="6209232" y="2175976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  <p:custDataLst>
      <p:tags r:id="rId3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1497419" y="1290878"/>
            <a:ext cx="1637232" cy="20440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1497419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1495282"/>
            <a:ext cx="3417809" cy="2093982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954321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48607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外伤：交通事故、坠落、运动损伤等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5274877" y="1290878"/>
            <a:ext cx="1637232" cy="20440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5274877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4384452" y="1495282"/>
            <a:ext cx="3417809" cy="2093982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5731111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4525397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疾病：肿瘤、感染、血管病变等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2"/>
            </p:custDataLst>
          </p:nvPr>
        </p:nvSpPr>
        <p:spPr>
          <a:xfrm>
            <a:off x="8159906" y="1495282"/>
            <a:ext cx="3417809" cy="2093982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3"/>
            </p:custDataLst>
          </p:nvPr>
        </p:nvSpPr>
        <p:spPr>
          <a:xfrm>
            <a:off x="9050331" y="1290878"/>
            <a:ext cx="1637232" cy="20440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4"/>
            </p:custDataLst>
          </p:nvPr>
        </p:nvSpPr>
        <p:spPr>
          <a:xfrm>
            <a:off x="9050331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9506565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8300851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发育异常：先天性脊柱畸形、椎管狭窄等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1497419" y="3931425"/>
            <a:ext cx="1637232" cy="20440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1497419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608330" y="4135160"/>
            <a:ext cx="3417809" cy="2093982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1954321" y="3882662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748607" y="4652849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退行性病变：椎间盘突出、椎管狭窄等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矩形 3"/>
          <p:cNvSpPr/>
          <p:nvPr>
            <p:custDataLst>
              <p:tags r:id="rId22"/>
            </p:custDataLst>
          </p:nvPr>
        </p:nvSpPr>
        <p:spPr>
          <a:xfrm>
            <a:off x="5274209" y="3931425"/>
            <a:ext cx="1637232" cy="20440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Isosceles"/>
          <p:cNvSpPr/>
          <p:nvPr>
            <p:custDataLst>
              <p:tags r:id="rId23"/>
            </p:custDataLst>
          </p:nvPr>
        </p:nvSpPr>
        <p:spPr>
          <a:xfrm>
            <a:off x="5274209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矩形 9"/>
          <p:cNvSpPr/>
          <p:nvPr>
            <p:custDataLst>
              <p:tags r:id="rId24"/>
            </p:custDataLst>
          </p:nvPr>
        </p:nvSpPr>
        <p:spPr>
          <a:xfrm>
            <a:off x="4384452" y="4135160"/>
            <a:ext cx="3417809" cy="2093982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5"/>
            </p:custDataLst>
          </p:nvPr>
        </p:nvSpPr>
        <p:spPr>
          <a:xfrm flipH="1">
            <a:off x="5731111" y="3882662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05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3" name="TextBox 21"/>
          <p:cNvSpPr txBox="1"/>
          <p:nvPr>
            <p:custDataLst>
              <p:tags r:id="rId26"/>
            </p:custDataLst>
          </p:nvPr>
        </p:nvSpPr>
        <p:spPr>
          <a:xfrm flipH="1">
            <a:off x="4525397" y="4652849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医源性损伤：手术、麻醉等操作不当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9" name="矩形 18"/>
          <p:cNvSpPr/>
          <p:nvPr>
            <p:custDataLst>
              <p:tags r:id="rId27"/>
            </p:custDataLst>
          </p:nvPr>
        </p:nvSpPr>
        <p:spPr>
          <a:xfrm>
            <a:off x="9049663" y="3930757"/>
            <a:ext cx="1637232" cy="20440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Isosceles"/>
          <p:cNvSpPr/>
          <p:nvPr>
            <p:custDataLst>
              <p:tags r:id="rId28"/>
            </p:custDataLst>
          </p:nvPr>
        </p:nvSpPr>
        <p:spPr>
          <a:xfrm>
            <a:off x="9049663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2" name="矩形 21"/>
          <p:cNvSpPr/>
          <p:nvPr>
            <p:custDataLst>
              <p:tags r:id="rId29"/>
            </p:custDataLst>
          </p:nvPr>
        </p:nvSpPr>
        <p:spPr>
          <a:xfrm>
            <a:off x="8159906" y="4135160"/>
            <a:ext cx="3417809" cy="2093982"/>
          </a:xfrm>
          <a:prstGeom prst="rect">
            <a:avLst/>
          </a:prstGeom>
          <a:solidFill>
            <a:schemeClr val="accent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3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0"/>
            </p:custDataLst>
          </p:nvPr>
        </p:nvSpPr>
        <p:spPr>
          <a:xfrm flipH="1">
            <a:off x="9506565" y="3881994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06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31"/>
            </p:custDataLst>
          </p:nvPr>
        </p:nvSpPr>
        <p:spPr>
          <a:xfrm flipH="1">
            <a:off x="8300851" y="4652181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其他：中毒、辐射等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诊断标准与流程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33460" y="1660767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44117" y="1913175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1009226" y="2018820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latin typeface="+mn-ea"/>
                <a:sym typeface="+mn-ea"/>
              </a:rPr>
              <a:t>病史询问：了解患者病史，包括受伤机制、受伤部位、受伤时间等</a:t>
            </a:r>
            <a:endParaRPr lang="zh-CN" altLang="en-US" sz="1600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44117" y="1247677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33460" y="3266946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44117" y="3519355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1009226" y="3624999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latin typeface="+mn-ea"/>
                <a:sym typeface="+mn-ea"/>
              </a:rPr>
              <a:t>影像学检查：进行X线、CT、MRI等影像学检查，明确损伤部位和程度</a:t>
            </a:r>
            <a:endParaRPr lang="zh-CN" altLang="en-US" sz="1600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44117" y="2854489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28" name="任意多边形: 形状 27"/>
          <p:cNvSpPr/>
          <p:nvPr>
            <p:custDataLst>
              <p:tags r:id="rId10"/>
            </p:custDataLst>
          </p:nvPr>
        </p:nvSpPr>
        <p:spPr>
          <a:xfrm>
            <a:off x="633460" y="4873125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矩形 29"/>
          <p:cNvSpPr/>
          <p:nvPr>
            <p:custDataLst>
              <p:tags r:id="rId11"/>
            </p:custDataLst>
          </p:nvPr>
        </p:nvSpPr>
        <p:spPr>
          <a:xfrm>
            <a:off x="844117" y="5126167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文本框 10"/>
          <p:cNvSpPr txBox="1"/>
          <p:nvPr>
            <p:custDataLst>
              <p:tags r:id="rId12"/>
            </p:custDataLst>
          </p:nvPr>
        </p:nvSpPr>
        <p:spPr>
          <a:xfrm>
            <a:off x="1009226" y="5231179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诊断标准：根据病史、体格检查、影像学检查和神经功能评估，综合判断是否为胸部脊髓功能损伤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34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844117" y="4460668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5">
                    <a:lumMod val="50000"/>
                  </a:schemeClr>
                </a:solidFill>
                <a:latin typeface="+mn-ea"/>
                <a:ea typeface="+mn-ea"/>
              </a:rPr>
              <a:t>05</a:t>
            </a:r>
            <a:endParaRPr lang="en-US" altLang="zh-CN" sz="3200" b="1" spc="300">
              <a:solidFill>
                <a:schemeClr val="accent5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4"/>
            </p:custDataLst>
          </p:nvPr>
        </p:nvSpPr>
        <p:spPr>
          <a:xfrm>
            <a:off x="6481243" y="1634830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5"/>
            </p:custDataLst>
          </p:nvPr>
        </p:nvSpPr>
        <p:spPr>
          <a:xfrm>
            <a:off x="6692533" y="1887238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6"/>
            </p:custDataLst>
          </p:nvPr>
        </p:nvSpPr>
        <p:spPr>
          <a:xfrm>
            <a:off x="6857642" y="1992883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latin typeface="+mn-ea"/>
                <a:sym typeface="+mn-ea"/>
              </a:rPr>
              <a:t>体格检查：检查患者胸部、脊柱、四肢等部位的损伤情况</a:t>
            </a:r>
            <a:endParaRPr lang="zh-CN" altLang="en-US" sz="1600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2533" y="1221740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8"/>
            </p:custDataLst>
          </p:nvPr>
        </p:nvSpPr>
        <p:spPr>
          <a:xfrm>
            <a:off x="6481243" y="3248600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9"/>
            </p:custDataLst>
          </p:nvPr>
        </p:nvSpPr>
        <p:spPr>
          <a:xfrm>
            <a:off x="6692533" y="3501009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20"/>
            </p:custDataLst>
          </p:nvPr>
        </p:nvSpPr>
        <p:spPr>
          <a:xfrm>
            <a:off x="6857642" y="3606654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latin typeface="+mn-ea"/>
                <a:sym typeface="+mn-ea"/>
              </a:rPr>
              <a:t>神经功能评估：进行感觉、运动、反射等神经功能评估，了解损伤程度</a:t>
            </a:r>
            <a:endParaRPr lang="zh-CN" altLang="en-US" sz="1600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21"/>
            </p:custDataLst>
          </p:nvPr>
        </p:nvSpPr>
        <p:spPr>
          <a:xfrm>
            <a:off x="6692533" y="2836143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52" name="任意多边形: 形状 51"/>
          <p:cNvSpPr/>
          <p:nvPr>
            <p:custDataLst>
              <p:tags r:id="rId22"/>
            </p:custDataLst>
          </p:nvPr>
        </p:nvSpPr>
        <p:spPr>
          <a:xfrm>
            <a:off x="6481243" y="4861739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矩形 53"/>
          <p:cNvSpPr/>
          <p:nvPr>
            <p:custDataLst>
              <p:tags r:id="rId23"/>
            </p:custDataLst>
          </p:nvPr>
        </p:nvSpPr>
        <p:spPr>
          <a:xfrm>
            <a:off x="6692533" y="5114780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文本框 10"/>
          <p:cNvSpPr txBox="1"/>
          <p:nvPr>
            <p:custDataLst>
              <p:tags r:id="rId24"/>
            </p:custDataLst>
          </p:nvPr>
        </p:nvSpPr>
        <p:spPr>
          <a:xfrm>
            <a:off x="6857642" y="5219792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latin typeface="+mn-ea"/>
                <a:sym typeface="+mn-ea"/>
              </a:rPr>
              <a:t>治疗方案：根据诊断结果，制定相应的治疗方案，包括手术治疗、康复治疗等</a:t>
            </a:r>
            <a:endParaRPr lang="zh-CN" altLang="en-US" sz="1600" spc="150">
              <a:latin typeface="+mn-ea"/>
              <a:sym typeface="+mn-ea"/>
            </a:endParaRPr>
          </a:p>
        </p:txBody>
      </p:sp>
      <p:sp>
        <p:nvSpPr>
          <p:cNvPr id="58" name="标题 5"/>
          <p:cNvSpPr>
            <a:spLocks noGrp="1"/>
          </p:cNvSpPr>
          <p:nvPr>
            <p:custDataLst>
              <p:tags r:id="rId25"/>
            </p:custDataLst>
          </p:nvPr>
        </p:nvSpPr>
        <p:spPr>
          <a:xfrm>
            <a:off x="6692533" y="4449281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6">
                    <a:lumMod val="50000"/>
                  </a:schemeClr>
                </a:solidFill>
                <a:latin typeface="+mn-ea"/>
                <a:ea typeface="+mn-ea"/>
              </a:rPr>
              <a:t>06</a:t>
            </a:r>
            <a:endParaRPr lang="en-US" altLang="zh-CN" sz="3200" b="1" spc="300">
              <a:solidFill>
                <a:schemeClr val="accent6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29" name="任意多边形 28"/>
          <p:cNvSpPr/>
          <p:nvPr>
            <p:custDataLst>
              <p:tags r:id="rId2"/>
            </p:custDataLst>
          </p:nvPr>
        </p:nvSpPr>
        <p:spPr>
          <a:xfrm>
            <a:off x="1747162" y="3083705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7" name="任意多边形 26"/>
          <p:cNvSpPr/>
          <p:nvPr>
            <p:custDataLst>
              <p:tags r:id="rId3"/>
            </p:custDataLst>
          </p:nvPr>
        </p:nvSpPr>
        <p:spPr>
          <a:xfrm>
            <a:off x="1701156" y="3229264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1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46" name="任意多边形 45"/>
          <p:cNvSpPr/>
          <p:nvPr>
            <p:custDataLst>
              <p:tags r:id="rId4"/>
            </p:custDataLst>
          </p:nvPr>
        </p:nvSpPr>
        <p:spPr>
          <a:xfrm>
            <a:off x="1747162" y="5444330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7" name="任意多边形 46"/>
          <p:cNvSpPr/>
          <p:nvPr>
            <p:custDataLst>
              <p:tags r:id="rId5"/>
            </p:custDataLst>
          </p:nvPr>
        </p:nvSpPr>
        <p:spPr>
          <a:xfrm>
            <a:off x="1701156" y="5589890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4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0" name="任意多边形 49"/>
          <p:cNvSpPr/>
          <p:nvPr>
            <p:custDataLst>
              <p:tags r:id="rId6"/>
            </p:custDataLst>
          </p:nvPr>
        </p:nvSpPr>
        <p:spPr>
          <a:xfrm>
            <a:off x="5910310" y="3083705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1" name="任意多边形 50"/>
          <p:cNvSpPr/>
          <p:nvPr>
            <p:custDataLst>
              <p:tags r:id="rId7"/>
            </p:custDataLst>
          </p:nvPr>
        </p:nvSpPr>
        <p:spPr>
          <a:xfrm>
            <a:off x="5864304" y="3229264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2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4" name="任意多边形 53"/>
          <p:cNvSpPr/>
          <p:nvPr>
            <p:custDataLst>
              <p:tags r:id="rId8"/>
            </p:custDataLst>
          </p:nvPr>
        </p:nvSpPr>
        <p:spPr>
          <a:xfrm>
            <a:off x="5910310" y="5444330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5" name="任意多边形 54"/>
          <p:cNvSpPr/>
          <p:nvPr>
            <p:custDataLst>
              <p:tags r:id="rId9"/>
            </p:custDataLst>
          </p:nvPr>
        </p:nvSpPr>
        <p:spPr>
          <a:xfrm>
            <a:off x="5864304" y="5589890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5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8" name="任意多边形 57"/>
          <p:cNvSpPr/>
          <p:nvPr>
            <p:custDataLst>
              <p:tags r:id="rId10"/>
            </p:custDataLst>
          </p:nvPr>
        </p:nvSpPr>
        <p:spPr>
          <a:xfrm>
            <a:off x="10073458" y="3083705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9" name="任意多边形 58"/>
          <p:cNvSpPr/>
          <p:nvPr>
            <p:custDataLst>
              <p:tags r:id="rId11"/>
            </p:custDataLst>
          </p:nvPr>
        </p:nvSpPr>
        <p:spPr>
          <a:xfrm>
            <a:off x="10027453" y="3229264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3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62" name="任意多边形 61"/>
          <p:cNvSpPr/>
          <p:nvPr>
            <p:custDataLst>
              <p:tags r:id="rId12"/>
            </p:custDataLst>
          </p:nvPr>
        </p:nvSpPr>
        <p:spPr>
          <a:xfrm>
            <a:off x="10073458" y="5444330"/>
            <a:ext cx="364275" cy="169694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3" name="任意多边形 62"/>
          <p:cNvSpPr/>
          <p:nvPr>
            <p:custDataLst>
              <p:tags r:id="rId13"/>
            </p:custDataLst>
          </p:nvPr>
        </p:nvSpPr>
        <p:spPr>
          <a:xfrm>
            <a:off x="10027453" y="5589890"/>
            <a:ext cx="457041" cy="457041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6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4" name="圆角矩形 3"/>
          <p:cNvSpPr/>
          <p:nvPr>
            <p:custDataLst>
              <p:tags r:id="rId14"/>
            </p:custDataLst>
          </p:nvPr>
        </p:nvSpPr>
        <p:spPr>
          <a:xfrm>
            <a:off x="4760919" y="1424479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15"/>
            </p:custDataLst>
          </p:nvPr>
        </p:nvSpPr>
        <p:spPr>
          <a:xfrm>
            <a:off x="608330" y="1424479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16"/>
            </p:custDataLst>
          </p:nvPr>
        </p:nvSpPr>
        <p:spPr>
          <a:xfrm>
            <a:off x="8913509" y="1424479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7"/>
            </p:custDataLst>
          </p:nvPr>
        </p:nvSpPr>
        <p:spPr>
          <a:xfrm>
            <a:off x="4760919" y="3791892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病史：胸部脊髓功能损伤，T1查房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8"/>
            </p:custDataLst>
          </p:nvPr>
        </p:nvSpPr>
        <p:spPr>
          <a:xfrm>
            <a:off x="608330" y="3791892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职业：建筑工人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9"/>
            </p:custDataLst>
          </p:nvPr>
        </p:nvSpPr>
        <p:spPr>
          <a:xfrm>
            <a:off x="8913509" y="3791892"/>
            <a:ext cx="2664566" cy="165922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治疗方案：药物治疗，康复训练，心理辅导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主诉与现病史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807457" y="1252800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3"/>
            </p:custDataLst>
          </p:nvPr>
        </p:nvSpPr>
        <p:spPr>
          <a:xfrm>
            <a:off x="6300299" y="2154565"/>
            <a:ext cx="2431451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现病史：患者发病以来的病情变化、治疗经过等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1115488" y="1252800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5"/>
            </p:custDataLst>
          </p:nvPr>
        </p:nvSpPr>
        <p:spPr>
          <a:xfrm>
            <a:off x="608330" y="2154565"/>
            <a:ext cx="2431451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患者基本信息：姓名、年龄、性别、职业等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3961812" y="1252800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7"/>
            </p:custDataLst>
          </p:nvPr>
        </p:nvSpPr>
        <p:spPr>
          <a:xfrm>
            <a:off x="3453975" y="2154565"/>
            <a:ext cx="2431451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主诉：患者就诊时的主要症状和体征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8"/>
            </p:custDataLst>
          </p:nvPr>
        </p:nvSpPr>
        <p:spPr>
          <a:xfrm>
            <a:off x="8230619" y="3801473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9"/>
            </p:custDataLst>
          </p:nvPr>
        </p:nvSpPr>
        <p:spPr>
          <a:xfrm>
            <a:off x="7722105" y="4722900"/>
            <a:ext cx="2433329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辅助检查：患者的影像学检查、实验室检查等结果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2538650" y="3801473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11"/>
            </p:custDataLst>
          </p:nvPr>
        </p:nvSpPr>
        <p:spPr>
          <a:xfrm>
            <a:off x="2030136" y="4722900"/>
            <a:ext cx="2433329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个人史：患者的生活习惯、家族史等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5384295" y="3801473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4876459" y="4707984"/>
            <a:ext cx="2433329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体格检查：患者的生命体征、神经系统检查等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653102" y="1252800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5"/>
            </p:custDataLst>
          </p:nvPr>
        </p:nvSpPr>
        <p:spPr>
          <a:xfrm>
            <a:off x="9145944" y="2075237"/>
            <a:ext cx="2431451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既往史：患者过去的疾病和治疗情况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体格检查与初步诊断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08330" y="2191403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19957" y="2444974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985826" y="2551105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latin typeface="+mn-ea"/>
                <a:sym typeface="+mn-ea"/>
              </a:rPr>
              <a:t>体格检查：包括生命体征、神经系统检查、影像学检查等</a:t>
            </a:r>
            <a:endParaRPr lang="zh-CN" altLang="en-US" sz="1600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19957" y="1776412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08330" y="433880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19957" y="459237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985826" y="469851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latin typeface="+mn-ea"/>
                <a:sym typeface="+mn-ea"/>
              </a:rPr>
              <a:t>鉴别诊断：需要与其他类似疾病进行鉴别，如颈椎病、腰椎病等</a:t>
            </a:r>
            <a:endParaRPr lang="zh-CN" altLang="en-US" sz="1600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19957" y="392445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0"/>
            </p:custDataLst>
          </p:nvPr>
        </p:nvSpPr>
        <p:spPr>
          <a:xfrm>
            <a:off x="6483031" y="2165347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1"/>
            </p:custDataLst>
          </p:nvPr>
        </p:nvSpPr>
        <p:spPr>
          <a:xfrm>
            <a:off x="6695293" y="2418918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2"/>
            </p:custDataLst>
          </p:nvPr>
        </p:nvSpPr>
        <p:spPr>
          <a:xfrm>
            <a:off x="6861163" y="2525049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latin typeface="+mn-ea"/>
                <a:sym typeface="+mn-ea"/>
              </a:rPr>
              <a:t>初步诊断：根据体格检查和影像学检查结果，初步诊断为胸部脊髓功能损伤T1</a:t>
            </a:r>
            <a:endParaRPr lang="zh-CN" altLang="en-US" sz="1600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6695293" y="1750356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4"/>
            </p:custDataLst>
          </p:nvPr>
        </p:nvSpPr>
        <p:spPr>
          <a:xfrm>
            <a:off x="6483031" y="432037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5"/>
            </p:custDataLst>
          </p:nvPr>
        </p:nvSpPr>
        <p:spPr>
          <a:xfrm>
            <a:off x="6695293" y="457394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16"/>
            </p:custDataLst>
          </p:nvPr>
        </p:nvSpPr>
        <p:spPr>
          <a:xfrm>
            <a:off x="6861163" y="468008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治疗方案：根据初步诊断和鉴别诊断结果，制定相应的治疗方案，如药物治疗、手术治疗等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5293" y="390602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治疗方案与效果评估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91841" y="1461187"/>
            <a:ext cx="4845186" cy="1329656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6732806" y="1461187"/>
            <a:ext cx="4845186" cy="1329656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10" name="矩形: 圆角 9"/>
          <p:cNvSpPr/>
          <p:nvPr>
            <p:custDataLst>
              <p:tags r:id="rId4"/>
            </p:custDataLst>
          </p:nvPr>
        </p:nvSpPr>
        <p:spPr>
          <a:xfrm>
            <a:off x="608330" y="1652577"/>
            <a:ext cx="946876" cy="94687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2" name="矩形: 圆角 11"/>
          <p:cNvSpPr/>
          <p:nvPr>
            <p:custDataLst>
              <p:tags r:id="rId5"/>
            </p:custDataLst>
          </p:nvPr>
        </p:nvSpPr>
        <p:spPr>
          <a:xfrm>
            <a:off x="6243251" y="1652577"/>
            <a:ext cx="946876" cy="946876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1091841" y="3070877"/>
            <a:ext cx="4845186" cy="1329656"/>
          </a:xfrm>
          <a:prstGeom prst="rect">
            <a:avLst/>
          </a:pr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6732806" y="3070877"/>
            <a:ext cx="4845186" cy="1329656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11" name="矩形: 圆角 10"/>
          <p:cNvSpPr/>
          <p:nvPr>
            <p:custDataLst>
              <p:tags r:id="rId8"/>
            </p:custDataLst>
          </p:nvPr>
        </p:nvSpPr>
        <p:spPr>
          <a:xfrm>
            <a:off x="608330" y="3262267"/>
            <a:ext cx="946876" cy="946876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3" name="矩形: 圆角 12"/>
          <p:cNvSpPr/>
          <p:nvPr>
            <p:custDataLst>
              <p:tags r:id="rId9"/>
            </p:custDataLst>
          </p:nvPr>
        </p:nvSpPr>
        <p:spPr>
          <a:xfrm>
            <a:off x="6243251" y="3262267"/>
            <a:ext cx="946876" cy="946876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4" name="矩形 3"/>
          <p:cNvSpPr/>
          <p:nvPr>
            <p:custDataLst>
              <p:tags r:id="rId10"/>
            </p:custDataLst>
          </p:nvPr>
        </p:nvSpPr>
        <p:spPr>
          <a:xfrm>
            <a:off x="1091841" y="4680567"/>
            <a:ext cx="4845186" cy="1329656"/>
          </a:xfrm>
          <a:prstGeom prst="rect">
            <a:avLst/>
          </a:prstGeom>
          <a:noFill/>
          <a:ln w="190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5" name="矩形: 圆角 3"/>
          <p:cNvSpPr/>
          <p:nvPr>
            <p:custDataLst>
              <p:tags r:id="rId11"/>
            </p:custDataLst>
          </p:nvPr>
        </p:nvSpPr>
        <p:spPr>
          <a:xfrm>
            <a:off x="608330" y="4871956"/>
            <a:ext cx="946876" cy="946876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05</a:t>
            </a:r>
            <a:endParaRPr lang="en-US" altLang="zh-CN" sz="3600" b="1">
              <a:latin typeface="+mn-ea"/>
            </a:endParaRPr>
          </a:p>
        </p:txBody>
      </p:sp>
      <p:sp>
        <p:nvSpPr>
          <p:cNvPr id="32" name="TextBox 2"/>
          <p:cNvSpPr txBox="1"/>
          <p:nvPr>
            <p:custDataLst>
              <p:tags r:id="rId12"/>
            </p:custDataLst>
          </p:nvPr>
        </p:nvSpPr>
        <p:spPr>
          <a:xfrm>
            <a:off x="1976936" y="5012980"/>
            <a:ext cx="3659240" cy="7185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效果评估：通过定期检查和评估，了解患者的恢复情况，调整治疗方案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3" name="TextBox 2"/>
          <p:cNvSpPr txBox="1"/>
          <p:nvPr>
            <p:custDataLst>
              <p:tags r:id="rId13"/>
            </p:custDataLst>
          </p:nvPr>
        </p:nvSpPr>
        <p:spPr>
          <a:xfrm>
            <a:off x="7587681" y="3376429"/>
            <a:ext cx="3659240" cy="7185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心理治疗：针对患者的心理问题进行干预和疏导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4" name="TextBox 2"/>
          <p:cNvSpPr txBox="1"/>
          <p:nvPr>
            <p:custDataLst>
              <p:tags r:id="rId14"/>
            </p:custDataLst>
          </p:nvPr>
        </p:nvSpPr>
        <p:spPr>
          <a:xfrm>
            <a:off x="1976936" y="3376429"/>
            <a:ext cx="3659240" cy="7185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康复治疗：包括物理治疗、作业治疗、言语治疗等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5" name="TextBox 2"/>
          <p:cNvSpPr txBox="1"/>
          <p:nvPr>
            <p:custDataLst>
              <p:tags r:id="rId15"/>
            </p:custDataLst>
          </p:nvPr>
        </p:nvSpPr>
        <p:spPr>
          <a:xfrm>
            <a:off x="7587681" y="1766740"/>
            <a:ext cx="3659240" cy="7185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药物治疗：使用抗炎、止痛、营养神经等药物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  <p:sp>
        <p:nvSpPr>
          <p:cNvPr id="36" name="TextBox 2"/>
          <p:cNvSpPr txBox="1"/>
          <p:nvPr>
            <p:custDataLst>
              <p:tags r:id="rId16"/>
            </p:custDataLst>
          </p:nvPr>
        </p:nvSpPr>
        <p:spPr>
          <a:xfrm>
            <a:off x="1976936" y="1766740"/>
            <a:ext cx="3659240" cy="718551"/>
          </a:xfrm>
          <a:prstGeom prst="rect">
            <a:avLst/>
          </a:prstGeom>
          <a:noFill/>
        </p:spPr>
        <p:txBody>
          <a:bodyPr wrap="square" lIns="91440" tIns="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cs typeface="微软雅黑" panose="020b0503020204020204" charset="-122"/>
                <a:sym typeface="+mn-lt"/>
              </a:rPr>
              <a:t>治疗方案：包括药物治疗、康复治疗、心理治疗等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588" y="1858505"/>
            <a:ext cx="1931982" cy="2412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588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2099630"/>
            <a:ext cx="2504245" cy="356994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76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863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原因：胸部脊髓损伤导致疼痛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464" y="1858505"/>
            <a:ext cx="1931982" cy="24120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464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567" y="2099630"/>
            <a:ext cx="2504245" cy="356994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000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100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症状：疼痛部位、程度、持续时间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341" y="1858505"/>
            <a:ext cx="1931982" cy="24120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341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444" y="2099630"/>
            <a:ext cx="2504245" cy="356994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5877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6976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影响：影响患者生活质量、心理状态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59857" y="1859144"/>
            <a:ext cx="1931982" cy="24120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59857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3960" y="2099630"/>
            <a:ext cx="2504245" cy="356994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39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132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护理措施：止痛药物、物理治疗、心理支持等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https://d.book118.com/115231214240011113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4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4*l_h_i*1_5_6"/>
  <p:tag name="KSO_WM_UNIT_INDEX" val="1_5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4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5_1"/>
  <p:tag name="KSO_WM_UNIT_INDEX" val="1_5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4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4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4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3_1"/>
  <p:tag name="KSO_WM_UNIT_INDEX" val="1_3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4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4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4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4_1"/>
  <p:tag name="KSO_WM_UNIT_INDEX" val="1_4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4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4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4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1_1"/>
  <p:tag name="KSO_WM_UNIT_INDEX" val="1_1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4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4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4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4*l_h_i*1_2_1"/>
  <p:tag name="KSO_WM_UNIT_INDEX" val="1_2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6_1"/>
  <p:tag name="KSO_WM_UNIT_INDEX" val="1_6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5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5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6_3"/>
  <p:tag name="KSO_WM_UNIT_INDEX" val="1_6_3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4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1_1"/>
  <p:tag name="KSO_WM_UNIT_INDEX" val="1_1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1_2"/>
  <p:tag name="KSO_WM_UNIT_INDEX" val="1_1_2"/>
  <p:tag name="KSO_WM_UNIT_LAYERLEVEL" val="1_1_1"/>
  <p:tag name="KSO_WM_UNIT_PRESET_TEXT" val="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4_1"/>
  <p:tag name="KSO_WM_UNIT_INDEX" val="1_4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4_2"/>
  <p:tag name="KSO_WM_UNIT_INDEX" val="1_4_2"/>
  <p:tag name="KSO_WM_UNIT_LAYERLEVEL" val="1_1_1"/>
  <p:tag name="KSO_WM_UNIT_PRESET_TEXT" val="4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2_1"/>
  <p:tag name="KSO_WM_UNIT_INDEX" val="1_2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2_2"/>
  <p:tag name="KSO_WM_UNIT_INDEX" val="1_2_2"/>
  <p:tag name="KSO_WM_UNIT_LAYERLEVEL" val="1_1_1"/>
  <p:tag name="KSO_WM_UNIT_PRESET_TEXT" val="2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5_1"/>
  <p:tag name="KSO_WM_UNIT_INDEX" val="1_5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5_2"/>
  <p:tag name="KSO_WM_UNIT_INDEX" val="1_5_2"/>
  <p:tag name="KSO_WM_UNIT_LAYERLEVEL" val="1_1_1"/>
  <p:tag name="KSO_WM_UNIT_PRESET_TEXT" val="5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3_1"/>
  <p:tag name="KSO_WM_UNIT_INDEX" val="1_3_1"/>
  <p:tag name="KSO_WM_UNIT_LAYERLEVEL" val="1_1_1"/>
  <p:tag name="KSO_WM_UNIT_PRESET_TEXT" val="3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6_1"/>
  <p:tag name="KSO_WM_UNIT_INDEX" val="1_6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6_2"/>
  <p:tag name="KSO_WM_UNIT_INDEX" val="1_6_2"/>
  <p:tag name="KSO_WM_UNIT_LAYERLEVEL" val="1_1_1"/>
  <p:tag name="KSO_WM_UNIT_PRESET_TEXT" val="6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2_1"/>
  <p:tag name="KSO_WM_UNIT_INDEX" val="1_2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1_1"/>
  <p:tag name="KSO_WM_UNIT_INDEX" val="1_1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3_1"/>
  <p:tag name="KSO_WM_UNIT_INDEX" val="1_3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5_1"/>
  <p:tag name="KSO_WM_UNIT_INDEX" val="1_5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4_1"/>
  <p:tag name="KSO_WM_UNIT_INDEX" val="1_4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6_1"/>
  <p:tag name="KSO_WM_UNIT_INDEX" val="1_6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28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0_4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0_4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0_4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0_4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0_4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2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8.7,&quot;width&quot;:816.75}"/>
  <p:tag name="KSO_WM_TAG_VERSION" val="3.0"/>
  <p:tag name="KSO_WM_TEMPLATE_CATEGORY" val="diagram"/>
  <p:tag name="KSO_WM_TEMPLATE_INDEX" val="20231350"/>
  <p:tag name="KSO_WM_UNIT_COMPATIBLE" val="0"/>
  <p:tag name="KSO_WM_UNIT_DIAGRAM_ISNUMVISUAL" val="0"/>
  <p:tag name="KSO_WM_UNIT_DIAGRAM_ISREFERUNIT" val="0"/>
  <p:tag name="KSO_WM_UNIT_HIGHLIGHT" val="0"/>
  <p:tag name="KSO_WM_UNIT_ID" val="diagram2023135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Montserrat Black</vt:lpstr>
      <vt:lpstr>微软雅黑</vt:lpstr>
      <vt:lpstr>Office Theme</vt:lpstr>
      <vt:lpstr>胸部脊髓功能损伤T1查房</vt:lpstr>
      <vt:lpstr>目录</vt:lpstr>
      <vt:lpstr>胸部脊髓功能损伤概述</vt:lpstr>
      <vt:lpstr>定义和疾病概述</vt:lpstr>
      <vt:lpstr>病因及发病机制</vt:lpstr>
      <vt:lpstr>诊断标准与流程</vt:lpstr>
      <vt:lpstr>病例汇报</vt:lpstr>
      <vt:lpstr>患者基本信息</vt:lpstr>
      <vt:lpstr>主诉与现病史</vt:lpstr>
      <vt:lpstr>体格检查与初步诊断</vt:lpstr>
      <vt:lpstr>治疗方案与效果评估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2024-09-20T13:46:15.353</cp:lastPrinted>
  <dcterms:created xsi:type="dcterms:W3CDTF">2024-09-20T05:46:15Z</dcterms:created>
  <dcterms:modified xsi:type="dcterms:W3CDTF">2024-09-20T05:46:18Z</dcterms:modified>
</cp:coreProperties>
</file>