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8E4BE16-A7E5-4077-BA58-3BA411CE08B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2475F-D4C1-4D90-9B2B-8494861B2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B876D-4E96-4265-B55B-B583552A0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D86220-385F-4711-BEEF-E63F17FA6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2971DE-5044-4F9F-AB80-540AB2FD4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097744-0594-4751-8764-B2D0C1915F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206D9A-4A6C-4FCD-BA09-E84D67F7FD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985BCF-1406-4495-8783-72348EB9EC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E2F358-D1C6-4FAE-837C-AB3B94FBE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CD7301-99FE-4C9F-9BA5-CF0433FCC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0703B-6159-4393-96F9-CB97B09C5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41090B-A472-4C89-811F-1D0D0C794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843604-D547-47CB-9C11-DA6DEFD6B45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60E6D91-2EE3-4DC0-8658-809F3FF423C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23332211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预防为主防患于未然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预防为主防患于未然</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预防交通事故</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预防自然灾害</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预防疾病</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预防网络安全问题</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预防为主防患于未然</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什么是预防为主防患于未然</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预防为主是一种重要的安全理念，意味着在事故发生之前采取措施，预防潜在的危险。预防旨在减少事故的发生频率和程度，提升全面安全意识。</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预防为主的三大原则</a:t>
            </a:r>
            <a:endParaRPr lang="en-US" sz="3600" b="0" strike="noStrike" spc="-1">
              <a:solidFill>
                <a:schemeClr val="dk1"/>
              </a:solidFill>
              <a:latin typeface="Arial"/>
            </a:endParaRPr>
          </a:p>
        </p:txBody>
      </p:sp>
      <p:sp>
        <p:nvSpPr>
          <p:cNvPr id="8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避免存在危险的环境或行为</a:t>
            </a:r>
            <a:endParaRPr lang="en-US" sz="1400" b="0" strike="noStrike" spc="-1">
              <a:solidFill>
                <a:srgbClr val="000000"/>
              </a:solidFill>
              <a:latin typeface="Arial"/>
            </a:endParaRPr>
          </a:p>
        </p:txBody>
      </p:sp>
      <p:sp>
        <p:nvSpPr>
          <p:cNvPr id="8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规避危险</a:t>
            </a:r>
            <a:endParaRPr lang="en-US" sz="18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事前发现潜在危险信号</a:t>
            </a:r>
            <a:endParaRPr lang="en-US" sz="1400" b="0" strike="noStrike" spc="-1">
              <a:solidFill>
                <a:srgbClr val="000000"/>
              </a:solidFill>
              <a:latin typeface="Arial"/>
            </a:endParaRPr>
          </a:p>
        </p:txBody>
      </p:sp>
      <p:sp>
        <p:nvSpPr>
          <p:cNvPr id="8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提前预警</a:t>
            </a:r>
            <a:endParaRPr lang="en-US" sz="1800" b="0" strike="noStrike" spc="-1">
              <a:solidFill>
                <a:srgbClr val="000000"/>
              </a:solidFill>
              <a:latin typeface="Arial"/>
            </a:endParaRPr>
          </a:p>
        </p:txBody>
      </p:sp>
      <p:sp>
        <p:nvSpPr>
          <p:cNvPr id="9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采取主动措施预防可能发生的事故</a:t>
            </a:r>
            <a:endParaRPr lang="en-US" sz="1400" b="0" strike="noStrike" spc="-1">
              <a:solidFill>
                <a:srgbClr val="000000"/>
              </a:solidFill>
              <a:latin typeface="Arial"/>
            </a:endParaRPr>
          </a:p>
        </p:txBody>
      </p:sp>
      <p:sp>
        <p:nvSpPr>
          <p:cNvPr id="9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预先防范</a:t>
            </a:r>
            <a:endParaRPr lang="en-US" sz="18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为什么要预防为主</a:t>
            </a:r>
            <a:endParaRPr lang="en-US" sz="3600" b="0" strike="noStrike" spc="-1">
              <a:solidFill>
                <a:schemeClr val="dk1"/>
              </a:solidFill>
              <a:latin typeface="Arial"/>
            </a:endParaRPr>
          </a:p>
        </p:txBody>
      </p:sp>
      <p:sp>
        <p:nvSpPr>
          <p:cNvPr id="9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通过提前预防和规避，降低事故发生的可能性</a:t>
            </a:r>
            <a:endParaRPr lang="en-US" sz="1400" b="0" strike="noStrike" spc="-1">
              <a:solidFill>
                <a:srgbClr val="000000"/>
              </a:solidFill>
              <a:latin typeface="Arial"/>
            </a:endParaRPr>
          </a:p>
        </p:txBody>
      </p:sp>
      <p:sp>
        <p:nvSpPr>
          <p:cNvPr id="9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减少事故发生的概率</a:t>
            </a:r>
            <a:endParaRPr lang="en-US" sz="2000" b="0" strike="noStrike" spc="-1">
              <a:solidFill>
                <a:srgbClr val="000000"/>
              </a:solidFill>
              <a:latin typeface="Arial"/>
            </a:endParaRPr>
          </a:p>
        </p:txBody>
      </p:sp>
      <p:sp>
        <p:nvSpPr>
          <p:cNvPr id="9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预防意识的培养可以提升个人和组织的安全水平</a:t>
            </a:r>
            <a:endParaRPr lang="en-US" sz="1400" b="0" strike="noStrike" spc="-1">
              <a:solidFill>
                <a:srgbClr val="000000"/>
              </a:solidFill>
              <a:latin typeface="Arial"/>
            </a:endParaRPr>
          </a:p>
        </p:txBody>
      </p:sp>
      <p:sp>
        <p:nvSpPr>
          <p:cNvPr id="10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增强安全意识和能力</a:t>
            </a:r>
            <a:endParaRPr lang="en-US" sz="2000" b="0" strike="noStrike" spc="-1">
              <a:solidFill>
                <a:srgbClr val="000000"/>
              </a:solidFill>
              <a:latin typeface="Arial"/>
            </a:endParaRPr>
          </a:p>
        </p:txBody>
      </p:sp>
      <p:sp>
        <p:nvSpPr>
          <p:cNvPr id="1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预防为主能够减少事故造成的经济和人员损失</a:t>
            </a:r>
            <a:endParaRPr lang="en-US" sz="1400" b="0" strike="noStrike" spc="-1">
              <a:solidFill>
                <a:srgbClr val="000000"/>
              </a:solidFill>
              <a:latin typeface="Arial"/>
            </a:endParaRPr>
          </a:p>
        </p:txBody>
      </p:sp>
      <p:sp>
        <p:nvSpPr>
          <p:cNvPr id="10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降低事故带来的损失</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家庭安全的关注</a:t>
            </a:r>
            <a:endParaRPr lang="en-US" sz="1800" b="0" strike="noStrike" spc="-1">
              <a:solidFill>
                <a:srgbClr val="000000"/>
              </a:solidFill>
              <a:latin typeface="Arial"/>
            </a:endParaRPr>
          </a:p>
        </p:txBody>
      </p:sp>
      <p:sp>
        <p:nvSpPr>
          <p:cNvPr id="107"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定期检查家庭安全设施</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制定家庭安全计划</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教育家庭成员安全常识</a:t>
            </a:r>
            <a:endParaRPr lang="en-US" sz="12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社区协作与预警系统</a:t>
            </a:r>
            <a:endParaRPr lang="en-US" sz="1800" b="0" strike="noStrike" spc="-1">
              <a:solidFill>
                <a:srgbClr val="000000"/>
              </a:solidFill>
              <a:latin typeface="Arial"/>
            </a:endParaRPr>
          </a:p>
        </p:txBody>
      </p:sp>
      <p:sp>
        <p:nvSpPr>
          <p:cNvPr id="110"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积极参与社区安全宣传</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建立预警机制和协作网络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联合社区力量共同防范</a:t>
            </a:r>
            <a:endParaRPr lang="en-US" sz="12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3"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预防为主的实践</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个人防范意识的培养</a:t>
            </a:r>
            <a:endParaRPr lang="en-US" sz="1800" b="0" strike="noStrike" spc="-1">
              <a:solidFill>
                <a:srgbClr val="000000"/>
              </a:solidFill>
              <a:latin typeface="Arial"/>
            </a:endParaRPr>
          </a:p>
        </p:txBody>
      </p:sp>
      <p:sp>
        <p:nvSpPr>
          <p:cNvPr id="117"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学习常见安全知识</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加强自我防护意识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遵守安全规定和制度</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9"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预防为主防患于未然，是每个人的责任和使命。只有提前预防和警惕潜在危险，才能让生活更加安全可靠。让我们共同努力，从现在开始注重预防为主，防范于未然。</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预防交通事故</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交通事故的危害</a:t>
            </a:r>
            <a:endParaRPr lang="en-US" sz="2200" b="0" strike="noStrike" spc="-1">
              <a:solidFill>
                <a:srgbClr val="000000"/>
              </a:solidFill>
              <a:latin typeface="Arial"/>
            </a:endParaRPr>
          </a:p>
        </p:txBody>
      </p:sp>
      <p:sp>
        <p:nvSpPr>
          <p:cNvPr id="1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交通事故是当前社会面临的重大安全隐患之一。根据最新数据统计，每年因交通事故导致的财产损失和生命伤亡时有发生。这种事件不仅给受害者家庭带来巨大影响，也对整个社会造成不可估量的危害。</a:t>
            </a:r>
            <a:endParaRPr lang="en-US" sz="1400" b="0" strike="noStrike" spc="-1">
              <a:solidFill>
                <a:srgbClr val="000000"/>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7"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交通事故预防的方法</a:t>
            </a:r>
            <a:endParaRPr lang="en-US" sz="3600" b="0" strike="noStrike" spc="-1">
              <a:solidFill>
                <a:schemeClr val="dk1"/>
              </a:solidFill>
              <a:latin typeface="Arial"/>
            </a:endParaRPr>
          </a:p>
        </p:txBody>
      </p:sp>
      <p:sp>
        <p:nvSpPr>
          <p:cNvPr id="12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严格遵守交通法规，减少违章行为</a:t>
            </a:r>
            <a:endParaRPr lang="en-US" sz="1400" b="0" strike="noStrike" spc="-1">
              <a:solidFill>
                <a:srgbClr val="000000"/>
              </a:solidFill>
              <a:latin typeface="Arial"/>
            </a:endParaRPr>
          </a:p>
        </p:txBody>
      </p:sp>
      <p:sp>
        <p:nvSpPr>
          <p:cNvPr id="13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遵守交通规则</a:t>
            </a:r>
            <a:endParaRPr lang="en-US" sz="1800" b="0" strike="noStrike" spc="-1">
              <a:solidFill>
                <a:srgbClr val="000000"/>
              </a:solidFill>
              <a:latin typeface="Arial"/>
            </a:endParaRPr>
          </a:p>
        </p:txBody>
      </p:sp>
      <p:sp>
        <p:nvSpPr>
          <p:cNvPr id="13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定期参加驾驶培训，提升驾驶水平</a:t>
            </a:r>
            <a:endParaRPr lang="en-US" sz="1400" b="0" strike="noStrike" spc="-1">
              <a:solidFill>
                <a:srgbClr val="000000"/>
              </a:solidFill>
              <a:latin typeface="Arial"/>
            </a:endParaRPr>
          </a:p>
        </p:txBody>
      </p:sp>
      <p:sp>
        <p:nvSpPr>
          <p:cNvPr id="13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提高驾驶技能</a:t>
            </a:r>
            <a:endParaRPr lang="en-US" sz="1800" b="0" strike="noStrike" spc="-1">
              <a:solidFill>
                <a:srgbClr val="000000"/>
              </a:solidFill>
              <a:latin typeface="Arial"/>
            </a:endParaRPr>
          </a:p>
        </p:txBody>
      </p:sp>
      <p:sp>
        <p:nvSpPr>
          <p:cNvPr id="13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定期检查车辆，确保安全行车</a:t>
            </a:r>
            <a:endParaRPr lang="en-US" sz="1400" b="0" strike="noStrike" spc="-1">
              <a:solidFill>
                <a:srgbClr val="000000"/>
              </a:solidFill>
              <a:latin typeface="Arial"/>
            </a:endParaRPr>
          </a:p>
        </p:txBody>
      </p:sp>
      <p:sp>
        <p:nvSpPr>
          <p:cNvPr id="13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保持车辆良好状态</a:t>
            </a:r>
            <a:endParaRPr lang="en-US" sz="1800" b="0" strike="noStrike" spc="-1">
              <a:solidFill>
                <a:srgbClr val="000000"/>
              </a:solidFill>
              <a:latin typeface="Arial"/>
            </a:endParaRPr>
          </a:p>
        </p:txBody>
      </p:sp>
      <p:sp>
        <p:nvSpPr>
          <p:cNvPr id="13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学校和家庭的交通安全教育</a:t>
            </a:r>
            <a:endParaRPr lang="en-US" sz="1800" b="0" strike="noStrike" spc="-1">
              <a:solidFill>
                <a:srgbClr val="000000"/>
              </a:solidFill>
              <a:latin typeface="Arial"/>
            </a:endParaRPr>
          </a:p>
        </p:txBody>
      </p:sp>
      <p:sp>
        <p:nvSpPr>
          <p:cNvPr id="139"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开展交通安全教育课程</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加强家长对孩子的交通安全教育</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培养交通安全意识</a:t>
            </a:r>
            <a:endParaRPr lang="en-US" sz="12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企业的交通安全管理</a:t>
            </a:r>
            <a:endParaRPr lang="en-US" sz="1800" b="0" strike="noStrike" spc="-1">
              <a:solidFill>
                <a:srgbClr val="000000"/>
              </a:solidFill>
              <a:latin typeface="Arial"/>
            </a:endParaRPr>
          </a:p>
        </p:txBody>
      </p:sp>
      <p:sp>
        <p:nvSpPr>
          <p:cNvPr id="142"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建立企业交通安全管理制度</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加强员工交通安全培训</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推行安全出行政策</a:t>
            </a:r>
            <a:endParaRPr lang="en-US" sz="12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社会团体的交通安全宣传</a:t>
            </a:r>
            <a:endParaRPr lang="en-US" sz="1800" b="0" strike="noStrike" spc="-1">
              <a:solidFill>
                <a:srgbClr val="000000"/>
              </a:solidFill>
              <a:latin typeface="Arial"/>
            </a:endParaRPr>
          </a:p>
        </p:txBody>
      </p:sp>
      <p:sp>
        <p:nvSpPr>
          <p:cNvPr id="145"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举办交通安全知识讲座</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开展交通安全宣传活动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倡导文明安全出行</a:t>
            </a:r>
            <a:endParaRPr lang="en-US" sz="12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预防交通事故的工作</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政府的交通管理措施</a:t>
            </a:r>
            <a:endParaRPr lang="en-US" sz="1800" b="0" strike="noStrike" spc="-1">
              <a:solidFill>
                <a:srgbClr val="000000"/>
              </a:solidFill>
              <a:latin typeface="Arial"/>
            </a:endParaRPr>
          </a:p>
        </p:txBody>
      </p:sp>
      <p:sp>
        <p:nvSpPr>
          <p:cNvPr id="149"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加强道路交通监管</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提升路况建设</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推广交通安全宣传</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交通事故预防成功案例</a:t>
            </a:r>
            <a:endParaRPr lang="en-US" sz="2200" b="0" strike="noStrike" spc="-1">
              <a:solidFill>
                <a:srgbClr val="000000"/>
              </a:solidFill>
              <a:latin typeface="Arial"/>
            </a:endParaRPr>
          </a:p>
        </p:txBody>
      </p:sp>
      <p:sp>
        <p:nvSpPr>
          <p:cNvPr id="15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通过政府、学校、企业和社会团体的共同努力，某市交通事故率大幅下降。某公司实施了一系列交通安全措施，取得了事故减少的显著效果。个人经历分享：如何避免交通事故，提供了宝贵的经验和建议。</a:t>
            </a:r>
            <a:endParaRPr lang="en-US" sz="14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5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solidFill>
            <a:srgbClr val="729FCF"/>
          </a:solid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交通事故对家庭社会的影响</a:t>
            </a:r>
            <a:endParaRPr lang="en-US" sz="3600" b="0" strike="noStrike" spc="-1">
              <a:solidFill>
                <a:schemeClr val="dk1"/>
              </a:solidFill>
              <a:latin typeface="Arial"/>
            </a:endParaRPr>
          </a:p>
        </p:txBody>
      </p:sp>
      <p:sp>
        <p:nvSpPr>
          <p:cNvPr id="156"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5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家庭成员面临心理困扰</a:t>
            </a:r>
            <a:endParaRPr lang="en-US" sz="1400" b="0" strike="noStrike" spc="-1">
              <a:solidFill>
                <a:srgbClr val="000000"/>
              </a:solidFill>
              <a:latin typeface="Arial"/>
            </a:endParaRPr>
          </a:p>
        </p:txBody>
      </p:sp>
      <p:sp>
        <p:nvSpPr>
          <p:cNvPr id="15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心理压力增加</a:t>
            </a:r>
            <a:endParaRPr lang="en-US" sz="2000" b="0" strike="noStrike" spc="-1">
              <a:solidFill>
                <a:srgbClr val="000000"/>
              </a:solidFill>
              <a:latin typeface="Arial"/>
            </a:endParaRPr>
          </a:p>
        </p:txBody>
      </p:sp>
      <p:sp>
        <p:nvSpPr>
          <p:cNvPr id="15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家庭关系、社会形象等受到影响</a:t>
            </a:r>
            <a:endParaRPr lang="en-US" sz="1400" b="0" strike="noStrike" spc="-1">
              <a:solidFill>
                <a:srgbClr val="000000"/>
              </a:solidFill>
              <a:latin typeface="Arial"/>
            </a:endParaRPr>
          </a:p>
        </p:txBody>
      </p:sp>
      <p:sp>
        <p:nvSpPr>
          <p:cNvPr id="16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社会关系受损</a:t>
            </a:r>
            <a:endParaRPr lang="en-US" sz="2000" b="0" strike="noStrike" spc="-1">
              <a:solidFill>
                <a:srgbClr val="000000"/>
              </a:solidFill>
              <a:latin typeface="Arial"/>
            </a:endParaRPr>
          </a:p>
        </p:txBody>
      </p:sp>
      <p:sp>
        <p:nvSpPr>
          <p:cNvPr id="16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医疗费用、赔偿金等支出增加</a:t>
            </a:r>
            <a:endParaRPr lang="en-US" sz="1400" b="0" strike="noStrike" spc="-1">
              <a:solidFill>
                <a:srgbClr val="000000"/>
              </a:solidFill>
              <a:latin typeface="Arial"/>
            </a:endParaRPr>
          </a:p>
        </p:txBody>
      </p:sp>
      <p:sp>
        <p:nvSpPr>
          <p:cNvPr id="16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经济负担加重</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交通事故数据统计</a:t>
            </a:r>
            <a:endParaRPr lang="en-US" sz="3600" b="0" strike="noStrike" spc="-1">
              <a:solidFill>
                <a:schemeClr val="dk1"/>
              </a:solidFill>
              <a:latin typeface="Arial"/>
            </a:endParaRPr>
          </a:p>
        </p:txBody>
      </p:sp>
      <p:sp>
        <p:nvSpPr>
          <p:cNvPr id="16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统计表明数字呈上升趋势</a:t>
            </a:r>
            <a:endParaRPr lang="en-US" sz="1400" b="0" strike="noStrike" spc="-1">
              <a:solidFill>
                <a:srgbClr val="000000"/>
              </a:solidFill>
              <a:latin typeface="Arial"/>
            </a:endParaRPr>
          </a:p>
        </p:txBody>
      </p:sp>
      <p:sp>
        <p:nvSpPr>
          <p:cNvPr id="16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每年交通事故发生数</a:t>
            </a:r>
            <a:endParaRPr lang="en-US" sz="1800" b="0" strike="noStrike" spc="-1">
              <a:solidFill>
                <a:srgbClr val="000000"/>
              </a:solidFill>
              <a:latin typeface="Arial"/>
            </a:endParaRPr>
          </a:p>
        </p:txBody>
      </p:sp>
      <p:sp>
        <p:nvSpPr>
          <p:cNvPr id="16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城市交通事故多发</a:t>
            </a:r>
            <a:endParaRPr lang="en-US" sz="1400" b="0" strike="noStrike" spc="-1">
              <a:solidFill>
                <a:srgbClr val="000000"/>
              </a:solidFill>
              <a:latin typeface="Arial"/>
            </a:endParaRPr>
          </a:p>
        </p:txBody>
      </p:sp>
      <p:sp>
        <p:nvSpPr>
          <p:cNvPr id="17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不同地区交通事故分布</a:t>
            </a:r>
            <a:endParaRPr lang="en-US" sz="1800" b="0" strike="noStrike" spc="-1">
              <a:solidFill>
                <a:srgbClr val="000000"/>
              </a:solidFill>
              <a:latin typeface="Arial"/>
            </a:endParaRPr>
          </a:p>
        </p:txBody>
      </p:sp>
      <p:sp>
        <p:nvSpPr>
          <p:cNvPr id="17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酒驾、超速等为主要原因</a:t>
            </a:r>
            <a:endParaRPr lang="en-US" sz="1400" b="0" strike="noStrike" spc="-1">
              <a:solidFill>
                <a:srgbClr val="000000"/>
              </a:solidFill>
              <a:latin typeface="Arial"/>
            </a:endParaRPr>
          </a:p>
        </p:txBody>
      </p:sp>
      <p:sp>
        <p:nvSpPr>
          <p:cNvPr id="17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交通事故主要原因</a:t>
            </a:r>
            <a:endParaRPr lang="en-US" sz="1800" b="0" strike="noStrike" spc="-1">
              <a:solidFill>
                <a:srgbClr val="000000"/>
              </a:solidFill>
              <a:latin typeface="Arial"/>
            </a:endParaRPr>
          </a:p>
        </p:txBody>
      </p:sp>
      <p:sp>
        <p:nvSpPr>
          <p:cNvPr id="17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7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预防自然灾害</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自然灾害的影响</a:t>
            </a:r>
            <a:endParaRPr lang="en-US" sz="3600" b="0" strike="noStrike" spc="-1">
              <a:solidFill>
                <a:schemeClr val="dk1"/>
              </a:solidFill>
              <a:latin typeface="Arial"/>
            </a:endParaRPr>
          </a:p>
        </p:txBody>
      </p:sp>
      <p:sp>
        <p:nvSpPr>
          <p:cNvPr id="17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摧毁建筑、造成人员伤亡</a:t>
            </a:r>
            <a:endParaRPr lang="en-US" sz="1400" b="0" strike="noStrike" spc="-1">
              <a:solidFill>
                <a:srgbClr val="000000"/>
              </a:solidFill>
              <a:latin typeface="Arial"/>
            </a:endParaRPr>
          </a:p>
        </p:txBody>
      </p:sp>
      <p:sp>
        <p:nvSpPr>
          <p:cNvPr id="18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地震的破坏力</a:t>
            </a:r>
            <a:endParaRPr lang="en-US" sz="1800" b="0" strike="noStrike" spc="-1">
              <a:solidFill>
                <a:srgbClr val="000000"/>
              </a:solidFill>
              <a:latin typeface="Arial"/>
            </a:endParaRPr>
          </a:p>
        </p:txBody>
      </p:sp>
      <p:sp>
        <p:nvSpPr>
          <p:cNvPr id="18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带来狂风暴雨，引发洪水、倒塌建筑</a:t>
            </a:r>
            <a:endParaRPr lang="en-US" sz="1400" b="0" strike="noStrike" spc="-1">
              <a:solidFill>
                <a:srgbClr val="000000"/>
              </a:solidFill>
              <a:latin typeface="Arial"/>
            </a:endParaRPr>
          </a:p>
        </p:txBody>
      </p:sp>
      <p:sp>
        <p:nvSpPr>
          <p:cNvPr id="18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飓风的影响</a:t>
            </a:r>
            <a:endParaRPr lang="en-US" sz="1800" b="0" strike="noStrike" spc="-1">
              <a:solidFill>
                <a:srgbClr val="000000"/>
              </a:solidFill>
              <a:latin typeface="Arial"/>
            </a:endParaRPr>
          </a:p>
        </p:txBody>
      </p:sp>
      <p:sp>
        <p:nvSpPr>
          <p:cNvPr id="18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淹没地区、疏散人群、破坏基础设施</a:t>
            </a:r>
            <a:endParaRPr lang="en-US" sz="1400" b="0" strike="noStrike" spc="-1">
              <a:solidFill>
                <a:srgbClr val="000000"/>
              </a:solidFill>
              <a:latin typeface="Arial"/>
            </a:endParaRPr>
          </a:p>
        </p:txBody>
      </p:sp>
      <p:sp>
        <p:nvSpPr>
          <p:cNvPr id="18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洪水的危害</a:t>
            </a:r>
            <a:endParaRPr lang="en-US" sz="1800" b="0" strike="noStrike" spc="-1">
              <a:solidFill>
                <a:srgbClr val="000000"/>
              </a:solidFill>
              <a:latin typeface="Arial"/>
            </a:endParaRPr>
          </a:p>
        </p:txBody>
      </p:sp>
      <p:sp>
        <p:nvSpPr>
          <p:cNvPr id="18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预防自然灾害的方法</a:t>
            </a:r>
            <a:endParaRPr lang="en-US" sz="2200" b="0" strike="noStrike" spc="-1">
              <a:solidFill>
                <a:srgbClr val="000000"/>
              </a:solidFill>
              <a:latin typeface="Arial"/>
            </a:endParaRPr>
          </a:p>
        </p:txBody>
      </p:sp>
      <p:sp>
        <p:nvSpPr>
          <p:cNvPr id="18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为了降低自然灾害带来的损失，建立自然灾害预警系统是至关重要的举措。同时，加强环境保护工作，提高个人和社会的自救能力也是预防自然灾害的重要方法。</a:t>
            </a:r>
            <a:endParaRPr lang="en-US" sz="1400" b="0" strike="noStrike" spc="-1">
              <a:solidFill>
                <a:srgbClr val="000000"/>
              </a:solidFill>
              <a:latin typeface="Arial"/>
            </a:endParaRPr>
          </a:p>
        </p:txBody>
      </p:sp>
      <p:sp>
        <p:nvSpPr>
          <p:cNvPr id="1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9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solidFill>
            <a:srgbClr val="729FCF"/>
          </a:solid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自然灾害预防的关键</a:t>
            </a:r>
            <a:endParaRPr lang="en-US" sz="3600" b="0" strike="noStrike" spc="-1">
              <a:solidFill>
                <a:schemeClr val="dk1"/>
              </a:solidFill>
              <a:latin typeface="Arial"/>
            </a:endParaRPr>
          </a:p>
        </p:txBody>
      </p:sp>
      <p:sp>
        <p:nvSpPr>
          <p:cNvPr id="19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及时、有效地采取防灾措施</a:t>
            </a:r>
            <a:endParaRPr lang="en-US" sz="1400" b="0" strike="noStrike" spc="-1">
              <a:solidFill>
                <a:srgbClr val="000000"/>
              </a:solidFill>
              <a:latin typeface="Arial"/>
            </a:endParaRPr>
          </a:p>
        </p:txBody>
      </p:sp>
      <p:sp>
        <p:nvSpPr>
          <p:cNvPr id="19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实施预防措施</a:t>
            </a:r>
            <a:endParaRPr lang="en-US" sz="1800" b="0" strike="noStrike" spc="-1">
              <a:solidFill>
                <a:srgbClr val="000000"/>
              </a:solidFill>
              <a:latin typeface="Arial"/>
            </a:endParaRPr>
          </a:p>
        </p:txBody>
      </p:sp>
      <p:sp>
        <p:nvSpPr>
          <p:cNvPr id="19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共同应对灾害，减少损失</a:t>
            </a:r>
            <a:endParaRPr lang="en-US" sz="1400" b="0" strike="noStrike" spc="-1">
              <a:solidFill>
                <a:srgbClr val="000000"/>
              </a:solidFill>
              <a:latin typeface="Arial"/>
            </a:endParaRPr>
          </a:p>
        </p:txBody>
      </p:sp>
      <p:sp>
        <p:nvSpPr>
          <p:cNvPr id="19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政府与社会协作</a:t>
            </a:r>
            <a:endParaRPr lang="en-US" sz="1800" b="0" strike="noStrike" spc="-1">
              <a:solidFill>
                <a:srgbClr val="000000"/>
              </a:solidFill>
              <a:latin typeface="Arial"/>
            </a:endParaRPr>
          </a:p>
        </p:txBody>
      </p:sp>
      <p:sp>
        <p:nvSpPr>
          <p:cNvPr id="19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养成安全意识，灾害来临时能迅速应对</a:t>
            </a:r>
            <a:endParaRPr lang="en-US" sz="1400" b="0" strike="noStrike" spc="-1">
              <a:solidFill>
                <a:srgbClr val="000000"/>
              </a:solidFill>
              <a:latin typeface="Arial"/>
            </a:endParaRPr>
          </a:p>
        </p:txBody>
      </p:sp>
      <p:sp>
        <p:nvSpPr>
          <p:cNvPr id="19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自我保护意识</a:t>
            </a:r>
            <a:endParaRPr lang="en-US" sz="1800" b="0" strike="noStrike" spc="-1">
              <a:solidFill>
                <a:srgbClr val="000000"/>
              </a:solidFill>
              <a:latin typeface="Arial"/>
            </a:endParaRPr>
          </a:p>
        </p:txBody>
      </p:sp>
      <p:sp>
        <p:nvSpPr>
          <p:cNvPr id="19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自然灾害预防的成功经验</a:t>
            </a:r>
            <a:endParaRPr lang="en-US" sz="3600" b="0" strike="noStrike" spc="-1">
              <a:solidFill>
                <a:schemeClr val="dk1"/>
              </a:solidFill>
              <a:latin typeface="Arial"/>
            </a:endParaRPr>
          </a:p>
        </p:txBody>
      </p:sp>
      <p:sp>
        <p:nvSpPr>
          <p:cNvPr id="20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日本地震预警系统的成功运作为世界范围内树立了标杆。北欧国家通过引入创新的防洪措施，有效减少洪灾带来的影响。此外，个人参与自然灾害预防的案例也证明了每个人的努力和参与的重要性。</a:t>
            </a:r>
            <a:endParaRPr lang="en-US" sz="16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个人参与自然灾害预防的案例分享</a:t>
            </a:r>
            <a:endParaRPr lang="en-US" sz="3600" b="0" strike="noStrike" spc="-1">
              <a:solidFill>
                <a:schemeClr val="dk1"/>
              </a:solidFill>
              <a:latin typeface="Arial"/>
            </a:endParaRPr>
          </a:p>
        </p:txBody>
      </p:sp>
      <p:sp>
        <p:nvSpPr>
          <p:cNvPr id="20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solidFill>
            <a:srgbClr val="729FCF"/>
          </a:solid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志愿者组织开展灾后救援工作</a:t>
            </a:r>
            <a:endParaRPr lang="en-US" sz="1400" b="0" strike="noStrike" spc="-1">
              <a:solidFill>
                <a:srgbClr val="000000"/>
              </a:solidFill>
              <a:latin typeface="Arial"/>
            </a:endParaRPr>
          </a:p>
        </p:txBody>
      </p:sp>
      <p:sp>
        <p:nvSpPr>
          <p:cNvPr id="20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志愿者救援行动</a:t>
            </a:r>
            <a:endParaRPr lang="en-US" sz="2000" b="0" strike="noStrike" spc="-1">
              <a:solidFill>
                <a:srgbClr val="000000"/>
              </a:solidFill>
              <a:latin typeface="Arial"/>
            </a:endParaRPr>
          </a:p>
        </p:txBody>
      </p:sp>
      <p:sp>
        <p:nvSpPr>
          <p:cNvPr id="2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社区开展防灾宣传活动，提高居民意识</a:t>
            </a:r>
            <a:endParaRPr lang="en-US" sz="1400" b="0" strike="noStrike" spc="-1">
              <a:solidFill>
                <a:srgbClr val="000000"/>
              </a:solidFill>
              <a:latin typeface="Arial"/>
            </a:endParaRPr>
          </a:p>
        </p:txBody>
      </p:sp>
      <p:sp>
        <p:nvSpPr>
          <p:cNvPr id="2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社区防灾宣传</a:t>
            </a:r>
            <a:endParaRPr lang="en-US" sz="2000" b="0" strike="noStrike" spc="-1">
              <a:solidFill>
                <a:srgbClr val="000000"/>
              </a:solidFill>
              <a:latin typeface="Arial"/>
            </a:endParaRPr>
          </a:p>
        </p:txBody>
      </p:sp>
      <p:sp>
        <p:nvSpPr>
          <p:cNvPr id="2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学校组织学生参与防灾演练，增强应急能力</a:t>
            </a:r>
            <a:endParaRPr lang="en-US" sz="1400" b="0" strike="noStrike" spc="-1">
              <a:solidFill>
                <a:srgbClr val="000000"/>
              </a:solidFill>
              <a:latin typeface="Arial"/>
            </a:endParaRPr>
          </a:p>
        </p:txBody>
      </p:sp>
      <p:sp>
        <p:nvSpPr>
          <p:cNvPr id="2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学校防灾演练</a:t>
            </a:r>
            <a:endParaRPr lang="en-US" sz="20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https://d.book118.com/115233322110011124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预防为主防患于未然</vt:lpstr>
      <vt:lpstr>目录</vt:lpstr>
      <vt:lpstr>第1章 预防为主防患于未然</vt:lpstr>
      <vt:lpstr> </vt:lpstr>
      <vt:lpstr>预防为主的三大原则</vt:lpstr>
      <vt:lpstr>为什么要预防为主</vt:lpstr>
      <vt:lpstr>预防为主的实践</vt:lpstr>
      <vt:lpstr>结语</vt:lpstr>
      <vt:lpstr>第2章 预防交通事故</vt:lpstr>
      <vt:lpstr> </vt:lpstr>
      <vt:lpstr>交通事故预防的方法</vt:lpstr>
      <vt:lpstr>预防交通事故的工作</vt:lpstr>
      <vt:lpstr> </vt:lpstr>
      <vt:lpstr>交通事故对家庭社会的影响</vt:lpstr>
      <vt:lpstr>交通事故数据统计</vt:lpstr>
      <vt:lpstr>第三章 预防自然灾害</vt:lpstr>
      <vt:lpstr>自然灾害的影响</vt:lpstr>
      <vt:lpstr> </vt:lpstr>
      <vt:lpstr>自然灾害预防的关键</vt:lpstr>
      <vt:lpstr>自然灾害预防的成功经验</vt:lpstr>
      <vt:lpstr>个人参与自然灾害预防的案例分享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2024-09-28T12:03:49.208</cp:lastPrinted>
  <dcterms:created xsi:type="dcterms:W3CDTF">2024-09-28T04:03:49Z</dcterms:created>
  <dcterms:modified xsi:type="dcterms:W3CDTF">2024-09-28T04:03:51Z</dcterms:modified>
</cp:coreProperties>
</file>