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5779420-2EB4-420D-AD51-94AB743B01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8CE6278-5A70-45A9-8A29-47CBB97EAE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2EB7DC0-34B1-4D49-8090-2878E09641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D1B6A91-CE9B-4345-9A1D-C57D54C491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6398BA4-6046-460C-8166-A89BC31468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1C97278-A6E7-4D17-BBBC-77D73173ED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824A8B9-7559-4063-BDEB-A4FE6C23DF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E566B7F-577C-4417-BAAB-8E29D34B8B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C1D8A27-BFFB-460B-AAE5-2937FF722E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DCABCE9-C54C-4EDC-8E02-3C84C61EA3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4912C0F-B989-480B-8D1F-4A21AEDA5E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rcRect l="28268" r="21731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1695" y="5544503"/>
            <a:ext cx="4224233" cy="923330"/>
          </a:xfrm>
        </p:spPr>
        <p:txBody>
          <a:bodyPr wrap="none" anchor="b">
            <a:spAutoFit/>
          </a:bodyPr>
          <a:lstStyle>
            <a:lvl1pPr algn="l">
              <a:defRPr sz="6000" b="0" i="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1695" y="5051672"/>
            <a:ext cx="1980029" cy="4801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2800" b="0" i="0" spc="0">
                <a:solidFill>
                  <a:schemeClr val="tx1">
                    <a:lumMod val="50000"/>
                    <a:lumOff val="50000"/>
                  </a:schemeClr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5" name=""/>
        <p:cNvGrpSpPr/>
        <p:nvPr/>
      </p:nvGrpSpPr>
      <p:grpSpPr>
        <a:xfrm>
          <a:off x="0" y="0"/>
          <a:ext cx="0" cy="0"/>
        </a:xfrm>
      </p:grpSpPr>
      <p:sp>
        <p:nvSpPr>
          <p:cNvPr id="6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7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8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2024/1/11</a:t>
            </a:fld>
            <a:endParaRPr kumimoji="1" lang="zh-CN" altLang="en-US"/>
          </a:p>
        </p:txBody>
      </p:sp>
      <p:sp>
        <p:nvSpPr>
          <p:cNvPr id="9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0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1" name=""/>
        <p:cNvGrpSpPr/>
        <p:nvPr/>
      </p:nvGrpSpPr>
      <p:grpSpPr>
        <a:xfrm>
          <a:off x="0" y="0"/>
          <a:ext cx="0" cy="0"/>
        </a:xfrm>
      </p:grpSpPr>
      <p:sp>
        <p:nvSpPr>
          <p:cNvPr id="12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2024/1/11</a:t>
            </a:fld>
            <a:endParaRPr kumimoji="1" lang="zh-CN" altLang="en-US"/>
          </a:p>
        </p:txBody>
      </p:sp>
      <p:sp>
        <p:nvSpPr>
          <p:cNvPr id="13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4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5" name="图片 2"/>
          <p:cNvPicPr>
            <a:picLocks noChangeAspect="1"/>
          </p:cNvPicPr>
          <p:nvPr userDrawn="1"/>
        </p:nvPicPr>
        <p:blipFill>
          <a:blip r:embed="rId1"/>
          <a:srcRect l="28268" r="21731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6" name=""/>
        <p:cNvGrpSpPr/>
        <p:nvPr/>
      </p:nvGrpSpPr>
      <p:grpSpPr>
        <a:xfrm>
          <a:off x="0" y="0"/>
          <a:ext cx="0" cy="0"/>
        </a:xfrm>
      </p:grpSpPr>
      <p:pic>
        <p:nvPicPr>
          <p:cNvPr id="17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8" name="矩形 6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9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2024/1/11</a:t>
            </a:fld>
            <a:endParaRPr kumimoji="1" lang="zh-CN" altLang="en-US"/>
          </a:p>
        </p:txBody>
      </p:sp>
      <p:sp>
        <p:nvSpPr>
          <p:cNvPr id="20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1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2" name=""/>
        <p:cNvGrpSpPr/>
        <p:nvPr/>
      </p:nvGrpSpPr>
      <p:grpSpPr>
        <a:xfrm>
          <a:off x="0" y="0"/>
          <a:ext cx="0" cy="0"/>
        </a:xfrm>
      </p:grpSpPr>
      <p:sp>
        <p:nvSpPr>
          <p:cNvPr id="23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2024/1/11</a:t>
            </a:fld>
            <a:endParaRPr kumimoji="1" lang="zh-CN" altLang="en-US"/>
          </a:p>
        </p:txBody>
      </p:sp>
      <p:sp>
        <p:nvSpPr>
          <p:cNvPr id="24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5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6" name=""/>
        <p:cNvGrpSpPr/>
        <p:nvPr/>
      </p:nvGrpSpPr>
      <p:grpSpPr>
        <a:xfrm>
          <a:off x="0" y="0"/>
          <a:ext cx="0" cy="0"/>
        </a:xfrm>
      </p:grpSpPr>
      <p:pic>
        <p:nvPicPr>
          <p:cNvPr id="27" name="图片 2"/>
          <p:cNvPicPr>
            <a:picLocks noChangeAspect="1"/>
          </p:cNvPicPr>
          <p:nvPr userDrawn="1"/>
        </p:nvPicPr>
        <p:blipFill>
          <a:blip r:embed="rId1"/>
          <a:srcRect l="28268" r="21731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sp>
        <p:nvSpPr>
          <p:cNvPr id="29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0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1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2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2024/1/11</a:t>
            </a:fld>
            <a:endParaRPr lang="en-US" altLang="zh-CN"/>
          </a:p>
        </p:txBody>
      </p:sp>
      <p:sp>
        <p:nvSpPr>
          <p:cNvPr id="3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4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5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2024/1/11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1531232412001111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药物绝育后护理常规\n## 1.药物绝育手术简介及原理\n### 1.1药物绝育手术的定义与类型\n### 1.2药物绝育手术的原理及方法\n### 1.3药物绝育手术的适应症与禁忌症\n## 2.药物绝育后的护理注意事项\n### 2.1药物绝育后的休息与恢复\n### 2.2药物绝育后的饮食调理\n### 2.3药物绝育后的心理护理\n## 3.药物绝育后的并发症预防与处理\n### 3.1药物绝育后的出血与感染预防\n### 3.2药物绝育后的疼痛与肿胀处理\n### 3.3药物绝育后的其他并发症预防与处理\n## 4.药物绝育后的复诊与随访\n### 4.1药物绝育后的复诊时间与内容\n### 4.2药物绝育后的随访方式与频率\n### 4.3药物绝育后的生育力恢复与咨询\n## 5.药物绝育在动物中的应用与护理\n### 5.1药物绝育在动物中的原理与方法\n### 5.2动物药物绝育后的护理常规\n### 5.3动物药物绝育后的并发症预防与处理\n&quot;,&quot;templateId&quot;:&quot;g4cp6mxhy78uudam11m8zmqt9y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1695" y="5553433"/>
            <a:ext cx="9931400" cy="91440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/>
              <a:t>药物绝育后护理常规</a:t>
            </a:r>
            <a:endParaRPr/>
          </a:p>
        </p:txBody>
      </p:sp>
      <p:sp>
        <p:nvSpPr>
          <p:cNvPr id="3" name="文本占位符 3" descr="{&quot;isTemplate&quot;:false,&quot;type&quot;:&quot;content&quot;,&quot;canOmit&quot;:true,&quot;range&quot;:0}"/>
          <p:cNvSpPr>
            <a:spLocks noGrp="1"/>
          </p:cNvSpPr>
          <p:nvPr>
            <p:ph type="body" sz="quarter" idx="10"/>
          </p:nvPr>
        </p:nvSpPr>
        <p:spPr>
          <a:xfrm>
            <a:off x="391695" y="5055553"/>
            <a:ext cx="5786771" cy="476250"/>
          </a:xfrm>
        </p:spPr>
        <p:txBody>
          <a:bodyPr vert="horz" wrap="square" lIns="91440" tIns="45720" rIns="91440" bIns="45720" anchor="b">
            <a:spAutoFit/>
          </a:bodyPr>
          <a:lstStyle/>
          <a:p>
            <a:r>
              <a:rPr lang="en-US"/>
              <a:t>TENCENT DOCS SMART CREATE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effectLst/>
                <a:latin typeface="+mj-ea"/>
                <a:ea typeface="+mj-ea"/>
              </a:rPr>
              <a:t>CREATE TOGETHER</a:t>
            </a:r>
            <a:endParaRPr kumimoji="1" lang="en-US" altLang="zh-CN" spc="80">
              <a:latin typeface="+mj-ea"/>
              <a:ea typeface="+mj-ea"/>
            </a:endParaRPr>
          </a:p>
        </p:txBody>
      </p:sp>
      <p:sp>
        <p:nvSpPr>
          <p:cNvPr id="5" name="文本占位符 20" descr="{&quot;isTemplate&quot;:false,&quot;type&quot;:&quot;subTitle&quot;,&quot;canOmit&quot;:true,&quot;range&quot;:0}"/>
          <p:cNvSpPr txBox="1"/>
          <p:nvPr/>
        </p:nvSpPr>
        <p:spPr>
          <a:xfrm>
            <a:off x="10314921" y="6131138"/>
            <a:ext cx="1484381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solidFill>
                  <a:schemeClr val="bg1"/>
                </a:solidFill>
                <a:effectLst/>
              </a:rPr>
              <a:t>TENCENT</a:t>
            </a:r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r>
              <a:rPr lang="en-US" altLang="zh-CN" spc="80">
                <a:solidFill>
                  <a:schemeClr val="bg1"/>
                </a:solidFill>
                <a:effectLst/>
              </a:rPr>
              <a:t>DOCS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7200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2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3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241408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药物绝育手术简介及原理</a:t>
            </a:r>
            <a:endParaRPr/>
          </a:p>
        </p:txBody>
      </p:sp>
      <p:sp>
        <p:nvSpPr>
          <p:cNvPr id="124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01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2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63" name="Group 627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197254" y="1423099"/>
            <a:ext cx="13310622" cy="4655015"/>
            <a:chOff x="1197254" y="1423099"/>
            <a:chExt cx="13310622" cy="4655015"/>
          </a:xfrm>
        </p:grpSpPr>
        <p:grpSp>
          <p:nvGrpSpPr>
            <p:cNvPr id="164" name="Group 628"/>
            <p:cNvGrpSpPr/>
            <p:nvPr/>
          </p:nvGrpSpPr>
          <p:grpSpPr>
            <a:xfrm>
              <a:off x="1197254" y="3971227"/>
              <a:ext cx="11008530" cy="2106887"/>
              <a:chOff x="1197254" y="3971227"/>
              <a:chExt cx="11008530" cy="2106887"/>
            </a:xfrm>
          </p:grpSpPr>
          <p:sp>
            <p:nvSpPr>
              <p:cNvPr id="165" name="AutoShape 3"/>
              <p:cNvSpPr/>
              <p:nvPr/>
            </p:nvSpPr>
            <p:spPr>
              <a:xfrm>
                <a:off x="125016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66" name="AutoShape 4"/>
              <p:cNvSpPr/>
              <p:nvPr/>
            </p:nvSpPr>
            <p:spPr>
              <a:xfrm>
                <a:off x="119725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67" name="AutoShape 5"/>
              <p:cNvSpPr/>
              <p:nvPr/>
            </p:nvSpPr>
            <p:spPr>
              <a:xfrm>
                <a:off x="188000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68" name="Connector 6"/>
              <p:cNvCxnSpPr/>
              <p:nvPr/>
            </p:nvCxnSpPr>
            <p:spPr>
              <a:xfrm>
                <a:off x="1951634" y="6029346"/>
                <a:ext cx="10254150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  <p:sp>
            <p:nvSpPr>
              <p:cNvPr id="169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1197254" y="3971227"/>
                <a:ext cx="8032750" cy="6731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4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药物绝育手术是指通过药物治疗的方式，达到绝育效果的一种手术</a:t>
                </a:r>
                <a:endParaRPr/>
              </a:p>
            </p:txBody>
          </p:sp>
          <p:sp>
            <p:nvSpPr>
              <p:cNvPr id="170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1197254" y="4461419"/>
                <a:ext cx="7810500" cy="1282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男性药物绝育手术：通过注射药物，阻断精子的生成和运输，达到绝育的目的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女性药物绝育手术：通过口服药物，干扰卵子的生成和发育，达到绝育的目的</a:t>
                </a:r>
                <a:endParaRPr/>
              </a:p>
            </p:txBody>
          </p:sp>
        </p:grpSp>
        <p:grpSp>
          <p:nvGrpSpPr>
            <p:cNvPr id="171" name="Group 635"/>
            <p:cNvGrpSpPr/>
            <p:nvPr/>
          </p:nvGrpSpPr>
          <p:grpSpPr>
            <a:xfrm>
              <a:off x="3499345" y="1423099"/>
              <a:ext cx="11008530" cy="2005901"/>
              <a:chOff x="3499345" y="1423099"/>
              <a:chExt cx="11008530" cy="2005901"/>
            </a:xfrm>
          </p:grpSpPr>
          <p:sp>
            <p:nvSpPr>
              <p:cNvPr id="172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74694" y="1423099"/>
                <a:ext cx="8032750" cy="6731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4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药物绝育手术的类型</a:t>
                </a:r>
                <a:endParaRPr/>
              </a:p>
            </p:txBody>
          </p:sp>
          <p:sp>
            <p:nvSpPr>
              <p:cNvPr id="173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74694" y="1913291"/>
                <a:ext cx="7778750" cy="1282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男性药物绝育手术：包括输精管结扎术和输精管注射堵塞术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女性药物绝育手术：包括口服避孕药和宫内节育器植入术</a:t>
                </a:r>
                <a:endParaRPr/>
              </a:p>
            </p:txBody>
          </p:sp>
          <p:sp>
            <p:nvSpPr>
              <p:cNvPr id="174" name="AutoShape 10"/>
              <p:cNvSpPr/>
              <p:nvPr/>
            </p:nvSpPr>
            <p:spPr>
              <a:xfrm>
                <a:off x="3552256" y="3306002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5" name="AutoShape 11"/>
              <p:cNvSpPr/>
              <p:nvPr/>
            </p:nvSpPr>
            <p:spPr>
              <a:xfrm>
                <a:off x="3499345" y="3306002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6" name="AutoShape 12"/>
              <p:cNvSpPr/>
              <p:nvPr/>
            </p:nvSpPr>
            <p:spPr>
              <a:xfrm>
                <a:off x="4182096" y="3306002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77" name="Connector 13"/>
              <p:cNvCxnSpPr/>
              <p:nvPr/>
            </p:nvCxnSpPr>
            <p:spPr>
              <a:xfrm>
                <a:off x="4253725" y="3380232"/>
                <a:ext cx="10254150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17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药物绝育手术的定义与类型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9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8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药物绝育手术的原理及方法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81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82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83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男性药物绝育手术的原理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输精管结扎术：通过手术结扎输精管，阻断精子的运输，达到绝育的目的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输精管注射堵塞术：通过注射药物堵塞输精管，阻断精子的生成和运输，达到绝育的目的</a:t>
                </a:r>
                <a:endParaRPr/>
              </a:p>
            </p:txBody>
          </p:sp>
          <p:pic>
            <p:nvPicPr>
              <p:cNvPr id="18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87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88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女性药物绝育手术的原理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口服避孕药：通过口服药物，干扰卵子的生成和发育，达到绝育的目的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宫内节育器植入术：通过手术将节育器植入子宫内，干扰受精卵着床，达到绝育的目的</a:t>
                </a:r>
                <a:endParaRPr/>
              </a:p>
            </p:txBody>
          </p:sp>
          <p:pic>
            <p:nvPicPr>
              <p:cNvPr id="19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2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93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94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95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96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适应症</a:t>
                </a:r>
                <a:endParaRPr/>
              </a:p>
            </p:txBody>
          </p:sp>
          <p:sp>
            <p:nvSpPr>
              <p:cNvPr id="197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男性药物绝育手术：适用于已婚男性，有长期避孕需求的患者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女性药物绝育手术：适用于已婚女性，有长期避孕需求的患者</a:t>
                </a:r>
                <a:endParaRPr/>
              </a:p>
            </p:txBody>
          </p:sp>
          <p:sp>
            <p:nvSpPr>
              <p:cNvPr id="198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9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0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01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02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03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禁忌症</a:t>
                </a:r>
                <a:endParaRPr/>
              </a:p>
            </p:txBody>
          </p:sp>
          <p:sp>
            <p:nvSpPr>
              <p:cNvPr id="204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男性药物绝育手术：严重心血管疾病、肝肾功能不全、凝血功能障碍等患者禁用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女性药物绝育手术：严重心血管疾病、肝肾功能不全、凝血功能障碍等患者禁用；妊娠期、哺乳期、急性盆腔炎等患者慎用</a:t>
                </a:r>
                <a:endParaRPr/>
              </a:p>
            </p:txBody>
          </p:sp>
          <p:sp>
            <p:nvSpPr>
              <p:cNvPr id="205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6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7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08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0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药物绝育手术的适应症与禁忌症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0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11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241408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药物绝育后的护理注意事项</a:t>
            </a:r>
            <a:endParaRPr/>
          </a:p>
        </p:txBody>
      </p:sp>
      <p:sp>
        <p:nvSpPr>
          <p:cNvPr id="212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02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3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1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药物绝育后的休息与恢复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15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16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17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术后休息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术后应卧床休息1-2天，避免剧烈运动和重体力劳动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术后2周内避免性生活，以免引起感染和出血</a:t>
                </a:r>
                <a:endParaRPr/>
              </a:p>
            </p:txBody>
          </p:sp>
          <p:pic>
            <p:nvPicPr>
              <p:cNvPr id="22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21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22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恢复期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术后1个月内，注意观察伤口愈合情况，如有红肿、疼痛等异常情况，及时就诊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术后3个月内，避免剧烈运动和重体力劳动，以免影响手术效果</a:t>
                </a:r>
                <a:endParaRPr/>
              </a:p>
            </p:txBody>
          </p:sp>
          <p:pic>
            <p:nvPicPr>
              <p:cNvPr id="22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6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27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28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29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30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饮食原则</a:t>
                </a:r>
                <a:endParaRPr/>
              </a:p>
            </p:txBody>
          </p:sp>
          <p:sp>
            <p:nvSpPr>
              <p:cNvPr id="231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术后饮食应以清淡、易消化为主，避免辛辣、油腻等刺激性食物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术后应保证充足的营养摄入，以利于身体恢复</a:t>
                </a:r>
                <a:endParaRPr/>
              </a:p>
            </p:txBody>
          </p:sp>
          <p:sp>
            <p:nvSpPr>
              <p:cNvPr id="232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3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4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35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36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37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饮食调理</a:t>
                </a:r>
                <a:endParaRPr/>
              </a:p>
            </p:txBody>
          </p:sp>
          <p:sp>
            <p:nvSpPr>
              <p:cNvPr id="238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术后1周内，可进食流质或半流质食物，如稀粥、面条等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术后1-2周，可逐渐恢复正常饮食，多吃蔬菜、水果，保持大便通畅</a:t>
                </a:r>
                <a:endParaRPr/>
              </a:p>
            </p:txBody>
          </p:sp>
          <p:sp>
            <p:nvSpPr>
              <p:cNvPr id="239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0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1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42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4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药物绝育后的饮食调理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4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45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46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47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48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心理疏导</a:t>
                </a:r>
                <a:endParaRPr/>
              </a:p>
            </p:txBody>
          </p:sp>
          <p:sp>
            <p:nvSpPr>
              <p:cNvPr id="249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术后可能出现焦虑、抑郁等心理问题，家属应给予关心和支持，帮助患者调整心态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患者可参加一些兴趣小组，结交新朋友，转移注意力，缓解心理压力</a:t>
                </a:r>
                <a:endParaRPr/>
              </a:p>
            </p:txBody>
          </p:sp>
          <p:sp>
            <p:nvSpPr>
              <p:cNvPr id="250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1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2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53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54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55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心理护理</a:t>
                </a:r>
                <a:endParaRPr/>
              </a:p>
            </p:txBody>
          </p:sp>
          <p:sp>
            <p:nvSpPr>
              <p:cNvPr id="256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术后1周内，可进行心理评估，了解患者的心理状况，给予相应的心理干预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术后3个月内，可定期进行心理辅导，帮助患者建立正确的生育观念，适应新的生活状态</a:t>
                </a:r>
                <a:endParaRPr/>
              </a:p>
            </p:txBody>
          </p:sp>
          <p:sp>
            <p:nvSpPr>
              <p:cNvPr id="257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8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9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0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6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药物绝育后的心理护理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241408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药物绝育后的并发症预防与处理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03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药物绝育后的出血与感染预防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3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出血预防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术后应遵医嘱，按时服用消炎药物，预防感染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术后避免剧烈运动和重体力劳动，以免引起伤口出血</a:t>
                </a:r>
                <a:endParaRPr/>
              </a:p>
            </p:txBody>
          </p:sp>
          <p:pic>
            <p:nvPicPr>
              <p:cNvPr id="1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8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感染预防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术后应注意伤口卫生，避免沾染污水、脏物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术后如有发热、疼痛等感染症状，应及时就诊，给予抗感染治疗</a:t>
                </a:r>
                <a:endParaRPr/>
              </a:p>
            </p:txBody>
          </p:sp>
          <p:pic>
            <p:nvPicPr>
              <p:cNvPr id="2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https://d.book118.com/115312324120011111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humanities_architecture_blue">
      <a:dk1>
        <a:srgbClr val="000000"/>
      </a:dk1>
      <a:lt1>
        <a:srgbClr val="FFFFFF"/>
      </a:lt1>
      <a:dk2>
        <a:srgbClr val="0A102F"/>
      </a:dk2>
      <a:lt2>
        <a:srgbClr val="DEEFF8"/>
      </a:lt2>
      <a:accent1>
        <a:srgbClr val="2565A9"/>
      </a:accent1>
      <a:accent2>
        <a:srgbClr val="94CAE9"/>
      </a:accent2>
      <a:accent3>
        <a:srgbClr val="4D98D1"/>
      </a:accent3>
      <a:accent4>
        <a:srgbClr val="315C89"/>
      </a:accent4>
      <a:accent5>
        <a:srgbClr val="5880A4"/>
      </a:accent5>
      <a:accent6>
        <a:srgbClr val="1C2F45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60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药物绝育后护理常规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2024-09-17T02:03:12.626</cp:lastPrinted>
  <dcterms:created xsi:type="dcterms:W3CDTF">2024-09-16T18:03:12Z</dcterms:created>
  <dcterms:modified xsi:type="dcterms:W3CDTF">2024-09-16T18:03:14Z</dcterms:modified>
</cp:coreProperties>
</file>