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3" r:id="rId21"/>
    <p:sldId id="316" r:id="rId22"/>
    <p:sldId id="318" r:id="rId23"/>
  </p:sldIdLst>
  <p:sldSz cx="12192000" cy="6858000"/>
  <p:notesSz cx="6858000" cy="9144000"/>
  <p:custDataLst>
    <p:tags r:id="rId2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slide" Target="slides/slide20.xml" /><Relationship Id="rId23" Type="http://schemas.openxmlformats.org/officeDocument/2006/relationships/slide" Target="slides/slide21.xml" /><Relationship Id="rId24" Type="http://schemas.openxmlformats.org/officeDocument/2006/relationships/tags" Target="tags/tag1.xml" /><Relationship Id="rId25" Type="http://schemas.openxmlformats.org/officeDocument/2006/relationships/presProps" Target="presProps.xml" /><Relationship Id="rId26" Type="http://schemas.openxmlformats.org/officeDocument/2006/relationships/viewProps" Target="viewProps.xml" /><Relationship Id="rId27" Type="http://schemas.openxmlformats.org/officeDocument/2006/relationships/theme" Target="theme/theme1.xml" /><Relationship Id="rId28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B6015E-166B-414B-8984-A4C5B9E95B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C3AF368-73F4-466D-BF11-AEAB0EBD64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17AD75-083C-48B1-A8D6-2E84458835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BC4C28C-2597-4E81-BB9E-ED55D81A2B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91F39B1-0D65-49FC-9086-B99633350D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EC7B83A-B4F4-438E-B903-2C29EDA9C5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FD6688A-27FA-49F1-B3CB-7A385058CF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821439A-5DCD-490D-9857-097C521032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F6AFD19-52D2-4E43-99D3-42142EF0A9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D6945DC-D157-4C54-9F89-12DA67BAF2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5C965B-84A2-4BB2-BB8F-2B3A909D21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jpe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3.jpe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3.jpe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15322214221011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11708" y="1595439"/>
            <a:ext cx="57721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建设工程法定程序(开工前期程序中间验收竣工安全评价量验收和竣工验收备案)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45134" y="4864418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AutoShape 4"/>
          <p:cNvSpPr/>
          <p:nvPr/>
        </p:nvSpPr>
        <p:spPr>
          <a:xfrm>
            <a:off x="1105622" y="5032878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575937" y="4864418"/>
            <a:ext cx="2749581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2024-01-19</a:t>
            </a:r>
          </a:p>
        </p:txBody>
      </p:sp>
      <p:sp>
        <p:nvSpPr>
          <p:cNvPr id="6" name="AutoShape 6"/>
          <p:cNvSpPr/>
          <p:nvPr/>
        </p:nvSpPr>
        <p:spPr>
          <a:xfrm>
            <a:off x="3436425" y="5032878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1054506" y="5422868"/>
            <a:ext cx="4785198" cy="0"/>
          </a:xfrm>
          <a:prstGeom prst="line">
            <a:avLst/>
          </a:prstGeom>
          <a:ln w="9525">
            <a:solidFill>
              <a:srgbClr val="000000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807827" y="1373505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建设工程法定程序概述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开工前期程序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中间验收程序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竣工安全评价程序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量验收程序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竣工验收备案程序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建设工程法定程序实施中的问题和对策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110775" y="2073592"/>
            <a:ext cx="1835690" cy="2710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5340" y="2000511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建设工程法定程序概述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125" r="16125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建设工程法定程序通过明确的规定和流程，规范了建设工程的各个环节和参与方的行为，确保建设活动的合法性、公正性和科学性。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规范建设行为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通过实施建设工程法定程序，可以维护建筑市场的秩序，防止不正当竞争和违法违规行为的发生，保障建筑市场的健康发展。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维护市场秩序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建设工程法定程序强调对工程建设全过程的安全管理，确保工程在设计、施工、验收等各个环节都符合安全标准，从而保障人民群众的生命财产安全。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保障工程安全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建设工程法定程序的意义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3259" y="139481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03259" y="3911005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15856" y="391100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15856" y="1378942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703007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竣工验收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703007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包括中间验收、竣工安全评价、量验收和竣工验收备案等环节，确保项目按照设计要求和相关标准进行施工，并达到竣工验收的条件。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98702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立项审批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98702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包括项目建议书、可行性研究报告等的编制和审批，确定项目的建设必要性、建设规模、投资估算等。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686105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规划许可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686105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包括选址意见书、建设用地规划许可证、建设工程规划许可证等的申请和审批，确保项目符合城市规划和土地利用规划的要求。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98702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施工许可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98702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包括施工许可证的申请和审批，确保项目具备开工条件，如资金落实、施工图纸审查合格等。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建设工程法定程序的构成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保证工程质量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通过实施建设工程法定程序，可以确保工程建设全过程的质量管理，防止工程质量问题的发生，提高工程质量的整体水平。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促进建筑业发展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建设工程法定程序是建筑业健康发展的重要保障。通过规范建设行为和维护市场秩序，可以促进建筑业的良性竞争和可持续发展。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维护社会公共利益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建设工程法定程序强调对公共利益的保护，如环境保护、资源节约、文化遗产保护等。通过实施建设工程法定程序，可以维护社会公共利益，促进社会的和谐发展。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建设工程法定程序的重要性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5340" y="2000511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开工前期程序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25" r="1662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审批项目建议书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项目建议书经有关部门批准后，建设单位可进行可行性研究工作。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编制项目建议书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建设单位根据规划发展要求，结合市场需求和自身条件，提出项目建设的初步设想，并编制项目建议书。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办理选址意见书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建设单位在报送项目建议书前，需向城乡规划主管部门申请核发选址意见书。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立项审批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办理建设用地规划许可证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建设单位在取得土地使用权后，需向城乡规划主管部门申请建设用地规划许可证。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办理建设工程规划许可证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建设单位在取得建设用地规划许可证后，需向城乡规划主管部门申请建设工程规划许可证。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33188" r="33188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规划许可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5074" r="5074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建设单位在开工前，需向建设行政主管部门申请领取施工许可证。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建设单位在领取施工许可证前，需到建设行政主管部门办理质量安全监督手续。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施工许可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办理质量安全监督手续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办理施工许可证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涉及土地征收和房屋拆迁的，建设单位需按照国家和地方政府有关规定办理征地拆迁手续。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征地拆迁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水电气等市政配套手续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消防设计审核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人防审批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建设单位需向供水、供电、供气等市政公用企业申请办理相关配套手续。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建设单位需将消防设计文件报送公安机关消防机构审核，未经审核或者审核不合格的，不得施工。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涉及人民防空工程建设的，建设单位需按照国家和地方政府有关规定办理人防审批手续。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其他开工前期程序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5340" y="2000511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中间验收程序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验收申请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施工单位在完成分部分项工程后，向监理单位提交验收申请。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验收准备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监理单位组织相关单位进行验收前准备，包括资料整理、现场检查等。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验收实施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按照相关规范和标准，对分部分项工程进行全面、细致的检查和评估。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验收结论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根据检查结果，监理单位出具验收结论，明确工程是否合格。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分部分项工程验收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在项目建设过程中，制定单位工程验收计划，明确验收时间、地点、参与单位等。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验收计划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检查单位工程是否满足设计文件和相关规范的要求，是否具备验收条件。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验收条件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由建设单位组织设计、施工、监理等单位共同参加单位工程验收。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验收组织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按照规定的程序和标准，对单位工程进行全面检查、评估和验收。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验收程序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单位工程验收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5844" r="5844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在施工过程中对隐蔽工程进行及时检查和验收，确保工程质量。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隐蔽工程验收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对设备安装调试过程进行监督和检查，确保设备安装质量和使用安全。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设备安装调试验收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对进场的材料、设备进行检验和验收，确保其符合设计要求和合同约定。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材料设备进场验收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对工程变更部分进行单独验收，确保变更内容符合相关规范和标准。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工程变更验收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其他中间验收程序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5340" y="2000511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竣工安全评价程序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9797" r="29797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0432" r="10432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1652" r="31652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确保建设工程在竣工阶段符合国家和地方的安全法规、标准以及设计要求，保障工程安全投入使用。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通过安全评价，可以及时发现和消除潜在的安全隐患，降低工程运营过程中的安全风险，保障人民群众生命财产安全。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意义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安全评价的目的和意义</a:t>
              </a:r>
            </a:p>
          </p:txBody>
        </p: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t="5556" b="5556"/>
          <a:stretch>
            <a:fillRect/>
          </a:stretch>
        </p:blipFill>
        <p:spPr>
          <a:xfrm>
            <a:off x="740688" y="1168478"/>
            <a:ext cx="3679824" cy="4906432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内容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主要包括对建设工程的建筑结构、设备设施、消防安全、电气安全、环境卫生等方面的综合评价。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方法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采用定性和定量相结合的评价方法，包括安全检查表法、预先危险性分析法、故障类型和影响分析法等。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安全评价的内容和方法</a:t>
              </a:r>
            </a:p>
          </p:txBody>
        </p:sp>
      </p:grp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6542" r="16542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99336" y="5251464"/>
            <a:ext cx="979144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5019816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2. 收集相关法规、标准、设计文件等资料，了解工程基本情况。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926142" y="198727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181958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流程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26142" y="362546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96000" y="3521834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1. 制定安全评价计划，明确评价目标、范围、方法和时间表。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安全评价的流程和注意事项</a:t>
              </a:r>
            </a:p>
          </p:txBody>
        </p:sp>
      </p:grp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9792" r="19792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57080" y="1431615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20871" y="1321887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1612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27285" y="3051549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75049" y="4866556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51032" y="4756828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431615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3. 对工程现场进行实地勘查，了解实际建设情况。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3135142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4. 采用适当的评价方法，对建设工程进行综合评价。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4866556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5. 编制安全评价报告，提出存在的问题和改进建议。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安全评价的流程和注意事项</a:t>
              </a:r>
            </a:p>
          </p:txBody>
        </p:sp>
      </p:grp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https://d.book118.com/115322214221011101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126</Paragraphs>
  <Slides>21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baseType="lpstr" size="2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2024-09-10T03:13:27.457</cp:lastPrinted>
  <dcterms:created xsi:type="dcterms:W3CDTF">2024-09-09T19:13:27Z</dcterms:created>
  <dcterms:modified xsi:type="dcterms:W3CDTF">2024-09-09T19:13:29Z</dcterms:modified>
</cp:coreProperties>
</file>