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8"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9C9C22-C010-4124-9F78-B83E0EACDD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482F82-CB70-4F01-95AA-57EA9E1E3B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6E4A5E-C4FA-4012-A9F4-E72B8E26F7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DCA2C0-00D7-4956-990D-997C7D5F6F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AD2154-8AB7-43A2-BAA4-D51290AC6C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7BD12F-E8B1-4B17-A20F-C272DEA1A0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4A7703-FFFA-4C3D-8D61-29224191D2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EF5DBF-C274-4C8E-BF18-F74035D412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A11C0D-AC4F-462D-9C89-241DF20120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4D58B2-09FB-4E22-8A03-2B447D39DE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71C6A9-6011-40B9-A983-6C41D1077D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797928"/>
            <a:ext cx="12192000" cy="30600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244569" y="3241423"/>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accent1">
                <a:lumMod val="75000"/>
              </a:schemeClr>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255245" y="2277929"/>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rgbClr val="FF0000"/>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FF000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solidFill>
            <a:schemeClr val="accent1"/>
          </a:soli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93629" y="2206220"/>
            <a:ext cx="623510" cy="653096"/>
            <a:chOff x="234950" y="2943226"/>
            <a:chExt cx="1344613" cy="1320800"/>
          </a:xfrm>
          <a:solidFill>
            <a:schemeClr val="accent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chemeClr val="accent1">
              <a:lumMod val="40000"/>
              <a:lumOff val="6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3041" y="173352"/>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8">
            <a:extLst>
              <a:ext uri="{FF2B5EF4-FFF2-40B4-BE49-F238E27FC236}">
                <a16:creationId xmlns:a16="http://schemas.microsoft.com/office/drawing/2014/main" id="{9DD5C14E-FFB7-2586-FD39-9D83112B2F3E}"/>
              </a:ext>
            </a:extLst>
          </p:cNvPr>
          <p:cNvGrpSpPr/>
          <p:nvPr/>
        </p:nvGrpSpPr>
        <p:grpSpPr>
          <a:xfrm>
            <a:off x="405801" y="1951388"/>
            <a:ext cx="3566760" cy="3618981"/>
            <a:chOff x="4740390" y="5946187"/>
            <a:chExt cx="305647" cy="305644"/>
          </a:xfrm>
        </p:grpSpPr>
        <p:grpSp>
          <p:nvGrpSpPr>
            <p:cNvPr id="15" name="组合 49">
              <a:extLst>
                <a:ext uri="{FF2B5EF4-FFF2-40B4-BE49-F238E27FC236}">
                  <a16:creationId xmlns:a16="http://schemas.microsoft.com/office/drawing/2014/main" id="{AE887321-E913-9410-3975-BA842A34D199}"/>
                </a:ext>
              </a:extLst>
            </p:cNvPr>
            <p:cNvGrpSpPr/>
            <p:nvPr/>
          </p:nvGrpSpPr>
          <p:grpSpPr>
            <a:xfrm>
              <a:off x="4740390" y="5946187"/>
              <a:ext cx="305647" cy="305644"/>
              <a:chOff x="1517330" y="1125257"/>
              <a:chExt cx="2204282" cy="2204282"/>
            </a:xfrm>
          </p:grpSpPr>
          <p:sp>
            <p:nvSpPr>
              <p:cNvPr id="17" name="椭圆 51">
                <a:extLst>
                  <a:ext uri="{FF2B5EF4-FFF2-40B4-BE49-F238E27FC236}">
                    <a16:creationId xmlns:a16="http://schemas.microsoft.com/office/drawing/2014/main" id="{1EE8084E-5547-944A-BAC7-ECDE18631393}"/>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8" name="椭圆 52">
                <a:extLst>
                  <a:ext uri="{FF2B5EF4-FFF2-40B4-BE49-F238E27FC236}">
                    <a16:creationId xmlns:a16="http://schemas.microsoft.com/office/drawing/2014/main" id="{539AA9EF-2E16-F3AC-9A5A-C937922C1DE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6" name="Freeform 39">
              <a:extLst>
                <a:ext uri="{FF2B5EF4-FFF2-40B4-BE49-F238E27FC236}">
                  <a16:creationId xmlns:a16="http://schemas.microsoft.com/office/drawing/2014/main" id="{57DA2219-A256-F0DB-1DDC-FF7F9A488435}"/>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133310331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15839" y="164044"/>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81115" y="1089696"/>
            <a:ext cx="6196382"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736569"/>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081115" y="3944401"/>
            <a:ext cx="6235434"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 name="组合 43">
            <a:extLst>
              <a:ext uri="{FF2B5EF4-FFF2-40B4-BE49-F238E27FC236}">
                <a16:creationId xmlns:a16="http://schemas.microsoft.com/office/drawing/2014/main" id="{253693F1-8005-445B-6210-980EDEA4A4C1}"/>
              </a:ext>
            </a:extLst>
          </p:cNvPr>
          <p:cNvGrpSpPr/>
          <p:nvPr/>
        </p:nvGrpSpPr>
        <p:grpSpPr>
          <a:xfrm>
            <a:off x="7944419" y="1810135"/>
            <a:ext cx="3582151" cy="3688492"/>
            <a:chOff x="4299766" y="5946187"/>
            <a:chExt cx="305647" cy="305644"/>
          </a:xfrm>
        </p:grpSpPr>
        <p:grpSp>
          <p:nvGrpSpPr>
            <p:cNvPr id="19" name="组合 44">
              <a:extLst>
                <a:ext uri="{FF2B5EF4-FFF2-40B4-BE49-F238E27FC236}">
                  <a16:creationId xmlns:a16="http://schemas.microsoft.com/office/drawing/2014/main" id="{06B2FFA6-F007-E05C-BBB1-82C88224190D}"/>
                </a:ext>
              </a:extLst>
            </p:cNvPr>
            <p:cNvGrpSpPr/>
            <p:nvPr/>
          </p:nvGrpSpPr>
          <p:grpSpPr>
            <a:xfrm>
              <a:off x="4299766" y="5946187"/>
              <a:ext cx="305647" cy="305644"/>
              <a:chOff x="1517330" y="1125257"/>
              <a:chExt cx="2204282" cy="2204282"/>
            </a:xfrm>
          </p:grpSpPr>
          <p:sp>
            <p:nvSpPr>
              <p:cNvPr id="21" name="椭圆 46">
                <a:extLst>
                  <a:ext uri="{FF2B5EF4-FFF2-40B4-BE49-F238E27FC236}">
                    <a16:creationId xmlns:a16="http://schemas.microsoft.com/office/drawing/2014/main" id="{74470EFC-14AB-CC25-64B9-6C39C624BAC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2" name="椭圆 47">
                <a:extLst>
                  <a:ext uri="{FF2B5EF4-FFF2-40B4-BE49-F238E27FC236}">
                    <a16:creationId xmlns:a16="http://schemas.microsoft.com/office/drawing/2014/main" id="{80E8596B-E2EA-E742-6486-BBC256A8A45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0" name="Freeform 45">
              <a:extLst>
                <a:ext uri="{FF2B5EF4-FFF2-40B4-BE49-F238E27FC236}">
                  <a16:creationId xmlns:a16="http://schemas.microsoft.com/office/drawing/2014/main" id="{DAC297BA-799A-6B00-A055-6BFD5FE1EB5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152730" y="152602"/>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solidFill>
                <a:srgbClr val="FF0000"/>
              </a:soli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solidFill>
                <a:srgbClr val="FF0000"/>
              </a:solid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22556" y="14238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7" name="组合 38">
            <a:extLst>
              <a:ext uri="{FF2B5EF4-FFF2-40B4-BE49-F238E27FC236}">
                <a16:creationId xmlns:a16="http://schemas.microsoft.com/office/drawing/2014/main" id="{75E6C4AD-3C77-CABB-C318-7F9838DEC54F}"/>
              </a:ext>
            </a:extLst>
          </p:cNvPr>
          <p:cNvGrpSpPr/>
          <p:nvPr/>
        </p:nvGrpSpPr>
        <p:grpSpPr>
          <a:xfrm>
            <a:off x="8028589" y="1976368"/>
            <a:ext cx="3582151" cy="3780722"/>
            <a:chOff x="5638883" y="5946187"/>
            <a:chExt cx="305647" cy="305644"/>
          </a:xfrm>
        </p:grpSpPr>
        <p:grpSp>
          <p:nvGrpSpPr>
            <p:cNvPr id="32" name="组合 39">
              <a:extLst>
                <a:ext uri="{FF2B5EF4-FFF2-40B4-BE49-F238E27FC236}">
                  <a16:creationId xmlns:a16="http://schemas.microsoft.com/office/drawing/2014/main" id="{6B807BF9-EF66-6912-C57F-50A96569D435}"/>
                </a:ext>
              </a:extLst>
            </p:cNvPr>
            <p:cNvGrpSpPr/>
            <p:nvPr/>
          </p:nvGrpSpPr>
          <p:grpSpPr>
            <a:xfrm>
              <a:off x="5638883" y="5946187"/>
              <a:ext cx="305647" cy="305644"/>
              <a:chOff x="1517330" y="1125257"/>
              <a:chExt cx="2204282" cy="2204282"/>
            </a:xfrm>
          </p:grpSpPr>
          <p:sp>
            <p:nvSpPr>
              <p:cNvPr id="34" name="椭圆 41">
                <a:extLst>
                  <a:ext uri="{FF2B5EF4-FFF2-40B4-BE49-F238E27FC236}">
                    <a16:creationId xmlns:a16="http://schemas.microsoft.com/office/drawing/2014/main" id="{9CCECBE9-C763-61B7-8AD3-2689040061D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42">
                <a:extLst>
                  <a:ext uri="{FF2B5EF4-FFF2-40B4-BE49-F238E27FC236}">
                    <a16:creationId xmlns:a16="http://schemas.microsoft.com/office/drawing/2014/main" id="{C722603E-5771-770B-3E40-E94C4487C43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6">
              <a:extLst>
                <a:ext uri="{FF2B5EF4-FFF2-40B4-BE49-F238E27FC236}">
                  <a16:creationId xmlns:a16="http://schemas.microsoft.com/office/drawing/2014/main" id="{7DF9A286-E7C7-E54C-8789-C20E6E2829F9}"/>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4107" y="13765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404968837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092441" y="147861"/>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 name="组合 54">
            <a:extLst>
              <a:ext uri="{FF2B5EF4-FFF2-40B4-BE49-F238E27FC236}">
                <a16:creationId xmlns:a16="http://schemas.microsoft.com/office/drawing/2014/main" id="{151F8F60-E95A-D2A8-DEA0-C1D0DD95D115}"/>
              </a:ext>
            </a:extLst>
          </p:cNvPr>
          <p:cNvGrpSpPr/>
          <p:nvPr/>
        </p:nvGrpSpPr>
        <p:grpSpPr>
          <a:xfrm>
            <a:off x="298648" y="2018710"/>
            <a:ext cx="3582151" cy="3780722"/>
            <a:chOff x="5854675" y="3359758"/>
            <a:chExt cx="305647" cy="305644"/>
          </a:xfrm>
        </p:grpSpPr>
        <p:grpSp>
          <p:nvGrpSpPr>
            <p:cNvPr id="10" name="组合 55">
              <a:extLst>
                <a:ext uri="{FF2B5EF4-FFF2-40B4-BE49-F238E27FC236}">
                  <a16:creationId xmlns:a16="http://schemas.microsoft.com/office/drawing/2014/main" id="{F19B26AA-DD68-1EB3-502F-3A21573D5223}"/>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A03364F3-92D9-EB70-5C7D-BBA16ED39F2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401C62E5-62A0-0733-4421-49C09114698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D28AE885-BF56-DF2A-135B-1A7434BE36B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7681" y="156354"/>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chemeClr val="accent1">
                <a:lumMod val="40000"/>
                <a:lumOff val="60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chemeClr val="accent1">
              <a:lumMod val="20000"/>
              <a:lumOff val="80000"/>
            </a:schemeClr>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6796" y="14873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image" Target="../media/image1.jpeg"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pic>
        <p:nvPicPr>
          <p:cNvPr id="6" name="Picture 5">
            <a:extLst>
              <a:ext uri="{FF2B5EF4-FFF2-40B4-BE49-F238E27FC236}">
                <a16:creationId xmlns:a16="http://schemas.microsoft.com/office/drawing/2014/main" id="{AC858190-853D-2136-4F95-3C95A3D3E850}"/>
              </a:ext>
            </a:extLst>
          </p:cNvPr>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Rectangle 5">
            <a:extLst>
              <a:ext uri="{FF2B5EF4-FFF2-40B4-BE49-F238E27FC236}">
                <a16:creationId xmlns:a16="http://schemas.microsoft.com/office/drawing/2014/main" id="{4B7BC523-0E05-3213-F6D3-60F221F4FF96}"/>
              </a:ext>
            </a:extLst>
          </p:cNvPr>
          <p:cNvSpPr>
            <a:spLocks noChangeArrowheads="1"/>
          </p:cNvSpPr>
          <p:nvPr userDrawn="1"/>
        </p:nvSpPr>
        <p:spPr bwMode="auto">
          <a:xfrm rot="16200000">
            <a:off x="136018" y="153192"/>
            <a:ext cx="771578"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jpe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5342102142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任意形状 16">
            <a:extLst>
              <a:ext uri="{FF2B5EF4-FFF2-40B4-BE49-F238E27FC236}">
                <a16:creationId xmlns:a16="http://schemas.microsoft.com/office/drawing/2014/main" id="{FAD1671D-ED91-C617-3A80-33A9260EE036}"/>
              </a:ext>
            </a:extLst>
          </p:cNvPr>
          <p:cNvSpPr/>
          <p:nvPr/>
        </p:nvSpPr>
        <p:spPr>
          <a:xfrm>
            <a:off x="0" y="0"/>
            <a:ext cx="12192000" cy="6858001"/>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pic>
        <p:nvPicPr>
          <p:cNvPr id="6" name="Picture 5">
            <a:extLst>
              <a:ext uri="{FF2B5EF4-FFF2-40B4-BE49-F238E27FC236}">
                <a16:creationId xmlns:a16="http://schemas.microsoft.com/office/drawing/2014/main" id="{A630B6FA-C97C-9F3D-547F-7B269C3DC42E}"/>
              </a:ext>
            </a:extLst>
          </p:cNvPr>
          <p:cNvPicPr>
            <a:picLocks noChangeAspect="1"/>
          </p:cNvPicPr>
          <p:nvPr/>
        </p:nvPicPr>
        <p:blipFill>
          <a:blip r:embed="rId2">
            <a:extLst>
              <a:ext uri="{28A0092B-C50C-407E-A947-70E740481C1C}">
                <a14:useLocalDpi xmlns:a14="http://schemas.microsoft.com/office/drawing/2010/main" val="0"/>
              </a:ext>
            </a:extLst>
          </a:blip>
          <a:srcRect l="23154" r="6845" b="89494"/>
          <a:stretch>
            <a:fillRect/>
          </a:stretch>
        </p:blipFill>
        <p:spPr>
          <a:xfrm>
            <a:off x="0" y="4328160"/>
            <a:ext cx="12192000" cy="2529840"/>
          </a:xfrm>
          <a:prstGeom prst="rect">
            <a:avLst/>
          </a:prstGeom>
        </p:spPr>
      </p:pic>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rPr>
              <a:t>数智创新 变革未来</a:t>
            </a:r>
            <a:endParaRPr lang="en-US" altLang="zh-CN"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endParaRPr>
          </a:p>
        </p:txBody>
      </p:sp>
      <p:sp>
        <p:nvSpPr>
          <p:cNvPr id="5" name="TextBox 14"/>
          <p:cNvSpPr txBox="1"/>
          <p:nvPr/>
        </p:nvSpPr>
        <p:spPr>
          <a:xfrm>
            <a:off x="423211" y="2173359"/>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rgbClr val="FF0000"/>
                </a:solidFill>
                <a:effectLst>
                  <a:outerShdw blurRad="38100" dist="38100" dir="2700000" algn="tl">
                    <a:srgbClr val="000000">
                      <a:alpha val="43137"/>
                    </a:srgbClr>
                  </a:outerShdw>
                </a:effectLst>
                <a:latin typeface="微软雅黑" pitchFamily="34" charset="-122"/>
                <a:ea typeface="微软雅黑" pitchFamily="34" charset="-122"/>
              </a:rPr>
              <a:t>野生动物生态监测站</a:t>
            </a:r>
          </a:p>
        </p:txBody>
      </p:sp>
      <p:pic>
        <p:nvPicPr>
          <p:cNvPr id="3" name="Picture 2">
            <a:extLst>
              <a:ext uri="{FF2B5EF4-FFF2-40B4-BE49-F238E27FC236}">
                <a16:creationId xmlns:a16="http://schemas.microsoft.com/office/drawing/2014/main" id="{137DBAC1-8C86-881E-E5FD-6169B89A8C8A}"/>
              </a:ext>
            </a:extLst>
          </p:cNvPr>
          <p:cNvPicPr>
            <a:picLocks noChangeAspect="1"/>
          </p:cNvPicPr>
          <p:nvPr/>
        </p:nvPicPr>
        <p:blipFill>
          <a:blip r:embed="rId3"/>
          <a:stretch>
            <a:fillRect/>
          </a:stretch>
        </p:blipFill>
        <p:spPr>
          <a:xfrm>
            <a:off x="8001133" y="3278698"/>
            <a:ext cx="3767655" cy="780356"/>
          </a:xfrm>
          <a:prstGeom prst="rect">
            <a:avLst/>
          </a:prstGeom>
        </p:spPr>
      </p:pic>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 name="任意形状 16">
            <a:extLst>
              <a:ext uri="{FF2B5EF4-FFF2-40B4-BE49-F238E27FC236}">
                <a16:creationId xmlns:a16="http://schemas.microsoft.com/office/drawing/2014/main" id="{FAFA4BED-13A1-E202-E384-9FEBF140026E}"/>
              </a:ext>
            </a:extLst>
          </p:cNvPr>
          <p:cNvSpPr/>
          <p:nvPr/>
        </p:nvSpPr>
        <p:spPr>
          <a:xfrm>
            <a:off x="0" y="2"/>
            <a:ext cx="12192000" cy="6846870"/>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cs typeface="+mn-cs"/>
              </a:rPr>
              <a:t> 野生动物生态监测站介绍
 监测站的建设目标和意义
 监测站的设备与技术
 监测数据与信息处理
 野生动物种类与分布
 生态监测结果分析
 保护措施与建议
 未来计划与展望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FF0000"/>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chemeClr val="accent1">
                <a:lumMod val="75000"/>
              </a:scheme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野生动物生态监测站介绍</a:t>
            </a:r>
          </a:p>
        </p:txBody>
      </p:sp>
      <p:sp>
        <p:nvSpPr>
          <p:cNvPr id="3" name="Subtitle 2"/>
          <p:cNvSpPr>
            <a:spLocks noGrp="1"/>
          </p:cNvSpPr>
          <p:nvPr>
            <p:ph type="subTitle" idx="1"/>
          </p:nvPr>
        </p:nvSpPr>
        <p:spPr/>
        <p:txBody>
          <a:bodyPr/>
          <a:lstStyle/>
          <a:p>
            <a:r>
              <a:t>野生动物生态监测站</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野生动物生态监测站介绍</a:t>
            </a:r>
          </a:p>
        </p:txBody>
      </p:sp>
      <p:sp>
        <p:nvSpPr>
          <p:cNvPr id="3" name="Text Placeholder 2"/>
          <p:cNvSpPr>
            <a:spLocks noGrp="1"/>
          </p:cNvSpPr>
          <p:nvPr>
            <p:ph type="body" idx="1"/>
          </p:nvPr>
        </p:nvSpPr>
        <p:spPr/>
        <p:txBody>
          <a:bodyPr/>
          <a:lstStyle/>
          <a:p>
            <a:r>
              <a:t>野生动物生态监测站概述</a:t>
            </a:r>
          </a:p>
        </p:txBody>
      </p:sp>
      <p:sp>
        <p:nvSpPr>
          <p:cNvPr id="4" name="Content Placeholder 3"/>
          <p:cNvSpPr>
            <a:spLocks noGrp="1"/>
          </p:cNvSpPr>
          <p:nvPr>
            <p:ph sz="half" idx="2"/>
          </p:nvPr>
        </p:nvSpPr>
        <p:spPr/>
        <p:txBody>
          <a:bodyPr/>
          <a:lstStyle/>
          <a:p>
            <a:r>
              <a:t>1.野生动物生态监测站是一种用于监测野生动物种群数量、分布和行为的设施。</a:t>
            </a:r>
          </a:p>
          <a:p>
            <a:r>
              <a:t>2.通过实时监测和数据分析，可以为保护野生动物提供科学依据和决策支持。</a:t>
            </a:r>
          </a:p>
          <a:p>
            <a:r>
              <a:t>3.野生动物生态监测站通常采用先进的无线传感技术和图像识别技术，实现对野生动物的精确监测和识别。</a:t>
            </a:r>
          </a:p>
          <a:p/>
        </p:txBody>
      </p:sp>
      <p:sp>
        <p:nvSpPr>
          <p:cNvPr id="5" name="Text Placeholder 4"/>
          <p:cNvSpPr>
            <a:spLocks noGrp="1"/>
          </p:cNvSpPr>
          <p:nvPr>
            <p:ph type="body" idx="3"/>
          </p:nvPr>
        </p:nvSpPr>
        <p:spPr/>
        <p:txBody>
          <a:bodyPr/>
          <a:lstStyle/>
          <a:p>
            <a:r>
              <a:t>野生动物生态监测站的构建</a:t>
            </a:r>
          </a:p>
        </p:txBody>
      </p:sp>
      <p:sp>
        <p:nvSpPr>
          <p:cNvPr id="6" name="Content Placeholder 5"/>
          <p:cNvSpPr>
            <a:spLocks noGrp="1"/>
          </p:cNvSpPr>
          <p:nvPr>
            <p:ph sz="half" idx="4"/>
          </p:nvPr>
        </p:nvSpPr>
        <p:spPr/>
        <p:txBody>
          <a:bodyPr/>
          <a:lstStyle/>
          <a:p>
            <a:r>
              <a:t>1.野生动物生态监测站需要建立在野生动物活动频繁的区域，并根据不同的物种和生态环境进行定制化设计。</a:t>
            </a:r>
          </a:p>
          <a:p>
            <a:r>
              <a:t>2.监测站需要配备先进的监测设备和分析软件，以实现精确的数据采集和分析。</a:t>
            </a:r>
          </a:p>
          <a:p>
            <a:r>
              <a:t>3.构建野生动物生态监测站需要考虑当地的自然环境和气候条件，确保设施的可持续性和稳定性。</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野生动物生态监测站介绍</a:t>
            </a:r>
          </a:p>
        </p:txBody>
      </p:sp>
      <p:sp>
        <p:nvSpPr>
          <p:cNvPr id="3" name="Content Placeholder 2"/>
          <p:cNvSpPr>
            <a:spLocks noGrp="1"/>
          </p:cNvSpPr>
          <p:nvPr>
            <p:ph sz="half" idx="2"/>
          </p:nvPr>
        </p:nvSpPr>
        <p:spPr/>
        <p:txBody>
          <a:bodyPr/>
          <a:lstStyle/>
          <a:p>
            <a:r>
              <a:t>1.野生动物生态监测站需要采用无线传感技术、图像识别技术等手段，实现实时监测和数据采集。</a:t>
            </a:r>
          </a:p>
          <a:p>
            <a:r>
              <a:t>2.数据采集需要确保准确性和精度，以避免误差和数据异常。</a:t>
            </a:r>
          </a:p>
          <a:p>
            <a:r>
              <a:t>3.数据采集的频率和周期需要根据不同的物种和监测目的进行调整和优化。</a:t>
            </a:r>
          </a:p>
          <a:p/>
        </p:txBody>
      </p:sp>
      <p:sp>
        <p:nvSpPr>
          <p:cNvPr id="4" name="Text Placeholder 3"/>
          <p:cNvSpPr>
            <a:spLocks noGrp="1"/>
          </p:cNvSpPr>
          <p:nvPr>
            <p:ph type="body" idx="3"/>
          </p:nvPr>
        </p:nvSpPr>
        <p:spPr/>
        <p:txBody>
          <a:bodyPr/>
          <a:lstStyle/>
          <a:p>
            <a:r>
              <a:t>野生动物生态监测站的数据分析</a:t>
            </a:r>
          </a:p>
        </p:txBody>
      </p:sp>
      <p:sp>
        <p:nvSpPr>
          <p:cNvPr id="5" name="Content Placeholder 4"/>
          <p:cNvSpPr>
            <a:spLocks noGrp="1"/>
          </p:cNvSpPr>
          <p:nvPr>
            <p:ph sz="half" idx="4"/>
          </p:nvPr>
        </p:nvSpPr>
        <p:spPr/>
        <p:txBody>
          <a:bodyPr/>
          <a:lstStyle/>
          <a:p>
            <a:r>
              <a:t>1.采集到的数据需要通过专业的分析软件进行处理和分析，以提取有用的信息和知识。</a:t>
            </a:r>
          </a:p>
          <a:p>
            <a:r>
              <a:t>2.数据分析可以帮助研究人员了解野生动物种群的数量、分布和行为特征，为保护和管理提供科学依据。</a:t>
            </a:r>
          </a:p>
          <a:p>
            <a:r>
              <a:t>3.数据分析的结果需要及时反馈给相关的保护和管理部门，以便采取及时的措施和行动。</a:t>
            </a:r>
          </a:p>
          <a:p/>
        </p:txBody>
      </p:sp>
      <p:sp>
        <p:nvSpPr>
          <p:cNvPr id="6" name="Text Placeholder 5"/>
          <p:cNvSpPr>
            <a:spLocks noGrp="1"/>
          </p:cNvSpPr>
          <p:nvPr>
            <p:ph type="body" idx="1"/>
          </p:nvPr>
        </p:nvSpPr>
        <p:spPr/>
        <p:txBody>
          <a:bodyPr/>
          <a:lstStyle/>
          <a:p>
            <a:r>
              <a:t>野生动物生态监测站的数据采集</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野生动物生态监测站介绍</a:t>
            </a:r>
          </a:p>
        </p:txBody>
      </p:sp>
      <p:sp>
        <p:nvSpPr>
          <p:cNvPr id="3" name="Text Placeholder 2"/>
          <p:cNvSpPr>
            <a:spLocks noGrp="1"/>
          </p:cNvSpPr>
          <p:nvPr>
            <p:ph type="body" idx="1"/>
          </p:nvPr>
        </p:nvSpPr>
        <p:spPr/>
        <p:txBody>
          <a:bodyPr/>
          <a:lstStyle/>
          <a:p>
            <a:r>
              <a:t>野生动物生态监测站的维护和更新</a:t>
            </a:r>
          </a:p>
        </p:txBody>
      </p:sp>
      <p:sp>
        <p:nvSpPr>
          <p:cNvPr id="4" name="Content Placeholder 3"/>
          <p:cNvSpPr>
            <a:spLocks noGrp="1"/>
          </p:cNvSpPr>
          <p:nvPr>
            <p:ph sz="half" idx="2"/>
          </p:nvPr>
        </p:nvSpPr>
        <p:spPr/>
        <p:txBody>
          <a:bodyPr/>
          <a:lstStyle/>
          <a:p>
            <a:r>
              <a:t>1.野生动物生态监测站需要定期进行维护和更新，以确保设施的正常运行和数据的准确性。</a:t>
            </a:r>
          </a:p>
          <a:p>
            <a:r>
              <a:t>2.维护和更新需要考虑当地的自然环境和气候条件，以及设施的使用情况和损耗情况。</a:t>
            </a:r>
          </a:p>
          <a:p>
            <a:r>
              <a:t>3.维护和更新的工作需要由专业的技术人员进行，确保设施的稳定性和可持续性。</a:t>
            </a:r>
          </a:p>
          <a:p/>
        </p:txBody>
      </p:sp>
      <p:sp>
        <p:nvSpPr>
          <p:cNvPr id="5" name="Text Placeholder 4"/>
          <p:cNvSpPr>
            <a:spLocks noGrp="1"/>
          </p:cNvSpPr>
          <p:nvPr>
            <p:ph type="body" idx="3"/>
          </p:nvPr>
        </p:nvSpPr>
        <p:spPr/>
        <p:txBody>
          <a:bodyPr/>
          <a:lstStyle/>
          <a:p>
            <a:r>
              <a:t>野生动物生态监测站的未来发展趋势</a:t>
            </a:r>
          </a:p>
        </p:txBody>
      </p:sp>
      <p:sp>
        <p:nvSpPr>
          <p:cNvPr id="6" name="Content Placeholder 5"/>
          <p:cNvSpPr>
            <a:spLocks noGrp="1"/>
          </p:cNvSpPr>
          <p:nvPr>
            <p:ph sz="half" idx="4"/>
          </p:nvPr>
        </p:nvSpPr>
        <p:spPr/>
        <p:txBody>
          <a:bodyPr/>
          <a:lstStyle/>
          <a:p>
            <a:r>
              <a:t>1.随着技术的不断进步和应用，野生动物生态监测站将会更加智能化和自动化，提高监测的效率和准确性。</a:t>
            </a:r>
          </a:p>
          <a:p>
            <a:r>
              <a:t>2.未来野生动物生态监测站将会更加注重多学科交叉融合，结合人工智能、大数据等技术手段，实现更加全面和深入的监测和分析。</a:t>
            </a:r>
          </a:p>
          <a:p>
            <a:r>
              <a:t>3.未来野生动物生态监测站将会更加注重公众参与和科普教育，提高公众对野生动物保护的意识和参与度。</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监测站的建设目标和意义</a:t>
            </a:r>
          </a:p>
        </p:txBody>
      </p:sp>
      <p:sp>
        <p:nvSpPr>
          <p:cNvPr id="3" name="Subtitle 2"/>
          <p:cNvSpPr>
            <a:spLocks noGrp="1"/>
          </p:cNvSpPr>
          <p:nvPr>
            <p:ph type="subTitle" idx="1"/>
          </p:nvPr>
        </p:nvSpPr>
        <p:spPr/>
        <p:txBody>
          <a:bodyPr/>
          <a:lstStyle/>
          <a:p>
            <a:r>
              <a:t>野生动物生态监测站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监测站的建设目标和意义</a:t>
            </a:r>
          </a:p>
        </p:txBody>
      </p:sp>
      <p:sp>
        <p:nvSpPr>
          <p:cNvPr id="3" name="Text Placeholder 2"/>
          <p:cNvSpPr>
            <a:spLocks noGrp="1"/>
          </p:cNvSpPr>
          <p:nvPr>
            <p:ph type="body" idx="1"/>
          </p:nvPr>
        </p:nvSpPr>
        <p:spPr/>
        <p:txBody>
          <a:bodyPr/>
          <a:lstStyle/>
          <a:p>
            <a:r>
              <a:t>保护野生动物及其生态系统</a:t>
            </a:r>
          </a:p>
        </p:txBody>
      </p:sp>
      <p:sp>
        <p:nvSpPr>
          <p:cNvPr id="4" name="Content Placeholder 3"/>
          <p:cNvSpPr>
            <a:spLocks noGrp="1"/>
          </p:cNvSpPr>
          <p:nvPr>
            <p:ph sz="half" idx="2"/>
          </p:nvPr>
        </p:nvSpPr>
        <p:spPr/>
        <p:txBody>
          <a:bodyPr/>
          <a:lstStyle/>
          <a:p>
            <a:r>
              <a:t>1.保护野生动物种群，维护生态平衡和生物多样性。</a:t>
            </a:r>
          </a:p>
          <a:p>
            <a:r>
              <a:t>2.监测生态系统变化，为环境保护和可持续发展提供科学依据。</a:t>
            </a:r>
          </a:p>
          <a:p>
            <a:r>
              <a:t>3.提高公众对野生动物保护的意识，促进人与自然和谐共生。</a:t>
            </a:r>
          </a:p>
          <a:p/>
        </p:txBody>
      </p:sp>
      <p:sp>
        <p:nvSpPr>
          <p:cNvPr id="5" name="Text Placeholder 4"/>
          <p:cNvSpPr>
            <a:spLocks noGrp="1"/>
          </p:cNvSpPr>
          <p:nvPr>
            <p:ph type="body" idx="3"/>
          </p:nvPr>
        </p:nvSpPr>
        <p:spPr/>
        <p:txBody>
          <a:bodyPr/>
          <a:lstStyle/>
          <a:p>
            <a:r>
              <a:t>实现野生动物生态监测信息化</a:t>
            </a:r>
          </a:p>
        </p:txBody>
      </p:sp>
      <p:sp>
        <p:nvSpPr>
          <p:cNvPr id="6" name="Content Placeholder 5"/>
          <p:cNvSpPr>
            <a:spLocks noGrp="1"/>
          </p:cNvSpPr>
          <p:nvPr>
            <p:ph sz="half" idx="4"/>
          </p:nvPr>
        </p:nvSpPr>
        <p:spPr/>
        <p:txBody>
          <a:bodyPr/>
          <a:lstStyle/>
          <a:p>
            <a:r>
              <a:t>1.利用信息化技术，提高野生动物生态监测的效率和准确性。</a:t>
            </a:r>
          </a:p>
          <a:p>
            <a:r>
              <a:t>2.建立野生动物生态监测数据库，实现信息共享和数据分析。</a:t>
            </a:r>
          </a:p>
          <a:p>
            <a:r>
              <a:t>3.推动野生动物生态监测的科学化和标准化，提升整体水平。</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监测站的建设目标和意义</a:t>
            </a:r>
          </a:p>
        </p:txBody>
      </p:sp>
      <p:sp>
        <p:nvSpPr>
          <p:cNvPr id="3" name="Content Placeholder 2"/>
          <p:cNvSpPr>
            <a:spLocks noGrp="1"/>
          </p:cNvSpPr>
          <p:nvPr>
            <p:ph sz="half" idx="2"/>
          </p:nvPr>
        </p:nvSpPr>
        <p:spPr/>
        <p:txBody>
          <a:bodyPr/>
          <a:lstStyle/>
          <a:p>
            <a:r>
              <a:t>1.加强野生动物生态监测科学研究，探索新的监测技术和方法。</a:t>
            </a:r>
          </a:p>
          <a:p>
            <a:r>
              <a:t>2.将科研成果转化为实际应用，提高野生动物生态监测的效果和实用性。</a:t>
            </a:r>
          </a:p>
          <a:p>
            <a:r>
              <a:t>3.加强与国际同行的交流与合作，推动野生动物生态监测领域的进步与发展。</a:t>
            </a:r>
          </a:p>
          <a:p/>
        </p:txBody>
      </p:sp>
      <p:sp>
        <p:nvSpPr>
          <p:cNvPr id="4" name="Text Placeholder 3"/>
          <p:cNvSpPr>
            <a:spLocks noGrp="1"/>
          </p:cNvSpPr>
          <p:nvPr>
            <p:ph type="body" idx="3"/>
          </p:nvPr>
        </p:nvSpPr>
        <p:spPr/>
        <p:txBody>
          <a:bodyPr/>
          <a:lstStyle/>
          <a:p>
            <a:r>
              <a:t>提高野生动物生态监测的社会经济效益</a:t>
            </a:r>
          </a:p>
        </p:txBody>
      </p:sp>
      <p:sp>
        <p:nvSpPr>
          <p:cNvPr id="5" name="Content Placeholder 4"/>
          <p:cNvSpPr>
            <a:spLocks noGrp="1"/>
          </p:cNvSpPr>
          <p:nvPr>
            <p:ph sz="half" idx="4"/>
          </p:nvPr>
        </p:nvSpPr>
        <p:spPr/>
        <p:txBody>
          <a:bodyPr/>
          <a:lstStyle/>
          <a:p>
            <a:r>
              <a:t>1.通过野生动物生态监测，合理开发和利用野生动物资源，促进经济发展。</a:t>
            </a:r>
          </a:p>
          <a:p>
            <a:r>
              <a:t>2.带动相关产业的发展，增加就业机会，提高当地居民的收入水平。</a:t>
            </a:r>
          </a:p>
          <a:p>
            <a:r>
              <a:t>3.加强野生动物生态监测的宣传和教育，提高公众的生态意识和责任感，促进社会和谐发展。</a:t>
            </a:r>
          </a:p>
          <a:p/>
        </p:txBody>
      </p:sp>
      <p:sp>
        <p:nvSpPr>
          <p:cNvPr id="6" name="Text Placeholder 5"/>
          <p:cNvSpPr>
            <a:spLocks noGrp="1"/>
          </p:cNvSpPr>
          <p:nvPr>
            <p:ph type="body" idx="1"/>
          </p:nvPr>
        </p:nvSpPr>
        <p:spPr/>
        <p:txBody>
          <a:bodyPr/>
          <a:lstStyle/>
          <a:p>
            <a:r>
              <a:t>促进野生动物生态监测科研与应用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监测站的建设目标和意义</a:t>
            </a:r>
          </a:p>
        </p:txBody>
      </p:sp>
      <p:sp>
        <p:nvSpPr>
          <p:cNvPr id="3" name="Text Placeholder 2"/>
          <p:cNvSpPr>
            <a:spLocks noGrp="1"/>
          </p:cNvSpPr>
          <p:nvPr>
            <p:ph type="body" idx="1"/>
          </p:nvPr>
        </p:nvSpPr>
        <p:spPr/>
        <p:txBody>
          <a:bodyPr/>
          <a:lstStyle/>
          <a:p>
            <a:r>
              <a:t>加强野生动物生态监测的法制建设与管理</a:t>
            </a:r>
          </a:p>
        </p:txBody>
      </p:sp>
      <p:sp>
        <p:nvSpPr>
          <p:cNvPr id="4" name="Content Placeholder 3"/>
          <p:cNvSpPr>
            <a:spLocks noGrp="1"/>
          </p:cNvSpPr>
          <p:nvPr>
            <p:ph sz="half" idx="2"/>
          </p:nvPr>
        </p:nvSpPr>
        <p:spPr/>
        <p:txBody>
          <a:bodyPr/>
          <a:lstStyle/>
          <a:p>
            <a:r>
              <a:t>1.制定和完善野生动物生态监测的法律法规，确保监测工作的合法性和规范性。</a:t>
            </a:r>
          </a:p>
          <a:p>
            <a:r>
              <a:t>2.加强野生动物生态监测的执法力度，打击非法捕猎和破坏生态环境的行为。</a:t>
            </a:r>
          </a:p>
          <a:p>
            <a:r>
              <a:t>3.建立健全的野生动物生态监测管理机制，加强监测站点的管理和维护，确保监测工作的顺利进行。</a:t>
            </a:r>
          </a:p>
          <a:p/>
        </p:txBody>
      </p:sp>
      <p:sp>
        <p:nvSpPr>
          <p:cNvPr id="5" name="Text Placeholder 4"/>
          <p:cNvSpPr>
            <a:spLocks noGrp="1"/>
          </p:cNvSpPr>
          <p:nvPr>
            <p:ph type="body" idx="3"/>
          </p:nvPr>
        </p:nvSpPr>
        <p:spPr/>
        <p:txBody>
          <a:bodyPr/>
          <a:lstStyle/>
          <a:p>
            <a:r>
              <a:t>培养野生动物生态监测专业人才</a:t>
            </a:r>
          </a:p>
        </p:txBody>
      </p:sp>
      <p:sp>
        <p:nvSpPr>
          <p:cNvPr id="6" name="Content Placeholder 5"/>
          <p:cNvSpPr>
            <a:spLocks noGrp="1"/>
          </p:cNvSpPr>
          <p:nvPr>
            <p:ph sz="half" idx="4"/>
          </p:nvPr>
        </p:nvSpPr>
        <p:spPr/>
        <p:txBody>
          <a:bodyPr/>
          <a:lstStyle/>
          <a:p>
            <a:r>
              <a:t>1.加强野生动物生态监测人才培养，提高专业人才的数量和素质。</a:t>
            </a:r>
          </a:p>
          <a:p>
            <a:r>
              <a:t>2.建立完善的人才培养机制，加强学科建设和师资力量，提高人才培养质量。</a:t>
            </a:r>
          </a:p>
          <a:p>
            <a:r>
              <a:t>3.鼓励社会各界参与野生动物生态监测工作，形成多元化的人才队伍，推动野生动物保护事业的发展。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监测站的设备与技术</a:t>
            </a:r>
          </a:p>
        </p:txBody>
      </p:sp>
      <p:sp>
        <p:nvSpPr>
          <p:cNvPr id="3" name="Subtitle 2"/>
          <p:cNvSpPr>
            <a:spLocks noGrp="1"/>
          </p:cNvSpPr>
          <p:nvPr>
            <p:ph type="subTitle" idx="1"/>
          </p:nvPr>
        </p:nvSpPr>
        <p:spPr/>
        <p:txBody>
          <a:bodyPr/>
          <a:lstStyle/>
          <a:p>
            <a:r>
              <a:t>野生动物生态监测站</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监测站的设备与技术</a:t>
            </a:r>
          </a:p>
        </p:txBody>
      </p:sp>
      <p:sp>
        <p:nvSpPr>
          <p:cNvPr id="3" name="Text Placeholder 2"/>
          <p:cNvSpPr>
            <a:spLocks noGrp="1"/>
          </p:cNvSpPr>
          <p:nvPr>
            <p:ph type="body" idx="1"/>
          </p:nvPr>
        </p:nvSpPr>
        <p:spPr/>
        <p:txBody>
          <a:bodyPr/>
          <a:lstStyle/>
          <a:p>
            <a:r>
              <a:t>遥感技术</a:t>
            </a:r>
          </a:p>
        </p:txBody>
      </p:sp>
      <p:sp>
        <p:nvSpPr>
          <p:cNvPr id="4" name="Content Placeholder 3"/>
          <p:cNvSpPr>
            <a:spLocks noGrp="1"/>
          </p:cNvSpPr>
          <p:nvPr>
            <p:ph sz="half" idx="2"/>
          </p:nvPr>
        </p:nvSpPr>
        <p:spPr/>
        <p:txBody>
          <a:bodyPr/>
          <a:lstStyle/>
          <a:p>
            <a:r>
              <a:t>1.遥感技术能够提供大范围、高时效性的野生动物生态监测数据。</a:t>
            </a:r>
          </a:p>
          <a:p>
            <a:r>
              <a:t>2.利用高分辨率卫星影像，可以精确识别动物种群、数量及分布情况。</a:t>
            </a:r>
          </a:p>
          <a:p>
            <a:r>
              <a:t>3.结合GIS技术，可对遥感数据进行深度分析，提高监测精度。</a:t>
            </a:r>
          </a:p>
          <a:p/>
        </p:txBody>
      </p:sp>
      <p:sp>
        <p:nvSpPr>
          <p:cNvPr id="5" name="Text Placeholder 4"/>
          <p:cNvSpPr>
            <a:spLocks noGrp="1"/>
          </p:cNvSpPr>
          <p:nvPr>
            <p:ph type="body" idx="3"/>
          </p:nvPr>
        </p:nvSpPr>
        <p:spPr/>
        <p:txBody>
          <a:bodyPr/>
          <a:lstStyle/>
          <a:p>
            <a:r>
              <a:t>无线传感器网络</a:t>
            </a:r>
          </a:p>
        </p:txBody>
      </p:sp>
      <p:sp>
        <p:nvSpPr>
          <p:cNvPr id="6" name="Content Placeholder 5"/>
          <p:cNvSpPr>
            <a:spLocks noGrp="1"/>
          </p:cNvSpPr>
          <p:nvPr>
            <p:ph sz="half" idx="4"/>
          </p:nvPr>
        </p:nvSpPr>
        <p:spPr/>
        <p:txBody>
          <a:bodyPr/>
          <a:lstStyle/>
          <a:p>
            <a:r>
              <a:t>1.无线传感器网络能够实时监测野生动物的生理指标和环境参数。</a:t>
            </a:r>
          </a:p>
          <a:p>
            <a:r>
              <a:t>2.通过部署多种传感器节点，获得全方位的生态监测数据。</a:t>
            </a:r>
          </a:p>
          <a:p>
            <a:r>
              <a:t>3.无线传输技术确保数据传输的稳定性和实时性。</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监测站的设备与技术</a:t>
            </a:r>
          </a:p>
        </p:txBody>
      </p:sp>
      <p:sp>
        <p:nvSpPr>
          <p:cNvPr id="3" name="Text Placeholder 2"/>
          <p:cNvSpPr>
            <a:spLocks noGrp="1"/>
          </p:cNvSpPr>
          <p:nvPr>
            <p:ph type="body" idx="1"/>
          </p:nvPr>
        </p:nvSpPr>
        <p:spPr/>
        <p:txBody>
          <a:bodyPr/>
          <a:lstStyle/>
          <a:p>
            <a:r>
              <a:t>摄像头监控</a:t>
            </a:r>
          </a:p>
        </p:txBody>
      </p:sp>
      <p:sp>
        <p:nvSpPr>
          <p:cNvPr id="4" name="Content Placeholder 3"/>
          <p:cNvSpPr>
            <a:spLocks noGrp="1"/>
          </p:cNvSpPr>
          <p:nvPr>
            <p:ph sz="half" idx="2"/>
          </p:nvPr>
        </p:nvSpPr>
        <p:spPr/>
        <p:txBody>
          <a:bodyPr/>
          <a:lstStyle/>
          <a:p>
            <a:r>
              <a:t>1.高清摄像头可以提供实时的野生动物活动影像。</a:t>
            </a:r>
          </a:p>
          <a:p>
            <a:r>
              <a:t>2.通过智能识别技术，实现动物种类识别和计数。</a:t>
            </a:r>
          </a:p>
          <a:p>
            <a:r>
              <a:t>3.长时间录像功能，便于回顾和分析动物行为。</a:t>
            </a:r>
          </a:p>
          <a:p/>
        </p:txBody>
      </p:sp>
      <p:sp>
        <p:nvSpPr>
          <p:cNvPr id="5" name="Text Placeholder 4"/>
          <p:cNvSpPr>
            <a:spLocks noGrp="1"/>
          </p:cNvSpPr>
          <p:nvPr>
            <p:ph type="body" idx="3"/>
          </p:nvPr>
        </p:nvSpPr>
        <p:spPr/>
        <p:txBody>
          <a:bodyPr/>
          <a:lstStyle/>
          <a:p>
            <a:r>
              <a:t>声音识别技术</a:t>
            </a:r>
          </a:p>
        </p:txBody>
      </p:sp>
      <p:sp>
        <p:nvSpPr>
          <p:cNvPr id="6" name="Content Placeholder 5"/>
          <p:cNvSpPr>
            <a:spLocks noGrp="1"/>
          </p:cNvSpPr>
          <p:nvPr>
            <p:ph sz="half" idx="4"/>
          </p:nvPr>
        </p:nvSpPr>
        <p:spPr/>
        <p:txBody>
          <a:bodyPr/>
          <a:lstStyle/>
          <a:p>
            <a:r>
              <a:t>1.声音识别技术能够识别和分类野生动物的声音。</a:t>
            </a:r>
          </a:p>
          <a:p>
            <a:r>
              <a:t>2.通过分析声音数据，了解动物的习性和生态需求。</a:t>
            </a:r>
          </a:p>
          <a:p>
            <a:r>
              <a:t>3.长期录音功能，可用于研究动物种群变化和迁徙模式。</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监测站的设备与技术</a:t>
            </a:r>
          </a:p>
        </p:txBody>
      </p:sp>
      <p:sp>
        <p:nvSpPr>
          <p:cNvPr id="3" name="Text Placeholder 2"/>
          <p:cNvSpPr>
            <a:spLocks noGrp="1"/>
          </p:cNvSpPr>
          <p:nvPr>
            <p:ph type="body" idx="1"/>
          </p:nvPr>
        </p:nvSpPr>
        <p:spPr/>
        <p:txBody>
          <a:bodyPr/>
          <a:lstStyle/>
          <a:p>
            <a:r>
              <a:t>DNA测序技术</a:t>
            </a:r>
          </a:p>
        </p:txBody>
      </p:sp>
      <p:sp>
        <p:nvSpPr>
          <p:cNvPr id="4" name="Content Placeholder 3"/>
          <p:cNvSpPr>
            <a:spLocks noGrp="1"/>
          </p:cNvSpPr>
          <p:nvPr>
            <p:ph sz="half" idx="2"/>
          </p:nvPr>
        </p:nvSpPr>
        <p:spPr/>
        <p:txBody>
          <a:bodyPr/>
          <a:lstStyle/>
          <a:p>
            <a:r>
              <a:t>1.DNA测序技术可用于野生动物种群遗传多样性研究。</a:t>
            </a:r>
          </a:p>
          <a:p>
            <a:r>
              <a:t>2.通过基因数据分析，了解野生动物种群演化关系和亲缘关系。</a:t>
            </a:r>
          </a:p>
          <a:p>
            <a:r>
              <a:t>3.为保护濒危物种和制定保护策略提供科学依据。</a:t>
            </a:r>
          </a:p>
          <a:p/>
        </p:txBody>
      </p:sp>
      <p:sp>
        <p:nvSpPr>
          <p:cNvPr id="5" name="Text Placeholder 4"/>
          <p:cNvSpPr>
            <a:spLocks noGrp="1"/>
          </p:cNvSpPr>
          <p:nvPr>
            <p:ph type="body" idx="3"/>
          </p:nvPr>
        </p:nvSpPr>
        <p:spPr/>
        <p:txBody>
          <a:bodyPr/>
          <a:lstStyle/>
          <a:p>
            <a:r>
              <a:t>大数据分析技术</a:t>
            </a:r>
          </a:p>
        </p:txBody>
      </p:sp>
      <p:sp>
        <p:nvSpPr>
          <p:cNvPr id="6" name="Content Placeholder 5"/>
          <p:cNvSpPr>
            <a:spLocks noGrp="1"/>
          </p:cNvSpPr>
          <p:nvPr>
            <p:ph sz="half" idx="4"/>
          </p:nvPr>
        </p:nvSpPr>
        <p:spPr/>
        <p:txBody>
          <a:bodyPr/>
          <a:lstStyle/>
          <a:p>
            <a:r>
              <a:t>1.大数据分析能够对多源生态监测数据进行深度挖掘和关联分析。</a:t>
            </a:r>
          </a:p>
          <a:p>
            <a:r>
              <a:t>2.通过数据模型和算法，预测野生动物种群动态和生态变化趋势。</a:t>
            </a:r>
          </a:p>
          <a:p>
            <a:r>
              <a:t>3.为生态保护和管理提供决策支持。</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监测数据与信息处理</a:t>
            </a:r>
          </a:p>
        </p:txBody>
      </p:sp>
      <p:sp>
        <p:nvSpPr>
          <p:cNvPr id="3" name="Subtitle 2"/>
          <p:cNvSpPr>
            <a:spLocks noGrp="1"/>
          </p:cNvSpPr>
          <p:nvPr>
            <p:ph type="subTitle" idx="1"/>
          </p:nvPr>
        </p:nvSpPr>
        <p:spPr/>
        <p:txBody>
          <a:bodyPr/>
          <a:lstStyle/>
          <a:p>
            <a:r>
              <a:t>野生动物生态监测站</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监测数据与信息处理</a:t>
            </a:r>
          </a:p>
        </p:txBody>
      </p:sp>
      <p:sp>
        <p:nvSpPr>
          <p:cNvPr id="3" name="Text Placeholder 2"/>
          <p:cNvSpPr>
            <a:spLocks noGrp="1"/>
          </p:cNvSpPr>
          <p:nvPr>
            <p:ph type="body" idx="1"/>
          </p:nvPr>
        </p:nvSpPr>
        <p:spPr/>
        <p:txBody>
          <a:bodyPr/>
          <a:lstStyle/>
          <a:p>
            <a:r>
              <a:t>数据收集与传输</a:t>
            </a:r>
          </a:p>
        </p:txBody>
      </p:sp>
      <p:sp>
        <p:nvSpPr>
          <p:cNvPr id="4" name="Content Placeholder 3"/>
          <p:cNvSpPr>
            <a:spLocks noGrp="1"/>
          </p:cNvSpPr>
          <p:nvPr>
            <p:ph sz="half" idx="2"/>
          </p:nvPr>
        </p:nvSpPr>
        <p:spPr/>
        <p:txBody>
          <a:bodyPr/>
          <a:lstStyle/>
          <a:p>
            <a:r>
              <a:t>1.使用自动化设备实时收集监测数据。</a:t>
            </a:r>
          </a:p>
          <a:p>
            <a:r>
              <a:t>2.利用无线网络技术实现数据实时传输。</a:t>
            </a:r>
          </a:p>
          <a:p>
            <a:r>
              <a:t>3.设计稳定可靠的数据存储方案。</a:t>
            </a:r>
          </a:p>
          <a:p/>
        </p:txBody>
      </p:sp>
      <p:sp>
        <p:nvSpPr>
          <p:cNvPr id="5" name="Text Placeholder 4"/>
          <p:cNvSpPr>
            <a:spLocks noGrp="1"/>
          </p:cNvSpPr>
          <p:nvPr>
            <p:ph type="body" idx="3"/>
          </p:nvPr>
        </p:nvSpPr>
        <p:spPr/>
        <p:txBody>
          <a:bodyPr/>
          <a:lstStyle/>
          <a:p>
            <a:r>
              <a:t>数据清洗与整理</a:t>
            </a:r>
          </a:p>
        </p:txBody>
      </p:sp>
      <p:sp>
        <p:nvSpPr>
          <p:cNvPr id="6" name="Content Placeholder 5"/>
          <p:cNvSpPr>
            <a:spLocks noGrp="1"/>
          </p:cNvSpPr>
          <p:nvPr>
            <p:ph sz="half" idx="4"/>
          </p:nvPr>
        </p:nvSpPr>
        <p:spPr/>
        <p:txBody>
          <a:bodyPr/>
          <a:lstStyle/>
          <a:p>
            <a:r>
              <a:t>1.制定数据清洗标准和流程。</a:t>
            </a:r>
          </a:p>
          <a:p>
            <a:r>
              <a:t>2.采用数据整理工具对数据进行格式化和归一化。</a:t>
            </a:r>
          </a:p>
          <a:p>
            <a:r>
              <a:t>3.建立数据质量控制机制。</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监测数据与信息处理</a:t>
            </a:r>
          </a:p>
        </p:txBody>
      </p:sp>
      <p:sp>
        <p:nvSpPr>
          <p:cNvPr id="3" name="Text Placeholder 2"/>
          <p:cNvSpPr>
            <a:spLocks noGrp="1"/>
          </p:cNvSpPr>
          <p:nvPr>
            <p:ph type="body" idx="1"/>
          </p:nvPr>
        </p:nvSpPr>
        <p:spPr/>
        <p:txBody>
          <a:bodyPr/>
          <a:lstStyle/>
          <a:p>
            <a:r>
              <a:t>数据分析与挖掘</a:t>
            </a:r>
          </a:p>
        </p:txBody>
      </p:sp>
      <p:sp>
        <p:nvSpPr>
          <p:cNvPr id="4" name="Content Placeholder 3"/>
          <p:cNvSpPr>
            <a:spLocks noGrp="1"/>
          </p:cNvSpPr>
          <p:nvPr>
            <p:ph sz="half" idx="2"/>
          </p:nvPr>
        </p:nvSpPr>
        <p:spPr/>
        <p:txBody>
          <a:bodyPr/>
          <a:lstStyle/>
          <a:p>
            <a:r>
              <a:t>1.应用数据分析技术对监测数据进行趋势分析和模式识别。</a:t>
            </a:r>
          </a:p>
          <a:p>
            <a:r>
              <a:t>2.采用数据挖掘技术发现数据背后的生态规律。</a:t>
            </a:r>
          </a:p>
          <a:p>
            <a:r>
              <a:t>3.结合人工智能技术进行智能预测和预警。</a:t>
            </a:r>
          </a:p>
          <a:p/>
        </p:txBody>
      </p:sp>
      <p:sp>
        <p:nvSpPr>
          <p:cNvPr id="5" name="Text Placeholder 4"/>
          <p:cNvSpPr>
            <a:spLocks noGrp="1"/>
          </p:cNvSpPr>
          <p:nvPr>
            <p:ph type="body" idx="3"/>
          </p:nvPr>
        </p:nvSpPr>
        <p:spPr/>
        <p:txBody>
          <a:bodyPr/>
          <a:lstStyle/>
          <a:p>
            <a:r>
              <a:t>数据共享与服务</a:t>
            </a:r>
          </a:p>
        </p:txBody>
      </p:sp>
      <p:sp>
        <p:nvSpPr>
          <p:cNvPr id="6" name="Content Placeholder 5"/>
          <p:cNvSpPr>
            <a:spLocks noGrp="1"/>
          </p:cNvSpPr>
          <p:nvPr>
            <p:ph sz="half" idx="4"/>
          </p:nvPr>
        </p:nvSpPr>
        <p:spPr/>
        <p:txBody>
          <a:bodyPr/>
          <a:lstStyle/>
          <a:p>
            <a:r>
              <a:t>1.设计数据共享平台实现数据共享交换。</a:t>
            </a:r>
          </a:p>
          <a:p>
            <a:r>
              <a:t>2.提供数据查询、下载和分析服务。</a:t>
            </a:r>
          </a:p>
          <a:p>
            <a:r>
              <a:t>3.制定数据共享与服务标准和规范。</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https://d.book118.com/115342102142011101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Franklin Gothic Book</vt:lpstr>
      <vt:lpstr>宋体</vt:lpstr>
      <vt:lpstr>思源黑体</vt:lpstr>
      <vt:lpstr>幼圆</vt:lpstr>
      <vt:lpstr>Agency FB</vt:lpstr>
      <vt:lpstr>Adobe 宋体 Std L</vt:lpstr>
      <vt:lpstr>Office Theme</vt:lpstr>
      <vt:lpstr>PowerPoint Presentation</vt:lpstr>
      <vt:lpstr>PowerPoint Presentation</vt:lpstr>
      <vt:lpstr> 野生动物生态监测站介绍</vt:lpstr>
      <vt:lpstr> 野生动物生态监测站介绍</vt:lpstr>
      <vt:lpstr> 野生动物生态监测站介绍</vt:lpstr>
      <vt:lpstr> 野生动物生态监测站介绍</vt:lpstr>
      <vt:lpstr> 监测站的建设目标和意义</vt:lpstr>
      <vt:lpstr> 监测站的建设目标和意义</vt:lpstr>
      <vt:lpstr> 监测站的建设目标和意义</vt:lpstr>
      <vt:lpstr> 监测站的建设目标和意义</vt:lpstr>
      <vt:lpstr> 监测站的设备与技术</vt:lpstr>
      <vt:lpstr> 监测站的设备与技术</vt:lpstr>
      <vt:lpstr> 监测站的设备与技术</vt:lpstr>
      <vt:lpstr> 监测站的设备与技术</vt:lpstr>
      <vt:lpstr> 监测数据与信息处理</vt:lpstr>
      <vt:lpstr> 监测数据与信息处理</vt:lpstr>
      <vt:lpstr> 监测数据与信息处理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2024-09-09T22:44:33.701</cp:lastPrinted>
  <dcterms:created xsi:type="dcterms:W3CDTF">2024-09-09T14:44:33Z</dcterms:created>
  <dcterms:modified xsi:type="dcterms:W3CDTF">2024-09-09T14:44:35Z</dcterms:modified>
</cp:coreProperties>
</file>