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6" r:id="rId2"/>
    <p:sldMasterId id="2147483698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9144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2C3739-5697-4B0D-90CE-C50D1CE5F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40B74F-5B39-45E9-8353-3B3CB73C1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7FBF6-D02F-4211-A999-E8D21D51F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8FDA06-99BA-435D-AD22-36D51B5EE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D2577C-ACEE-4194-B47F-F13ACE27A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3C8515-5B69-4C38-87A9-1082AFA66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7B40FB-C168-45D1-8AC1-E3AEF3674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E07874-E406-4C1B-B57D-5FC7DE02E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F42B25-D985-4F58-892F-BC97C5CBB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2509CC-F7C7-462F-97B0-EE863CEA2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93B470-3385-45AD-A51C-47507E7D9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72468747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93974225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1501076623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51188327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16941002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6188809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949416486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3157087332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1275445047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19336964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27081219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04665130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87257133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952116076"/>
      </p:ext>
    </p:extLst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16609951"/>
      </p:ext>
    </p:extLst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29683207"/>
      </p:ext>
    </p:extLst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80408893"/>
      </p:ext>
    </p:extLst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841257262"/>
      </p:ext>
    </p:extLst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922959463"/>
      </p:ext>
    </p:extLst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2877578150"/>
      </p:ext>
    </p:extLst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07687033"/>
      </p:ext>
    </p:extLst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66173898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image" Target="../media/image2.emf" /><Relationship Id="rId14" Type="http://schemas.openxmlformats.org/officeDocument/2006/relationships/hyperlink" Target="../../&#30446;&#24405;.ppt#-1,3,&#24187;&#28783;&#29255; 3" TargetMode="External" /><Relationship Id="rId15" Type="http://schemas.openxmlformats.org/officeDocument/2006/relationships/image" Target="../media/image3.png" /><Relationship Id="rId16" Type="http://schemas.openxmlformats.org/officeDocument/2006/relationships/hyperlink" Target="5.16.ppt" TargetMode="External" /><Relationship Id="rId17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image" Target="../media/image1.png" /><Relationship Id="rId13" Type="http://schemas.openxmlformats.org/officeDocument/2006/relationships/image" Target="../media/image4.png" /><Relationship Id="rId14" Type="http://schemas.openxmlformats.org/officeDocument/2006/relationships/slide" Target="../slides/slide2.xml" TargetMode="Internal" /><Relationship Id="rId15" Type="http://schemas.openxmlformats.org/officeDocument/2006/relationships/image" Target="../media/image5.png" /><Relationship Id="rId16" Type="http://schemas.openxmlformats.org/officeDocument/2006/relationships/slide" Target="../slides/slide3.xml" TargetMode="Internal" /><Relationship Id="rId17" Type="http://schemas.openxmlformats.org/officeDocument/2006/relationships/image" Target="../media/image6.png" /><Relationship Id="rId18" Type="http://schemas.openxmlformats.org/officeDocument/2006/relationships/slide" Target="../slides/slide9.xml" TargetMode="Internal" /><Relationship Id="rId19" Type="http://schemas.openxmlformats.org/officeDocument/2006/relationships/image" Target="../media/image7.png" /><Relationship Id="rId2" Type="http://schemas.openxmlformats.org/officeDocument/2006/relationships/slideLayout" Target="../slideLayouts/slideLayout24.xml" /><Relationship Id="rId20" Type="http://schemas.openxmlformats.org/officeDocument/2006/relationships/hyperlink" Target="../../&#30446;&#24405;.ppt#3. &#24187;&#28783;&#29255; 3" TargetMode="External" /><Relationship Id="rId21" Type="http://schemas.openxmlformats.org/officeDocument/2006/relationships/theme" Target="../theme/theme3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16614" name="Picture 38" descr="3">
            <a:hlinkClick action="ppaction://hlinkshowjump?jump=lastslide"/>
          </p:cNvPr>
          <p:cNvPicPr>
            <a:picLocks noChangeAspect="1" noChangeArrowheads="1"/>
          </p:cNvPicPr>
          <p:nvPr userDrawn="1"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154" t="-7442"/>
          <a:stretch>
            <a:fillRect/>
          </a:stretch>
        </p:blipFill>
        <p:spPr bwMode="auto">
          <a:xfrm>
            <a:off x="8696325" y="6375400"/>
            <a:ext cx="428625" cy="366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16622" name="Picture 46" descr="图片4"/>
          <p:cNvPicPr>
            <a:picLocks noChangeAspect="1" noChangeArrowheads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412"/>
          <a:stretch>
            <a:fillRect/>
          </a:stretch>
        </p:blipFill>
        <p:spPr bwMode="auto">
          <a:xfrm>
            <a:off x="6456363" y="5749925"/>
            <a:ext cx="2327275" cy="409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16623" name="Picture 47" descr="3">
            <a:hlinkClick r:id="rId14" action="ppaction://hlinkpres?slideindex=3&amp;slidetitle=幻灯片 3"/>
          </p:cNvPr>
          <p:cNvPicPr>
            <a:picLocks noChangeAspect="1" noChangeArrowheads="1"/>
          </p:cNvPicPr>
          <p:nvPr userDrawn="1"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60" r="66180"/>
          <a:stretch>
            <a:fillRect/>
          </a:stretch>
        </p:blipFill>
        <p:spPr bwMode="auto">
          <a:xfrm>
            <a:off x="7820025" y="6407150"/>
            <a:ext cx="441325" cy="334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16624" name="Picture 48" descr="章首">
            <a:hlinkClick r:id="rId16"/>
          </p:cNvPr>
          <p:cNvPicPr>
            <a:picLocks noChangeAspect="1" noChangeArrowheads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59763" y="6407150"/>
            <a:ext cx="438150" cy="334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transition/>
  <p:timing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49742" name="Picture 46" descr="3">
            <a:hlinkClick action="ppaction://hlinkshowjump?jump=lastslide"/>
          </p:cNvPr>
          <p:cNvPicPr>
            <a:picLocks noChangeAspect="1" noChangeArrowheads="1"/>
          </p:cNvPicPr>
          <p:nvPr userDrawn="1"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154" t="-7442"/>
          <a:stretch>
            <a:fillRect/>
          </a:stretch>
        </p:blipFill>
        <p:spPr bwMode="auto">
          <a:xfrm>
            <a:off x="8694738" y="6376988"/>
            <a:ext cx="428625" cy="366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9744" name="Picture 48" descr="3">
            <a:hlinkClick action="ppaction://hlinkshowjump?jump=firstslide"/>
          </p:cNvPr>
          <p:cNvPicPr>
            <a:picLocks noChangeAspect="1" noChangeArrowheads="1"/>
          </p:cNvPicPr>
          <p:nvPr userDrawn="1"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064" t="-7442" r="33090"/>
          <a:stretch>
            <a:fillRect/>
          </a:stretch>
        </p:blipFill>
        <p:spPr bwMode="auto">
          <a:xfrm>
            <a:off x="8262938" y="6376988"/>
            <a:ext cx="428625" cy="366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9769" name="Picture 73" descr="图片13">
            <a:hlinkClick r:id="rId14" action="ppaction://hlinksldjump" highlightClick="1"/>
          </p:cNvPr>
          <p:cNvPicPr>
            <a:picLocks noChangeAspect="1" noChangeArrowheads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27100" y="6094413"/>
            <a:ext cx="1577975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9770" name="Picture 74" descr="图片10">
            <a:hlinkClick r:id="rId16" action="ppaction://hlinksldjump" highlightClick="1"/>
          </p:cNvPr>
          <p:cNvPicPr>
            <a:picLocks noChangeAspect="1" noChangeArrowheads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98738" y="6094413"/>
            <a:ext cx="1577975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9771" name="Picture 75" descr="图片11">
            <a:hlinkClick r:id="rId18" action="ppaction://hlinksldjump" highlightClick="1"/>
          </p:cNvPr>
          <p:cNvPicPr>
            <a:picLocks noChangeAspect="1" noChangeArrowheads="1"/>
          </p:cNvPicPr>
          <p:nvPr userDrawn="1"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270375" y="6094413"/>
            <a:ext cx="1609725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9772" name="Picture 76" descr="图片12">
            <a:hlinkClick action="ppaction://hlinksldjump?num=21" highlightClick="1"/>
          </p:cNvPr>
          <p:cNvPicPr>
            <a:picLocks noChangeAspect="1" noChangeArrowheads="1"/>
          </p:cNvPicPr>
          <p:nvPr userDrawn="1"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73763" y="6094413"/>
            <a:ext cx="1609725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9773" name="Picture 77" descr="3">
            <a:hlinkClick r:id="rId20"/>
          </p:cNvPr>
          <p:cNvPicPr>
            <a:picLocks noChangeAspect="1" noChangeArrowheads="1"/>
          </p:cNvPicPr>
          <p:nvPr userDrawn="1"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60" r="66180"/>
          <a:stretch>
            <a:fillRect/>
          </a:stretch>
        </p:blipFill>
        <p:spPr bwMode="auto">
          <a:xfrm>
            <a:off x="7820025" y="6407150"/>
            <a:ext cx="441325" cy="334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97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9497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9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500"/>
                                        <p:tgtEl>
                                          <p:spTgt spid="1949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9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500"/>
                                        <p:tgtEl>
                                          <p:spTgt spid="19497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9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500"/>
                                        <p:tgtEl>
                                          <p:spTgt spid="19497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023133101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5653" name="Text Box 149"/>
          <p:cNvSpPr txBox="1">
            <a:spLocks noChangeArrowheads="1"/>
          </p:cNvSpPr>
          <p:nvPr/>
        </p:nvSpPr>
        <p:spPr bwMode="auto">
          <a:xfrm>
            <a:off x="1573213" y="1049338"/>
            <a:ext cx="5870575" cy="823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3200" b="0">
                <a:latin typeface="黑体" pitchFamily="49" charset="-122"/>
                <a:ea typeface="黑体" pitchFamily="49" charset="-122"/>
                <a:cs typeface="宋体" pitchFamily="2" charset="-122"/>
              </a:rPr>
              <a:t>第</a:t>
            </a:r>
            <a:r>
              <a:rPr lang="en-US" altLang="zh-CN" sz="3200" b="0">
                <a:latin typeface="黑体" pitchFamily="49" charset="-122"/>
                <a:ea typeface="黑体" pitchFamily="49" charset="-122"/>
                <a:cs typeface="宋体" pitchFamily="2" charset="-122"/>
              </a:rPr>
              <a:t>15</a:t>
            </a:r>
            <a:r>
              <a:rPr lang="zh-CN" altLang="en-US" sz="3200" b="0">
                <a:latin typeface="黑体" pitchFamily="49" charset="-122"/>
                <a:ea typeface="黑体" pitchFamily="49" charset="-122"/>
                <a:cs typeface="宋体" pitchFamily="2" charset="-122"/>
              </a:rPr>
              <a:t>、</a:t>
            </a:r>
            <a:r>
              <a:rPr lang="en-US" altLang="zh-CN" sz="3200" b="0">
                <a:latin typeface="黑体" pitchFamily="49" charset="-122"/>
                <a:ea typeface="黑体" pitchFamily="49" charset="-122"/>
                <a:cs typeface="宋体" pitchFamily="2" charset="-122"/>
              </a:rPr>
              <a:t>16</a:t>
            </a:r>
            <a:r>
              <a:rPr lang="zh-CN" altLang="en-US" sz="3200" b="0">
                <a:latin typeface="黑体" pitchFamily="49" charset="-122"/>
                <a:ea typeface="黑体" pitchFamily="49" charset="-122"/>
                <a:cs typeface="宋体" pitchFamily="2" charset="-122"/>
              </a:rPr>
              <a:t>章  阶段复习课</a:t>
            </a:r>
          </a:p>
        </p:txBody>
      </p:sp>
      <p:pic>
        <p:nvPicPr>
          <p:cNvPr id="1685702" name="Picture 198" descr="图片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53000" y="3902075"/>
            <a:ext cx="3700463" cy="579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85703" name="Picture 199" descr="图片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8988" y="2878138"/>
            <a:ext cx="3754437" cy="579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85704" name="Picture 200" descr="图片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8988" y="3902075"/>
            <a:ext cx="3767137" cy="579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85705" name="Picture 201" descr="图片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53000" y="2878138"/>
            <a:ext cx="3700463" cy="579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58939" name="Picture 59" descr="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08188" y="1027113"/>
            <a:ext cx="5180012" cy="866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58940" name="Picture 6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1500" y="2379663"/>
            <a:ext cx="8089900" cy="2867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3178" name="Text Box 122"/>
          <p:cNvSpPr txBox="1">
            <a:spLocks noChangeArrowheads="1"/>
          </p:cNvSpPr>
          <p:nvPr/>
        </p:nvSpPr>
        <p:spPr bwMode="auto">
          <a:xfrm>
            <a:off x="690563" y="1317625"/>
            <a:ext cx="7827962" cy="595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zh-CN" altLang="en-US"/>
              <a:t>一、骨的结构</a:t>
            </a:r>
          </a:p>
        </p:txBody>
      </p:sp>
      <p:pic>
        <p:nvPicPr>
          <p:cNvPr id="2093185" name="Picture 129" descr="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57425" y="573088"/>
            <a:ext cx="5221288" cy="866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093237" name="Group 181"/>
          <p:cNvGraphicFramePr>
            <a:graphicFrameLocks noGrp="1"/>
          </p:cNvGraphicFramePr>
          <p:nvPr/>
        </p:nvGraphicFramePr>
        <p:xfrm>
          <a:off x="771525" y="1935163"/>
          <a:ext cx="7586663" cy="4079116"/>
        </p:xfrm>
        <a:graphic>
          <a:graphicData uri="http://schemas.openxmlformats.org/drawingml/2006/table">
            <a:tbl>
              <a:tblPr/>
              <a:tblGrid>
                <a:gridCol w="577850"/>
                <a:gridCol w="488950"/>
                <a:gridCol w="3255963"/>
                <a:gridCol w="3263900"/>
              </a:tblGrid>
              <a:tr h="412750">
                <a:tc gridSpan="2"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结 构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位置及特点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功 能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60438">
                <a:tc gridSpan="2"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骨膜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骨表面结缔组织膜，有血管、神经、成骨细胞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与骨营养、感觉、长粗和骨折后的修复有关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87400">
                <a:tc rowSpan="2"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骨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质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骨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密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质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位于骨外层和长骨骨干，致密坚硬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抗压、承重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88988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骨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松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质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长骨的骨骺部和骨干内侧，蜂窝状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</a:tr>
              <a:tr h="446088">
                <a:tc gridSpan="2"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骨髓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骨髓腔和骨松质内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红骨髓造血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6899" name="Text Box 3"/>
          <p:cNvSpPr txBox="1">
            <a:spLocks noChangeArrowheads="1"/>
          </p:cNvSpPr>
          <p:nvPr/>
        </p:nvSpPr>
        <p:spPr bwMode="auto">
          <a:xfrm>
            <a:off x="581025" y="1738313"/>
            <a:ext cx="7827963" cy="2608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en-US" altLang="zh-CN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【</a:t>
            </a:r>
            <a:r>
              <a:rPr lang="zh-CN" altLang="en-US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特别提醒</a:t>
            </a:r>
            <a:r>
              <a:rPr lang="en-US" altLang="zh-CN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】</a:t>
            </a:r>
            <a:r>
              <a:rPr lang="en-US" altLang="zh-CN">
                <a:latin typeface="楷体_GB2312" pitchFamily="49" charset="-122"/>
                <a:ea typeface="楷体_GB2312" pitchFamily="49" charset="-122"/>
                <a:cs typeface="宋体" pitchFamily="2" charset="-122"/>
              </a:rPr>
              <a:t>①</a:t>
            </a:r>
            <a:r>
              <a:rPr lang="zh-CN" altLang="en-US">
                <a:latin typeface="楷体_GB2312" pitchFamily="49" charset="-122"/>
                <a:ea typeface="楷体_GB2312" pitchFamily="49" charset="-122"/>
                <a:cs typeface="宋体" pitchFamily="2" charset="-122"/>
              </a:rPr>
              <a:t>骨膜内层的成骨细胞可以产生新的骨细胞，因此与骨的长粗和骨折后的修复有关。</a:t>
            </a:r>
          </a:p>
          <a:p>
            <a:r>
              <a:rPr lang="zh-CN" altLang="en-US">
                <a:latin typeface="楷体_GB2312" pitchFamily="49" charset="-122"/>
                <a:ea typeface="楷体_GB2312" pitchFamily="49" charset="-122"/>
                <a:cs typeface="宋体" pitchFamily="2" charset="-122"/>
              </a:rPr>
              <a:t>②成年人只有骺端软骨中的骨髓为红骨髓，具有造血功能，骨髓腔中的骨髓已变为黄骨髓；成年人捐献的骨髓造血干细胞大多是从血液中提取的。</a:t>
            </a:r>
            <a:r>
              <a:rPr lang="zh-CN" altLang="en-US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 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60994" name="Text Box 2"/>
          <p:cNvSpPr txBox="1">
            <a:spLocks noChangeArrowheads="1"/>
          </p:cNvSpPr>
          <p:nvPr/>
        </p:nvSpPr>
        <p:spPr bwMode="auto">
          <a:xfrm>
            <a:off x="668338" y="871538"/>
            <a:ext cx="7827962" cy="595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en-US" altLang="zh-CN"/>
              <a:t>    </a:t>
            </a:r>
            <a:r>
              <a:rPr lang="zh-CN" altLang="en-US"/>
              <a:t>二、关节的结构和功能</a:t>
            </a:r>
          </a:p>
        </p:txBody>
      </p:sp>
      <p:graphicFrame>
        <p:nvGraphicFramePr>
          <p:cNvPr id="2261031" name="Group 39"/>
          <p:cNvGraphicFramePr>
            <a:graphicFrameLocks noGrp="1"/>
          </p:cNvGraphicFramePr>
          <p:nvPr/>
        </p:nvGraphicFramePr>
        <p:xfrm>
          <a:off x="817563" y="1600200"/>
          <a:ext cx="7772400" cy="4101023"/>
        </p:xfrm>
        <a:graphic>
          <a:graphicData uri="http://schemas.openxmlformats.org/drawingml/2006/table">
            <a:tbl>
              <a:tblPr/>
              <a:tblGrid>
                <a:gridCol w="1273175"/>
                <a:gridCol w="2949575"/>
                <a:gridCol w="3549650"/>
              </a:tblGrid>
              <a:tr h="461963"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名称</a:t>
                      </a:r>
                      <a:r>
                        <a:rPr kumimoji="0" lang="zh-CN" altLang="en-US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结构</a:t>
                      </a:r>
                      <a:r>
                        <a:rPr kumimoji="0" lang="zh-CN" altLang="en-US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功能</a:t>
                      </a:r>
                      <a:r>
                        <a:rPr kumimoji="0" lang="zh-CN" altLang="en-US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42988"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关节面</a:t>
                      </a:r>
                      <a:r>
                        <a:rPr kumimoji="0" lang="zh-CN" altLang="en-US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由关节头和关节窝构成，关节面上覆盖一层光滑的关节软骨</a:t>
                      </a:r>
                      <a:r>
                        <a:rPr kumimoji="0" lang="zh-CN" altLang="en-US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关节软骨可减少运动时的摩擦，还具有弹性，可以缓冲运动时的震动和冲击</a:t>
                      </a:r>
                      <a:r>
                        <a:rPr kumimoji="0" lang="zh-CN" altLang="en-US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42988"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关节囊</a:t>
                      </a:r>
                      <a:r>
                        <a:rPr kumimoji="0" lang="zh-CN" altLang="en-US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由结缔组织膜构成，围绕整个关节，里面和外面都有坚韧的韧带</a:t>
                      </a:r>
                      <a:r>
                        <a:rPr kumimoji="0" lang="zh-CN" altLang="en-US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结缔组织和韧带可以把两骨牢固连接，囊壁内表面能分泌滑液</a:t>
                      </a:r>
                      <a:r>
                        <a:rPr kumimoji="0" lang="zh-CN" altLang="en-US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04900"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关节腔</a:t>
                      </a:r>
                      <a:r>
                        <a:rPr kumimoji="0" lang="zh-CN" altLang="en-US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由关节面和关节囊共同围成的空隙，内含少量滑液</a:t>
                      </a:r>
                      <a:r>
                        <a:rPr kumimoji="0" lang="zh-CN" altLang="en-US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滑液有减少关节面之间摩擦的作用，使关节活动灵活自如</a:t>
                      </a:r>
                      <a:r>
                        <a:rPr kumimoji="0" lang="zh-CN" altLang="en-US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68162" name="Text Box 2"/>
          <p:cNvSpPr txBox="1">
            <a:spLocks noChangeArrowheads="1"/>
          </p:cNvSpPr>
          <p:nvPr/>
        </p:nvSpPr>
        <p:spPr bwMode="auto">
          <a:xfrm>
            <a:off x="679450" y="2306638"/>
            <a:ext cx="7827963" cy="1098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en-US" altLang="zh-CN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【</a:t>
            </a:r>
            <a:r>
              <a:rPr lang="zh-CN" altLang="en-US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特别提醒</a:t>
            </a:r>
            <a:r>
              <a:rPr lang="en-US" altLang="zh-CN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】</a:t>
            </a:r>
            <a:r>
              <a:rPr lang="en-US" altLang="zh-CN">
                <a:latin typeface="楷体_GB2312" pitchFamily="49" charset="-122"/>
                <a:ea typeface="楷体_GB2312" pitchFamily="49" charset="-122"/>
              </a:rPr>
              <a:t>①</a:t>
            </a:r>
            <a:r>
              <a:rPr lang="zh-CN" altLang="en-US">
                <a:latin typeface="楷体_GB2312" pitchFamily="49" charset="-122"/>
                <a:ea typeface="楷体_GB2312" pitchFamily="49" charset="-122"/>
              </a:rPr>
              <a:t>与关节牢固性有关的结构：关节囊和韧带。</a:t>
            </a:r>
          </a:p>
          <a:p>
            <a:r>
              <a:rPr lang="zh-CN" altLang="en-US">
                <a:latin typeface="楷体_GB2312" pitchFamily="49" charset="-122"/>
                <a:ea typeface="楷体_GB2312" pitchFamily="49" charset="-122"/>
              </a:rPr>
              <a:t>②与关节灵活性有关的结构：关节软骨和关节囊</a:t>
            </a:r>
            <a:r>
              <a:rPr lang="en-US" altLang="zh-CN">
                <a:latin typeface="楷体_GB2312" pitchFamily="49" charset="-122"/>
                <a:ea typeface="楷体_GB2312" pitchFamily="49" charset="-122"/>
              </a:rPr>
              <a:t>(</a:t>
            </a:r>
            <a:r>
              <a:rPr lang="zh-CN" altLang="en-US">
                <a:latin typeface="楷体_GB2312" pitchFamily="49" charset="-122"/>
                <a:ea typeface="楷体_GB2312" pitchFamily="49" charset="-122"/>
              </a:rPr>
              <a:t>分泌滑液</a:t>
            </a:r>
            <a:r>
              <a:rPr lang="en-US" altLang="zh-CN">
                <a:latin typeface="楷体_GB2312" pitchFamily="49" charset="-122"/>
                <a:ea typeface="楷体_GB2312" pitchFamily="49" charset="-122"/>
              </a:rPr>
              <a:t>)</a:t>
            </a:r>
            <a:r>
              <a:rPr lang="zh-CN" altLang="en-US">
                <a:latin typeface="楷体_GB2312" pitchFamily="49" charset="-122"/>
                <a:ea typeface="楷体_GB2312" pitchFamily="49" charset="-122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75330" name="Text Box 2"/>
          <p:cNvSpPr txBox="1">
            <a:spLocks noChangeArrowheads="1"/>
          </p:cNvSpPr>
          <p:nvPr/>
        </p:nvSpPr>
        <p:spPr bwMode="auto">
          <a:xfrm>
            <a:off x="657225" y="442913"/>
            <a:ext cx="7827963" cy="595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en-US" altLang="zh-CN"/>
              <a:t>    </a:t>
            </a:r>
            <a:r>
              <a:rPr lang="zh-CN" altLang="en-US"/>
              <a:t>三、先天性行为和后天学习行为的比较</a:t>
            </a:r>
          </a:p>
        </p:txBody>
      </p:sp>
      <p:graphicFrame>
        <p:nvGraphicFramePr>
          <p:cNvPr id="2275367" name="Group 39"/>
          <p:cNvGraphicFramePr>
            <a:graphicFrameLocks noGrp="1"/>
          </p:cNvGraphicFramePr>
          <p:nvPr/>
        </p:nvGraphicFramePr>
        <p:xfrm>
          <a:off x="684213" y="1089025"/>
          <a:ext cx="7902575" cy="4784726"/>
        </p:xfrm>
        <a:graphic>
          <a:graphicData uri="http://schemas.openxmlformats.org/drawingml/2006/table">
            <a:tbl>
              <a:tblPr/>
              <a:tblGrid>
                <a:gridCol w="1273175"/>
                <a:gridCol w="2949575"/>
                <a:gridCol w="3679825"/>
              </a:tblGrid>
              <a:tr h="488950"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类别</a:t>
                      </a:r>
                      <a:r>
                        <a:rPr kumimoji="0" lang="zh-CN" altLang="en-US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先天性行为</a:t>
                      </a:r>
                      <a:r>
                        <a:rPr kumimoji="0" lang="zh-CN" altLang="en-US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后天学习行为</a:t>
                      </a:r>
                      <a:r>
                        <a:rPr kumimoji="0" lang="zh-CN" altLang="en-US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42988"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形成</a:t>
                      </a:r>
                      <a:r>
                        <a:rPr kumimoji="0" lang="zh-CN" altLang="en-US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生来就有的本能行为</a:t>
                      </a:r>
                      <a:r>
                        <a:rPr kumimoji="0" lang="zh-CN" altLang="en-US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出生后逐渐学习形成的新行为</a:t>
                      </a:r>
                      <a:r>
                        <a:rPr kumimoji="0" lang="zh-CN" altLang="en-US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42988"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获得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途径</a:t>
                      </a:r>
                      <a:r>
                        <a:rPr kumimoji="0" lang="zh-CN" altLang="en-US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由体内遗传物质控制</a:t>
                      </a:r>
                      <a:r>
                        <a:rPr kumimoji="0" lang="zh-CN" altLang="en-US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通过条件反射、尝试、顿悟、印随学习而逐渐形成的</a:t>
                      </a:r>
                      <a:r>
                        <a:rPr kumimoji="0" lang="zh-CN" altLang="en-US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04900"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适应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特征</a:t>
                      </a:r>
                      <a:r>
                        <a:rPr kumimoji="0" lang="zh-CN" altLang="en-US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适应相对稳定的环境</a:t>
                      </a:r>
                      <a:r>
                        <a:rPr kumimoji="0" lang="zh-CN" altLang="en-US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适应不断变化的复杂环境</a:t>
                      </a:r>
                      <a:r>
                        <a:rPr kumimoji="0" lang="zh-CN" altLang="en-US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04900"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进化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趋势</a:t>
                      </a:r>
                      <a:r>
                        <a:rPr kumimoji="0" lang="zh-CN" altLang="en-US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无脊椎动物行为的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主要方式</a:t>
                      </a:r>
                      <a:r>
                        <a:rPr kumimoji="0" lang="zh-CN" altLang="en-US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动物越高等，后天学习行为越发达，占全部行为的比例也越大</a:t>
                      </a:r>
                      <a:r>
                        <a:rPr kumimoji="0" lang="zh-CN" altLang="en-US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76354" name="Text Box 2"/>
          <p:cNvSpPr txBox="1">
            <a:spLocks noChangeArrowheads="1"/>
          </p:cNvSpPr>
          <p:nvPr/>
        </p:nvSpPr>
        <p:spPr bwMode="auto">
          <a:xfrm>
            <a:off x="769938" y="1836738"/>
            <a:ext cx="7827962" cy="2608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en-US" altLang="zh-CN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【</a:t>
            </a:r>
            <a:r>
              <a:rPr lang="zh-CN" altLang="en-US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特别提醒</a:t>
            </a:r>
            <a:r>
              <a:rPr lang="en-US" altLang="zh-CN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】</a:t>
            </a:r>
            <a:r>
              <a:rPr lang="en-US" altLang="zh-CN">
                <a:latin typeface="楷体_GB2312" pitchFamily="49" charset="-122"/>
                <a:ea typeface="楷体_GB2312" pitchFamily="49" charset="-122"/>
              </a:rPr>
              <a:t>①</a:t>
            </a:r>
            <a:r>
              <a:rPr lang="zh-CN" altLang="en-US">
                <a:latin typeface="楷体_GB2312" pitchFamily="49" charset="-122"/>
                <a:ea typeface="楷体_GB2312" pitchFamily="49" charset="-122"/>
              </a:rPr>
              <a:t>先天性行为是动物生来就有的行为，后天学习行为是动物出生后，在生活过程中通过经验、学习等建立起来的行为。</a:t>
            </a:r>
          </a:p>
          <a:p>
            <a:r>
              <a:rPr lang="zh-CN" altLang="en-US">
                <a:latin typeface="楷体_GB2312" pitchFamily="49" charset="-122"/>
                <a:ea typeface="楷体_GB2312" pitchFamily="49" charset="-122"/>
              </a:rPr>
              <a:t>②不同动物的学习行为是有差别的，动物越高等，学习能力越强，反之越弱。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69186" name="Text Box 2"/>
          <p:cNvSpPr txBox="1">
            <a:spLocks noChangeArrowheads="1"/>
          </p:cNvSpPr>
          <p:nvPr/>
        </p:nvSpPr>
        <p:spPr bwMode="auto">
          <a:xfrm>
            <a:off x="701675" y="2016125"/>
            <a:ext cx="7827963" cy="4117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en-US" altLang="zh-CN"/>
              <a:t>1.(2010·</a:t>
            </a:r>
            <a:r>
              <a:rPr lang="zh-CN" altLang="en-US"/>
              <a:t>海南中考</a:t>
            </a:r>
            <a:r>
              <a:rPr lang="en-US" altLang="zh-CN"/>
              <a:t>)</a:t>
            </a:r>
            <a:r>
              <a:rPr lang="zh-CN" altLang="en-US"/>
              <a:t>在静谧的红树林中生活着各种各样的生物：白鹭在空中盘旋，鱼儿在水中穿梭，螃蟹在泥滩上“横行”。上面所描述的几种动物，它们的主要运动方式是</a:t>
            </a:r>
            <a:r>
              <a:rPr lang="en-US" altLang="zh-CN"/>
              <a:t>(   )</a:t>
            </a:r>
          </a:p>
          <a:p>
            <a:r>
              <a:rPr lang="en-US" altLang="zh-CN"/>
              <a:t>A</a:t>
            </a:r>
            <a:r>
              <a:rPr lang="zh-CN" altLang="en-US"/>
              <a:t>．飞行、游泳、爬行   </a:t>
            </a:r>
            <a:r>
              <a:rPr lang="en-US" altLang="zh-CN"/>
              <a:t>B</a:t>
            </a:r>
            <a:r>
              <a:rPr lang="zh-CN" altLang="en-US"/>
              <a:t>．飞行、跳跃、游泳</a:t>
            </a:r>
          </a:p>
          <a:p>
            <a:r>
              <a:rPr lang="en-US" altLang="zh-CN"/>
              <a:t>C</a:t>
            </a:r>
            <a:r>
              <a:rPr lang="zh-CN" altLang="en-US"/>
              <a:t>．奔跑、游泳、爬行   </a:t>
            </a:r>
            <a:r>
              <a:rPr lang="en-US" altLang="zh-CN"/>
              <a:t>D</a:t>
            </a:r>
            <a:r>
              <a:rPr lang="zh-CN" altLang="en-US"/>
              <a:t>．飞行、游泳、行走</a:t>
            </a:r>
            <a:endParaRPr lang="zh-CN" altLang="en-US">
              <a:solidFill>
                <a:srgbClr val="FF0000"/>
              </a:solidFill>
            </a:endParaRPr>
          </a:p>
          <a:p>
            <a:r>
              <a:rPr lang="en-US" altLang="zh-CN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  <a:cs typeface="宋体" pitchFamily="2" charset="-122"/>
              </a:rPr>
              <a:t>【</a:t>
            </a:r>
            <a:r>
              <a:rPr lang="zh-CN" altLang="en-US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  <a:cs typeface="宋体" pitchFamily="2" charset="-122"/>
              </a:rPr>
              <a:t>解析</a:t>
            </a:r>
            <a:r>
              <a:rPr lang="en-US" altLang="zh-CN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  <a:cs typeface="宋体" pitchFamily="2" charset="-122"/>
              </a:rPr>
              <a:t>】</a:t>
            </a:r>
            <a:r>
              <a:rPr lang="zh-CN" altLang="en-US">
                <a:latin typeface="楷体_GB2312" pitchFamily="49" charset="-122"/>
                <a:ea typeface="楷体_GB2312" pitchFamily="49" charset="-122"/>
                <a:cs typeface="宋体" pitchFamily="2" charset="-122"/>
              </a:rPr>
              <a:t>选</a:t>
            </a:r>
            <a:r>
              <a:rPr lang="en-US" altLang="zh-CN">
                <a:latin typeface="楷体_GB2312" pitchFamily="49" charset="-122"/>
                <a:ea typeface="楷体_GB2312" pitchFamily="49" charset="-122"/>
                <a:cs typeface="宋体" pitchFamily="2" charset="-122"/>
              </a:rPr>
              <a:t>A</a:t>
            </a:r>
            <a:r>
              <a:rPr lang="zh-CN" altLang="en-US">
                <a:latin typeface="楷体_GB2312" pitchFamily="49" charset="-122"/>
                <a:ea typeface="楷体_GB2312" pitchFamily="49" charset="-122"/>
                <a:cs typeface="宋体" pitchFamily="2" charset="-122"/>
              </a:rPr>
              <a:t>。本题主要考查动物的运动方式。白鹭属于鸟类，依靠鼓翼飞行；鱼生活在水中，依靠鳍游泳；螃蟹有四对附属肢用于爬行。</a:t>
            </a:r>
          </a:p>
        </p:txBody>
      </p:sp>
      <p:pic>
        <p:nvPicPr>
          <p:cNvPr id="2269187" name="Picture 3" descr="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39950" y="600075"/>
            <a:ext cx="5221288" cy="866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269210" name="Group 26"/>
          <p:cNvGraphicFramePr>
            <a:graphicFrameLocks noGrp="1"/>
          </p:cNvGraphicFramePr>
          <p:nvPr/>
        </p:nvGraphicFramePr>
        <p:xfrm>
          <a:off x="2787650" y="1636713"/>
          <a:ext cx="4233863" cy="454025"/>
        </p:xfrm>
        <a:graphic>
          <a:graphicData uri="http://schemas.openxmlformats.org/drawingml/2006/table">
            <a:tbl>
              <a:tblPr/>
              <a:tblGrid>
                <a:gridCol w="1609725"/>
                <a:gridCol w="2624138"/>
              </a:tblGrid>
              <a:tr h="454025"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知识点一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动物的运动</a:t>
                      </a:r>
                      <a:endParaRPr kumimoji="0" lang="zh-CN" altLang="en-US" sz="2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91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70210" name="Text Box 2"/>
          <p:cNvSpPr txBox="1">
            <a:spLocks noChangeArrowheads="1"/>
          </p:cNvSpPr>
          <p:nvPr/>
        </p:nvSpPr>
        <p:spPr bwMode="auto">
          <a:xfrm>
            <a:off x="668338" y="800100"/>
            <a:ext cx="7827962" cy="5124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en-US" altLang="zh-CN"/>
              <a:t>2. (2010·</a:t>
            </a:r>
            <a:r>
              <a:rPr lang="zh-CN" altLang="en-US"/>
              <a:t>湘潭学业考</a:t>
            </a:r>
            <a:r>
              <a:rPr lang="en-US" altLang="zh-CN"/>
              <a:t>)</a:t>
            </a:r>
            <a:r>
              <a:rPr lang="zh-CN" altLang="en-US"/>
              <a:t>下列关于哺乳动物运动系统的叙述错误的是 </a:t>
            </a:r>
            <a:r>
              <a:rPr lang="en-US" altLang="zh-CN"/>
              <a:t>(   )</a:t>
            </a:r>
          </a:p>
          <a:p>
            <a:r>
              <a:rPr lang="en-US" altLang="zh-CN"/>
              <a:t>A.</a:t>
            </a:r>
            <a:r>
              <a:rPr lang="zh-CN" altLang="en-US"/>
              <a:t>运动系统由骨骼和骨骼肌组成    </a:t>
            </a:r>
          </a:p>
          <a:p>
            <a:r>
              <a:rPr lang="en-US" altLang="zh-CN"/>
              <a:t>B.</a:t>
            </a:r>
            <a:r>
              <a:rPr lang="zh-CN" altLang="en-US"/>
              <a:t>关节是能活动的骨连结</a:t>
            </a:r>
          </a:p>
          <a:p>
            <a:r>
              <a:rPr lang="en-US" altLang="zh-CN"/>
              <a:t>C.</a:t>
            </a:r>
            <a:r>
              <a:rPr lang="zh-CN" altLang="en-US"/>
              <a:t>骨骼肌包括肌腱和肌腹两部分</a:t>
            </a:r>
          </a:p>
          <a:p>
            <a:r>
              <a:rPr lang="en-US" altLang="zh-CN"/>
              <a:t>D.</a:t>
            </a:r>
            <a:r>
              <a:rPr lang="zh-CN" altLang="en-US"/>
              <a:t>运动都是由运动系统独立完成的</a:t>
            </a:r>
            <a:endParaRPr lang="zh-CN" altLang="en-US">
              <a:solidFill>
                <a:srgbClr val="FF0000"/>
              </a:solidFill>
            </a:endParaRPr>
          </a:p>
          <a:p>
            <a:r>
              <a:rPr lang="en-US" altLang="zh-CN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  <a:cs typeface="宋体" pitchFamily="2" charset="-122"/>
              </a:rPr>
              <a:t>【</a:t>
            </a:r>
            <a:r>
              <a:rPr lang="zh-CN" altLang="en-US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  <a:cs typeface="宋体" pitchFamily="2" charset="-122"/>
              </a:rPr>
              <a:t>解析</a:t>
            </a:r>
            <a:r>
              <a:rPr lang="en-US" altLang="zh-CN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  <a:cs typeface="宋体" pitchFamily="2" charset="-122"/>
              </a:rPr>
              <a:t>】</a:t>
            </a:r>
            <a:r>
              <a:rPr lang="zh-CN" altLang="en-US">
                <a:latin typeface="楷体_GB2312" pitchFamily="49" charset="-122"/>
                <a:ea typeface="楷体_GB2312" pitchFamily="49" charset="-122"/>
                <a:cs typeface="宋体" pitchFamily="2" charset="-122"/>
              </a:rPr>
              <a:t>选</a:t>
            </a:r>
            <a:r>
              <a:rPr lang="en-US" altLang="zh-CN">
                <a:latin typeface="楷体_GB2312" pitchFamily="49" charset="-122"/>
                <a:ea typeface="楷体_GB2312" pitchFamily="49" charset="-122"/>
                <a:cs typeface="宋体" pitchFamily="2" charset="-122"/>
              </a:rPr>
              <a:t>D</a:t>
            </a:r>
            <a:r>
              <a:rPr lang="zh-CN" altLang="en-US">
                <a:latin typeface="楷体_GB2312" pitchFamily="49" charset="-122"/>
                <a:ea typeface="楷体_GB2312" pitchFamily="49" charset="-122"/>
                <a:cs typeface="宋体" pitchFamily="2" charset="-122"/>
              </a:rPr>
              <a:t>。本题考查哺乳动物的运动系统。任何一项简单的动作都不可能单独由运动系统完成，而是在神经系统、呼吸系统、消化系统、内分泌系统、循环系统的共同参与下来完成的。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02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https://d.book118.com/116023133101010031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8_默认设计模板">
  <a:themeElements>
    <a:clrScheme name="8_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8_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158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909E8E84-426E-40DD-AFC4-6F175D3DCCD1}">
            <a14:hiddenFill xmlns:a14="http://schemas.microsoft.com/office/drawing/2010/main">
              <a:solidFill>
                <a:schemeClr val="accent1"/>
              </a:solidFill>
            </a14:hiddenFill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5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altLang="en-US" sz="2200" b="1" i="0" u="none" strike="noStrike" cap="none" normalizeH="0" baseline="0" smtClean="0">
            <a:ln>
              <a:noFill/>
            </a:ln>
            <a:solidFill>
              <a:srgbClr val="000000"/>
            </a:solidFill>
            <a:effectLst/>
            <a:latin typeface="宋体" pitchFamily="2" charset="-122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158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909E8E84-426E-40DD-AFC4-6F175D3DCCD1}">
            <a14:hiddenFill xmlns:a14="http://schemas.microsoft.com/office/drawing/2010/main">
              <a:solidFill>
                <a:schemeClr val="accent1"/>
              </a:solidFill>
            </a14:hiddenFill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5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altLang="en-US" sz="2200" b="1" i="0" u="none" strike="noStrike" cap="none" normalizeH="0" baseline="0" smtClean="0">
            <a:ln>
              <a:noFill/>
            </a:ln>
            <a:solidFill>
              <a:srgbClr val="000000"/>
            </a:solidFill>
            <a:effectLst/>
            <a:latin typeface="宋体" pitchFamily="2" charset="-122"/>
            <a:ea typeface="宋体" pitchFamily="2" charset="-122"/>
          </a:defRPr>
        </a:defPPr>
      </a:lstStyle>
    </a:lnDef>
  </a:objectDefaults>
  <a:extraClrSchemeLst>
    <a:extraClrScheme>
      <a:clrScheme name="8_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8_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8_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8_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8_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8_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8_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8_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8_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8_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8_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8_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9_默认设计模板">
  <a:themeElements>
    <a:clrScheme name="9_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9_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158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909E8E84-426E-40DD-AFC4-6F175D3DCCD1}">
            <a14:hiddenFill xmlns:a14="http://schemas.microsoft.com/office/drawing/2010/main">
              <a:solidFill>
                <a:schemeClr val="accent1"/>
              </a:solidFill>
            </a14:hiddenFill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5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altLang="en-US" sz="2200" b="1" i="0" u="none" strike="noStrike" cap="none" normalizeH="0" baseline="0" smtClean="0">
            <a:ln>
              <a:noFill/>
            </a:ln>
            <a:solidFill>
              <a:srgbClr val="000000"/>
            </a:solidFill>
            <a:effectLst/>
            <a:latin typeface="宋体" pitchFamily="2" charset="-122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158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909E8E84-426E-40DD-AFC4-6F175D3DCCD1}">
            <a14:hiddenFill xmlns:a14="http://schemas.microsoft.com/office/drawing/2010/main">
              <a:solidFill>
                <a:schemeClr val="accent1"/>
              </a:solidFill>
            </a14:hiddenFill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5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altLang="en-US" sz="2200" b="1" i="0" u="none" strike="noStrike" cap="none" normalizeH="0" baseline="0" smtClean="0">
            <a:ln>
              <a:noFill/>
            </a:ln>
            <a:solidFill>
              <a:srgbClr val="000000"/>
            </a:solidFill>
            <a:effectLst/>
            <a:latin typeface="宋体" pitchFamily="2" charset="-122"/>
            <a:ea typeface="宋体" pitchFamily="2" charset="-122"/>
          </a:defRPr>
        </a:defPPr>
      </a:lstStyle>
    </a:lnDef>
  </a:objectDefaults>
  <a:extraClrSchemeLst>
    <a:extraClrScheme>
      <a:clrScheme name="9_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9_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9_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9_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9_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9_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9_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9_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9_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9_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9_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9_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宋体</vt:lpstr>
      <vt:lpstr>黑体</vt:lpstr>
      <vt:lpstr>楷体_GB2312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2024-08-29T20:12:00.932</cp:lastPrinted>
  <dcterms:created xsi:type="dcterms:W3CDTF">2024-08-29T12:12:00Z</dcterms:created>
  <dcterms:modified xsi:type="dcterms:W3CDTF">2024-08-29T12:12:02Z</dcterms:modified>
</cp:coreProperties>
</file>