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94709B0-A6B6-4E99-B498-52533916CD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1BE1CB-F50B-4E58-AFCF-1D54FBDAAB8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5BE32A5-132B-433B-8BA0-D197FF751D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677B794-BC84-46F3-8D95-4178B9B7A2C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694D5EF-0DB9-4EC4-AFCE-D0870D658A2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333168E-AE78-458E-A7D8-07D400369CB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CB4663B-0E0E-4BB6-B6C8-554CD7E5D1D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9E2AE27-EF79-4FD0-AE59-8FEB6ECEE2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0A1D85-1B46-4513-8391-3515EC9622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B0BEBE-1DC7-4287-97F3-8BF08E7DF7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6764578-993C-4AD1-B372-13AF4FDDDF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6041121113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社会主义核心价值观解读</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社会主义核心价值观概述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社会主义核心价值观的基本内容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社会主义核心价值观的实践意义</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社会主义核心价值观与中华优秀传统文化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社会主义核心价值观的培育与践行</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社会主义核心价值观的未来展望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社会主义核心价值观概述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社会主义核心价值观是社会主义核心价值体系的内核，体现社会主义核心价值体系的根本性质和基本特征，反映社会主义核心价值体系的丰富内涵和实践要求，是社会主义核心价值体系的高度凝练和集中表达。</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社会主义核心价值观的定义</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党的十八大提出，倡导富强、民主、文明、和谐，倡导自由、平等、公正、法治，倡导爱国、敬业、诚信、友善，积极培育和践行社会主义核心价值观。富强、民主、文明、和谐是国家层面的价值目标，自由、平等、公正、法治是社会层面的价值取向，爱国、敬业、诚信、友善是公民个人层面的价值准则，这24个字是社会主义核心价值观的基本内容。</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社会主义核心价值观的内涵</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定义与内涵</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引领良好社会风尚的形成和发展</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社会主义核心价值观是引领良好社会风尚形成和发展的关键。一个社会的核心价值观能够引领社会思潮，凝聚社会共识，推动形成良好的社会风尚。</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提高国家文化软实力</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社会主义核心价值观是提高国家文化软实力的重要支撑。一个国家的文化软实力，从根本上说，取决于其核心价值观的生命力、凝聚力、感召力。</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推进国家治理体系和治理能力现代化</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社会主义核心价值观是推进国家治理体系和治理能力现代化的重要保障。国家治理体系和治理能力现代化需要核心价值观的引领和支撑。</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核心价值观的重要性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应对西方价值观的挑战</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随着全球化的深入发展，西方价值观对我国的冲击和影响日益加剧。为了应对这一挑战，我国提出了社会主义核心价值观，以凝聚全社会共识，弘扬中华民族优秀传统文化。</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667" r="16667"/>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适应社会主义市场经济发展需要</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随着社会主义市场经济的深入发展，我国社会经济成分、组织形式、就业方式、利益关系和分配方式日益多样化。为了适应这一发展需要，我国提出了社会主义核心价值观，以引导人们追求更高的思想道德目标。</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推动社会主义文化繁荣兴盛</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社会主义文化的繁荣兴盛需要核心价值观的引领和支撑。为了推动社会主义文化繁荣兴盛，我国提出了社会主义核心价值观，以促进全社会形成共同的理想信念和道德规范。</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社会主义核心价值观的提出背景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社会主义核心价值观的基本内容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0" r="25690"/>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国家富强是人民幸福安康的物质基础，强调发展经济、增强国家实力，实现民富国强。</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富强</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人民民主是社会主义的生命，强调人民当家作主，保障人民合法权益，激发社会活力。</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民主</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社会文明是社会进步的重要标志，强调提高全民族文明素质，培育有理想、有道德、有文化、有纪律的社会主义公民。</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文明</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社会和谐是中国特色社会主义的本质属性，强调人与自然、人与社会、人与人之间的和谐共处，构建社会主义和谐社会。</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和谐</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富强、民主、文明、和谐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24982"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1156502"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461954" y="1810207"/>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3617"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自由是人的基本权利，强调保障人民的思想自由、言论自由、行动自由等，促进人的全面发展。</a:t>
            </a:r>
          </a:p>
        </p:txBody>
      </p:sp>
      <p:sp>
        <p:nvSpPr>
          <p:cNvPr id="6" name="TextBox 6"/>
          <p:cNvSpPr txBox="1"/>
          <p:nvPr/>
        </p:nvSpPr>
        <p:spPr>
          <a:xfrm>
            <a:off x="525002"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自由</a:t>
            </a:r>
          </a:p>
        </p:txBody>
      </p:sp>
      <p:sp>
        <p:nvSpPr>
          <p:cNvPr id="7" name="AutoShape 7"/>
          <p:cNvSpPr/>
          <p:nvPr/>
        </p:nvSpPr>
        <p:spPr>
          <a:xfrm>
            <a:off x="3311581"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2700000">
            <a:off x="4043101"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370216"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平等是社会主义的核心价值之一，强调人人平等享有权利和机会，消除歧视和偏见，实现社会公平正义。</a:t>
            </a:r>
          </a:p>
        </p:txBody>
      </p:sp>
      <p:sp>
        <p:nvSpPr>
          <p:cNvPr id="10" name="TextBox 10"/>
          <p:cNvSpPr txBox="1"/>
          <p:nvPr/>
        </p:nvSpPr>
        <p:spPr>
          <a:xfrm>
            <a:off x="3411600"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平等</a:t>
            </a:r>
          </a:p>
        </p:txBody>
      </p:sp>
      <p:sp>
        <p:nvSpPr>
          <p:cNvPr id="11" name="AutoShape 11"/>
          <p:cNvSpPr/>
          <p:nvPr/>
        </p:nvSpPr>
        <p:spPr>
          <a:xfrm>
            <a:off x="6198179"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2700000">
            <a:off x="6929699"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6256815"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公正是社会进步的重要基石，强调维护社会公平正义，保障人民权益，促进社会和谐稳定。</a:t>
            </a:r>
          </a:p>
        </p:txBody>
      </p:sp>
      <p:sp>
        <p:nvSpPr>
          <p:cNvPr id="14" name="TextBox 14"/>
          <p:cNvSpPr txBox="1"/>
          <p:nvPr/>
        </p:nvSpPr>
        <p:spPr>
          <a:xfrm>
            <a:off x="6298199"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公正</a:t>
            </a:r>
          </a:p>
        </p:txBody>
      </p:sp>
      <p:sp>
        <p:nvSpPr>
          <p:cNvPr id="15" name="AutoShape 15"/>
          <p:cNvSpPr/>
          <p:nvPr/>
        </p:nvSpPr>
        <p:spPr>
          <a:xfrm>
            <a:off x="9084778" y="2204114"/>
            <a:ext cx="2682240" cy="4040827"/>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rot="2700000">
            <a:off x="9816298" y="1594514"/>
            <a:ext cx="1219200" cy="1219200"/>
          </a:xfrm>
          <a:prstGeom prst="round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9143413" y="3680389"/>
            <a:ext cx="2562225" cy="2247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spcBef>
                <a:spcPct val="0"/>
              </a:spcBef>
            </a:pPr>
            <a:r>
              <a:rPr lang="en-US" sz="1500">
                <a:solidFill>
                  <a:srgbClr val="FFFFFF">
                    <a:alpha val="100000"/>
                  </a:srgbClr>
                </a:solidFill>
                <a:latin typeface="Microsoft Yahei"/>
                <a:ea typeface="Microsoft Yahei"/>
                <a:cs typeface="Microsoft Yahei"/>
              </a:rPr>
              <a:t>法治是治国理政的基本方式，强调依法治国、依法执政、依法行政，保障人民合法权益和社会公平正义。</a:t>
            </a:r>
          </a:p>
        </p:txBody>
      </p:sp>
      <p:sp>
        <p:nvSpPr>
          <p:cNvPr id="18" name="TextBox 18"/>
          <p:cNvSpPr txBox="1"/>
          <p:nvPr/>
        </p:nvSpPr>
        <p:spPr>
          <a:xfrm>
            <a:off x="9184798" y="3066218"/>
            <a:ext cx="2482200"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606" b="1">
                <a:solidFill>
                  <a:srgbClr val="FFFFFF">
                    <a:alpha val="100000"/>
                  </a:srgbClr>
                </a:solidFill>
                <a:latin typeface="Microsoft Yahei"/>
                <a:ea typeface="Microsoft Yahei"/>
                <a:cs typeface="Microsoft Yahei"/>
              </a:rPr>
              <a:t>法治</a:t>
            </a:r>
          </a:p>
        </p:txBody>
      </p:sp>
      <p:sp>
        <p:nvSpPr>
          <p:cNvPr id="19" name="Freeform 19"/>
          <p:cNvSpPr/>
          <p:nvPr/>
        </p:nvSpPr>
        <p:spPr>
          <a:xfrm>
            <a:off x="4283378" y="1899021"/>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7126527" y="1849642"/>
            <a:ext cx="825545" cy="78209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0065807" y="1802042"/>
            <a:ext cx="720182" cy="657840"/>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自由、平等、公正、法治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9375" r="193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爱国</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敬业</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诚信</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友善</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爱国、敬业、诚信、友善</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爱国是民族精神的核心，强调热爱祖国、维护国家利益和尊严，为祖国的繁荣富强贡献力量。</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诚信是社会公德的重要内容，强调诚实守信、言行一致、信守承诺，营造良好社会风尚。</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敬业是职业道德的基本要求，强调热爱本职工作、尽职尽责、精益求精，为社会创造更多财富和价值。</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友善是人际交往的基本准则，强调与人为善、关爱他人、团结互助，构建和谐人际关系。</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社会主义核心价值观的实践意义</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98" b="269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118" r="11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引领良好社会风尚的树立</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道德风尚</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社会主义核心价值观强调道德的重要性，提倡诚信、友善、公正等道德品质，引导人们树立正确的道德观念，形成良好的社会风尚。</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文化传承</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社会主义核心价值观承载了中华民族优秀传统文化的基因，通过弘扬民族精神和时代精神，促进文化的传承和发展。</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社会秩序</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社会主义核心价值观有助于维护社会稳定和秩序，减少社会矛盾和冲突，营造和谐、安定的社会环境。</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政治文明</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社会主义核心价值观强调民主、法治、公正等政治价值，促进政治制度的完善和政治文明的进步，保障人民的合法权益。</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经济发展</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社会主义核心价值观提倡创新、协调、绿色、开放、共享的发展理念，推动经济持续健康发展，实现经济、社会和环境的协调发展。</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社会建设</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社会主义核心价值观关注民生福祉，推动教育、医疗、社保等社会事业的发展，提高人民的生活水平和幸福感。</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2500" r="12500"/>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6667" r="16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6667" r="166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推动社会全面进步</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https://d.book118.com/116041121113010045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2024-09-14T04:39:27.374</cp:lastPrinted>
  <dcterms:created xsi:type="dcterms:W3CDTF">2024-09-13T20:39:27Z</dcterms:created>
  <dcterms:modified xsi:type="dcterms:W3CDTF">2024-09-13T20:39:29Z</dcterms:modified>
</cp:coreProperties>
</file>