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VQQQSQ+LRIKSL+ArialMT"/>
      <p:regular r:id="rId19"/>
    </p:embeddedFont>
    <p:embeddedFont>
      <p:font typeface="AWWJNF+MS-UIGothic"/>
      <p:regular r:id="rId20"/>
    </p:embeddedFont>
    <p:embeddedFont>
      <p:font typeface="ULFFNI+WAOJOP+MicrosoftYaHei-Bold"/>
      <p:regular r:id="rId21"/>
    </p:embeddedFont>
    <p:embeddedFont>
      <p:font typeface="PJBRKQ+EPHISR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9DF68-AA15-45A6-AD2D-B950A072F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8C391-55E8-4514-B862-1E4EA51AA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34CA2-37AA-42C6-BF2D-A91ED5A78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6B423-56B7-4C77-908F-84BB6A47C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98B8BA-CB13-4A5D-B7AD-ABE6DBA2C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F6ECBA-E297-4ABC-884A-4B05D8093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162325-3000-42F4-ACEE-88D6261E8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ABC553-06E9-4191-8D46-12FB3065A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065DF-9A41-4941-8774-2F5D44AFC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A9ABD-F353-4672-AE2F-56923866C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0B953-9B3A-4762-9D1F-1A88F4D0A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044154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22176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QQQSQ+LRIKSL+ArialMT"/>
                <a:cs typeface="VQQQSQ+LRIKS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AWWJNF+MS-UIGothic"/>
                <a:cs typeface="AWWJNF+MS-UIGothic"/>
              </a:rPr>
              <a:t>小波分析基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07175" y="2766250"/>
            <a:ext cx="4790381" cy="18808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QQQSQ+LRIKSL+ArialMT"/>
                <a:cs typeface="VQQQSQ+LRIKS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ULFFNI+WAOJOP+MicrosoftYaHei-Bold"/>
                <a:cs typeface="ULFFNI+WAOJOP+MicrosoftYaHei-Bold"/>
              </a:rPr>
              <a:t>Matlab</a:t>
            </a:r>
            <a:r>
              <a:rPr sz="2400">
                <a:solidFill>
                  <a:srgbClr val="FFFFFF"/>
                </a:solidFill>
                <a:latin typeface="AWWJNF+MS-UIGothic"/>
                <a:cs typeface="AWWJNF+MS-UIGothic"/>
              </a:rPr>
              <a:t>小波分析工具箱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QQQSQ+LRIKSL+ArialMT"/>
                <a:cs typeface="VQQQSQ+LRIKS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AWWJNF+MS-UIGothic"/>
                <a:cs typeface="AWWJNF+MS-UIGothic"/>
              </a:rPr>
              <a:t>小波分析在信号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FFFFFF"/>
                </a:solidFill>
                <a:latin typeface="AWWJNF+MS-UIGothic"/>
                <a:cs typeface="AWWJNF+MS-UIGothic"/>
              </a:rPr>
              <a:t>理中的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AWWJNF+MS-UIGothic"/>
                <a:cs typeface="AWWJNF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QQQSQ+LRIKSL+ArialMT"/>
                <a:cs typeface="VQQQSQ+LRIKS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AWWJNF+MS-UIGothic"/>
                <a:cs typeface="AWWJNF+MS-UIGothic"/>
              </a:rPr>
              <a:t>践案例分析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07175" y="4412170"/>
            <a:ext cx="4439861" cy="7833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QQQSQ+LRIKSL+ArialMT"/>
                <a:cs typeface="VQQQSQ+LRIKS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AWWJNF+MS-UIGothic"/>
                <a:cs typeface="AWWJNF+MS-UIGothic"/>
              </a:rPr>
              <a:t>小波分析的未来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FFFF"/>
                </a:solidFill>
                <a:latin typeface="AWWJNF+MS-UIGothic"/>
                <a:cs typeface="AWWJNF+MS-UIGothic"/>
              </a:rPr>
              <a:t>展与挑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WWJNF+MS-UIGothic"/>
                <a:cs typeface="AWWJNF+MS-UIGothic"/>
              </a:rPr>
              <a:t>小波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变换</a:t>
            </a:r>
            <a:r>
              <a:rPr sz="3000">
                <a:solidFill>
                  <a:srgbClr val="00B6FF"/>
                </a:solidFill>
                <a:latin typeface="AWWJNF+MS-UIGothic"/>
                <a:cs typeface="AWWJNF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AWWJNF+MS-UIGothic"/>
                <a:cs typeface="AWWJNF+MS-UIGothic"/>
              </a:rPr>
              <a:t>与性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小波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变换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是一种在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率域分析信号的方法，它具有多尺度分析的特点。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AWWJNF+MS-UIGothic"/>
                <a:cs typeface="AWWJNF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74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AWWJNF+MS-UIGothic"/>
                <a:cs typeface="AWWJNF+MS-UIGothic"/>
              </a:rPr>
              <a:t>小波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变换</a:t>
            </a:r>
            <a:r>
              <a:rPr sz="1500">
                <a:solidFill>
                  <a:srgbClr val="005B80"/>
                </a:solidFill>
                <a:latin typeface="AWWJNF+MS-UIGothic"/>
                <a:cs typeface="AWWJNF+MS-UIGothic"/>
              </a:rPr>
              <a:t>是一种数学工具，可以将信号分解成不同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5B80"/>
                </a:solidFill>
                <a:latin typeface="AWWJNF+MS-UIGothic"/>
                <a:cs typeface="AWWJNF+MS-UIGothic"/>
              </a:rPr>
              <a:t>率和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5B80"/>
                </a:solidFill>
                <a:latin typeface="AWWJNF+MS-UIGothic"/>
                <a:cs typeface="AWWJNF+MS-UIGothic"/>
              </a:rPr>
              <a:t>尺度的分量。它通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5B80"/>
                </a:solidFill>
                <a:latin typeface="AWWJNF+MS-UIGothic"/>
                <a:cs typeface="AWWJNF+MS-UIGothic"/>
              </a:rPr>
              <a:t>将信号与一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5B80"/>
                </a:solidFill>
                <a:latin typeface="AWWJNF+MS-UIGothic"/>
                <a:cs typeface="AWWJNF+MS-UIGothic"/>
              </a:rPr>
              <a:t>小波函数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5B80"/>
                </a:solidFill>
                <a:latin typeface="AWWJNF+MS-UIGothic"/>
                <a:cs typeface="AWWJNF+MS-UIGothic"/>
              </a:rPr>
              <a:t>行内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5B80"/>
                </a:solidFill>
                <a:latin typeface="AWWJNF+MS-UIGothic"/>
                <a:cs typeface="AWWJNF+MS-UIGothic"/>
              </a:rPr>
              <a:t>运算，得到信号在不同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5B80"/>
                </a:solidFill>
                <a:latin typeface="AWWJNF+MS-UIGothic"/>
                <a:cs typeface="AWWJNF+MS-UIGothic"/>
              </a:rPr>
              <a:t>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5B80"/>
                </a:solidFill>
                <a:latin typeface="AWWJNF+MS-UIGothic"/>
                <a:cs typeface="AWWJNF+MS-UIGothic"/>
              </a:rPr>
              <a:t>率下的局部特征。小波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变换</a:t>
            </a:r>
            <a:r>
              <a:rPr sz="1500">
                <a:solidFill>
                  <a:srgbClr val="005B80"/>
                </a:solidFill>
                <a:latin typeface="AWWJNF+MS-UIGothic"/>
                <a:cs typeface="AWWJNF+MS-UIGothic"/>
              </a:rPr>
              <a:t>具有多尺度分析的特点，可以在不同尺度上分析信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AWWJNF+MS-UIGothic"/>
                <a:cs typeface="AWWJNF+MS-UIGothic"/>
              </a:rPr>
              <a:t>号的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细节</a:t>
            </a:r>
            <a:r>
              <a:rPr sz="1500">
                <a:solidFill>
                  <a:srgbClr val="005B80"/>
                </a:solidFill>
                <a:latin typeface="AWWJNF+MS-UIGothic"/>
                <a:cs typeface="AWWJNF+MS-UIGothic"/>
              </a:rPr>
              <a:t>和概貌。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WWJNF+MS-UIGothic"/>
                <a:cs typeface="AWWJNF+MS-UIGothic"/>
              </a:rPr>
              <a:t>小波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变换</a:t>
            </a:r>
            <a:r>
              <a:rPr sz="3000">
                <a:solidFill>
                  <a:srgbClr val="00B6FF"/>
                </a:solidFill>
                <a:latin typeface="AWWJNF+MS-UIGothic"/>
                <a:cs typeface="AWWJNF+MS-UIGothic"/>
              </a:rPr>
              <a:t>的分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AWWJNF+MS-UIGothic"/>
                <a:cs typeface="AWWJNF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WWJNF+MS-UIGothic"/>
                <a:cs typeface="AWWJNF+MS-UIGothic"/>
              </a:rPr>
              <a:t>小波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变换</a:t>
            </a:r>
            <a:r>
              <a:rPr sz="3000">
                <a:solidFill>
                  <a:srgbClr val="00B6FF"/>
                </a:solidFill>
                <a:latin typeface="AWWJNF+MS-UIGothic"/>
                <a:cs typeface="AWWJNF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AWWJNF+MS-UIGothic"/>
                <a:cs typeface="AWWJNF+MS-UIGothic"/>
              </a:rPr>
              <a:t>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00B6FF"/>
                </a:solidFill>
                <a:latin typeface="AWWJNF+MS-UIGothic"/>
                <a:cs typeface="AWWJNF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1755" y="147995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AWWJNF+MS-UIGothic"/>
                <a:cs typeface="AWWJNF+MS-UIGothic"/>
              </a:rPr>
              <a:t>要点一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99275" y="1494563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AWWJNF+MS-UIGothic"/>
                <a:cs typeface="AWWJNF+MS-UIGothic"/>
              </a:rPr>
              <a:t>要点二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1255" y="224833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57340" y="224833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AWWJNF+MS-UIGothic"/>
                <a:cs typeface="AWWJNF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51255" y="3491083"/>
            <a:ext cx="479671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小波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变换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在信号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理、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理、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域有广泛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71944" y="3491083"/>
            <a:ext cx="4861411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小波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变换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在信号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域中主要用于信号的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滤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波、去噪、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压缩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、特征提取等。在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域中，小波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变换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可以用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压缩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像增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像恢复等。在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识别领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域中，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小波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变换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可以用于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音信号的特征提取、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音分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等。此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外，小波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变换还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在其他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域如医学成像、雷达信号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理、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金融数据分析等有广泛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AWWJNF+MS-UIGothic"/>
                <a:cs typeface="AWWJNF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503163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LFFNI+WAOJOP+MicrosoftYaHei-Bold"/>
                <a:cs typeface="ULFFNI+WAOJOP+MicrosoftYaHei-Bold"/>
              </a:rPr>
              <a:t>Matlab</a:t>
            </a:r>
            <a:r>
              <a:rPr sz="3000">
                <a:solidFill>
                  <a:srgbClr val="00B6FF"/>
                </a:solidFill>
                <a:latin typeface="AWWJNF+MS-UIGothic"/>
                <a:cs typeface="AWWJNF+MS-UIGothic"/>
              </a:rPr>
              <a:t>小波分析工具箱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简</a:t>
            </a:r>
            <a:r>
              <a:rPr sz="3000">
                <a:solidFill>
                  <a:srgbClr val="00B6FF"/>
                </a:solidFill>
                <a:latin typeface="AWWJNF+MS-UIGothic"/>
                <a:cs typeface="AWWJNF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2343342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AWWJNF+MS-UIGothic"/>
                <a:cs typeface="AWWJNF+MS-UIGothic"/>
              </a:rPr>
              <a:t>包含多种小波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变换</a:t>
            </a:r>
            <a:r>
              <a:rPr sz="1600">
                <a:solidFill>
                  <a:srgbClr val="00B6FF"/>
                </a:solidFill>
                <a:latin typeface="AWWJNF+MS-UIGothic"/>
                <a:cs typeface="AWWJNF+MS-UIGothic"/>
              </a:rPr>
              <a:t>函数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ULFFNI+WAOJOP+MicrosoftYaHei-Bold"/>
                <a:cs typeface="ULFFNI+WAOJOP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3160395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AWWJNF+MS-UIGothic"/>
                <a:cs typeface="AWWJNF+MS-UIGothic"/>
              </a:rPr>
              <a:t>适用于多种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00B6FF"/>
                </a:solidFill>
                <a:latin typeface="AWWJNF+MS-UIGothic"/>
                <a:cs typeface="AWWJNF+MS-UIGothic"/>
              </a:rPr>
              <a:t>用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领</a:t>
            </a:r>
            <a:r>
              <a:rPr sz="1600">
                <a:solidFill>
                  <a:srgbClr val="00B6FF"/>
                </a:solidFill>
                <a:latin typeface="AWWJNF+MS-UIGothic"/>
                <a:cs typeface="AWWJNF+MS-UIGothic"/>
              </a:rPr>
              <a:t>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2360" y="3616087"/>
            <a:ext cx="1545719" cy="3634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ULFFNI+WAOJOP+MicrosoftYaHei-Bold"/>
                <a:cs typeface="ULFFNI+WAOJOP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ULFFNI+WAOJOP+MicrosoftYaHei-Bold"/>
                <a:cs typeface="ULFFNI+WAOJOP+MicrosoftYaHei-Bold"/>
              </a:rPr>
              <a:t>3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492632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AWWJNF+MS-UIGothic"/>
                <a:cs typeface="AWWJNF+MS-UIGothic"/>
              </a:rPr>
              <a:t>易于使用和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调试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WWJNF+MS-UIGothic"/>
                <a:cs typeface="AWWJNF+MS-UIGothic"/>
              </a:rPr>
              <a:t>小波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变换</a:t>
            </a:r>
            <a:r>
              <a:rPr sz="3000">
                <a:solidFill>
                  <a:srgbClr val="00B6FF"/>
                </a:solidFill>
                <a:latin typeface="AWWJNF+MS-UIGothic"/>
                <a:cs typeface="AWWJNF+MS-UIGothic"/>
              </a:rPr>
              <a:t>函数的使用方法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46505" y="21486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2300" spc="25">
                <a:solidFill>
                  <a:srgbClr val="FFFFFF"/>
                </a:solidFill>
                <a:latin typeface="AWWJNF+MS-UIGothic"/>
                <a:cs typeface="AWWJNF+MS-UIGothic"/>
              </a:rPr>
              <a:t>合适的小波基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013959" y="21486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AWWJNF+MS-UIGothic"/>
                <a:cs typeface="AWWJNF+MS-UIGothic"/>
              </a:rPr>
              <a:t>确定小波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变换</a:t>
            </a:r>
            <a:r>
              <a:rPr sz="2300" spc="25">
                <a:solidFill>
                  <a:srgbClr val="FFFFFF"/>
                </a:solidFill>
                <a:latin typeface="AWWJNF+MS-UIGothic"/>
                <a:cs typeface="AWWJNF+MS-UIGothic"/>
              </a:rPr>
              <a:t>的尺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76690" y="21486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2300" spc="23">
                <a:solidFill>
                  <a:srgbClr val="FFFFFF"/>
                </a:solidFill>
                <a:latin typeface="AWWJNF+MS-UIGothic"/>
                <a:cs typeface="AWWJNF+MS-UIGothic"/>
              </a:rPr>
              <a:t>小波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变换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18539" y="2807771"/>
            <a:ext cx="2993454" cy="8927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113789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AWWJNF+MS-UIGothic"/>
                <a:cs typeface="AWWJNF+MS-UIGothic"/>
              </a:rPr>
              <a:t>函数</a:t>
            </a:r>
          </a:p>
          <a:p>
            <a:pPr marL="0" marR="0">
              <a:lnSpc>
                <a:spcPts val="1500"/>
              </a:lnSpc>
              <a:spcBef>
                <a:spcPts val="491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根据信号的特点和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理需求，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995" y="2807771"/>
            <a:ext cx="2993454" cy="8927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61745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>
                <a:solidFill>
                  <a:srgbClr val="FFFFFF"/>
                </a:solidFill>
                <a:latin typeface="AWWJNF+MS-UIGothic"/>
                <a:cs typeface="AWWJNF+MS-UIGothic"/>
              </a:rPr>
              <a:t>度</a:t>
            </a:r>
          </a:p>
          <a:p>
            <a:pPr marL="0" marR="0">
              <a:lnSpc>
                <a:spcPts val="1500"/>
              </a:lnSpc>
              <a:spcBef>
                <a:spcPts val="491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尺度决定了小波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变换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的分辨率，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53450" y="3148067"/>
            <a:ext cx="314591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用</a:t>
            </a:r>
            <a:r>
              <a:rPr sz="1500">
                <a:solidFill>
                  <a:srgbClr val="FFFFFF"/>
                </a:solidFill>
                <a:latin typeface="PJBRKQ+EPHISR+MicrosoftYaHei"/>
                <a:cs typeface="PJBRKQ+EPHISR+MicrosoftYaHei"/>
              </a:rPr>
              <a:t>Matlab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小波分析工具箱提供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的函数，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小波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变换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，得到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后的系数。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018539" y="3490968"/>
            <a:ext cx="3050619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择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合适的小波基函数，如</a:t>
            </a:r>
            <a:r>
              <a:rPr sz="1500">
                <a:solidFill>
                  <a:srgbClr val="FFFFFF"/>
                </a:solidFill>
                <a:latin typeface="PJBRKQ+EPHISR+MicrosoftYaHei"/>
                <a:cs typeface="PJBRKQ+EPHISR+MicrosoftYaHei"/>
              </a:rPr>
              <a:t>Haar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小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波、</a:t>
            </a:r>
            <a:r>
              <a:rPr sz="1500">
                <a:solidFill>
                  <a:srgbClr val="FFFFFF"/>
                </a:solidFill>
                <a:latin typeface="PJBRKQ+EPHISR+MicrosoftYaHei"/>
                <a:cs typeface="PJBRKQ+EPHISR+MicrosoftYaHei"/>
              </a:rPr>
              <a:t>Daubechies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小波等。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995" y="349096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根据信号的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率成分和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理的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785995" y="3833868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精度要求来确定。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WWJNF+MS-UIGothic"/>
                <a:cs typeface="AWWJNF+MS-UIGothic"/>
              </a:rPr>
              <a:t>小波分析工具箱的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扩</a:t>
            </a:r>
            <a:r>
              <a:rPr sz="3000">
                <a:solidFill>
                  <a:srgbClr val="00B6FF"/>
                </a:solidFill>
                <a:latin typeface="AWWJNF+MS-UIGothic"/>
                <a:cs typeface="AWWJNF+MS-UIGothic"/>
              </a:rPr>
              <a:t>展功能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2343343" cy="38214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AWWJNF+MS-UIGothic"/>
                <a:cs typeface="AWWJNF+MS-UIGothic"/>
              </a:rPr>
              <a:t>支持自定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1600">
                <a:solidFill>
                  <a:srgbClr val="00B6FF"/>
                </a:solidFill>
                <a:latin typeface="AWWJNF+MS-UIGothic"/>
                <a:cs typeface="AWWJNF+MS-UIGothic"/>
              </a:rPr>
              <a:t>小波基函数</a:t>
            </a:r>
          </a:p>
          <a:p>
            <a:pPr marL="0" marR="0">
              <a:lnSpc>
                <a:spcPts val="1600"/>
              </a:lnSpc>
              <a:spcBef>
                <a:spcPts val="11395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AWWJNF+MS-UIGothic"/>
                <a:cs typeface="AWWJNF+MS-UIGothic"/>
              </a:rPr>
              <a:t>可与其他工具箱集成</a:t>
            </a:r>
          </a:p>
          <a:p>
            <a:pPr marL="0" marR="0">
              <a:lnSpc>
                <a:spcPts val="1600"/>
              </a:lnSpc>
              <a:spcBef>
                <a:spcPts val="11494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AWWJNF+MS-UIGothic"/>
                <a:cs typeface="AWWJNF+MS-UIGothic"/>
              </a:rPr>
              <a:t>提供丰富的文档和示例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LFFNI+WAOJOP+MicrosoftYaHei-Bold"/>
                <a:cs typeface="ULFFNI+WAOJOP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LFFNI+WAOJOP+MicrosoftYaHei-Bold"/>
                <a:cs typeface="ULFFNI+WAOJOP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LFFNI+WAOJOP+MicrosoftYaHei-Bold"/>
                <a:cs typeface="ULFFNI+WAOJOP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WWJNF+MS-UIGothic"/>
                <a:cs typeface="AWWJNF+MS-UIGothic"/>
              </a:rPr>
              <a:t>信号去噪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WWJNF+MS-UIGothic"/>
                <a:cs typeface="AWWJNF+MS-UIGothic"/>
              </a:rPr>
              <a:t>去除噪声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滤</a:t>
            </a:r>
            <a:r>
              <a:rPr sz="2000" spc="25">
                <a:solidFill>
                  <a:srgbClr val="FFFDFD"/>
                </a:solidFill>
                <a:latin typeface="AWWJNF+MS-UIGothic"/>
                <a:cs typeface="AWWJNF+MS-UIGothic"/>
              </a:rPr>
              <a:t>波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2000">
                <a:solidFill>
                  <a:srgbClr val="FFFDFD"/>
                </a:solidFill>
                <a:latin typeface="AWWJNF+MS-UIGothic"/>
                <a:cs typeface="AWWJNF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WWJNF+MS-UIGothic"/>
                <a:cs typeface="AWWJNF+MS-UIGothic"/>
              </a:rPr>
              <a:t>小波分析能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AWWJNF+MS-UIGothic"/>
                <a:cs typeface="AWWJNF+MS-UIGothic"/>
              </a:rPr>
              <a:t>有效地去除信号中的噪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WWJNF+MS-UIGothic"/>
                <a:cs typeface="AWWJNF+MS-UIGothic"/>
              </a:rPr>
              <a:t>声，通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AWWJNF+MS-UIGothic"/>
                <a:cs typeface="AWWJNF+MS-UIGothic"/>
              </a:rPr>
              <a:t>小波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变换</a:t>
            </a:r>
            <a:r>
              <a:rPr sz="1500">
                <a:solidFill>
                  <a:srgbClr val="FFFDFD"/>
                </a:solidFill>
                <a:latin typeface="AWWJNF+MS-UIGothic"/>
                <a:cs typeface="AWWJNF+MS-UIGothic"/>
              </a:rPr>
              <a:t>将信号分解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AWWJNF+MS-UIGothic"/>
                <a:cs typeface="AWWJNF+MS-UIGothic"/>
              </a:rPr>
              <a:t>不同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DFD"/>
                </a:solidFill>
                <a:latin typeface="AWWJNF+MS-UIGothic"/>
                <a:cs typeface="AWWJNF+MS-UIGothic"/>
              </a:rPr>
              <a:t>率的成分，然后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AWWJNF+MS-UIGothic"/>
                <a:cs typeface="AWWJNF+MS-UIGothic"/>
              </a:rPr>
              <a:t>噪声部分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AWWJNF+MS-UIGothic"/>
                <a:cs typeface="AWWJNF+MS-UIGothic"/>
              </a:rPr>
              <a:t>行抑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WWJNF+MS-UIGothic"/>
                <a:cs typeface="AWWJNF+MS-UIGothic"/>
              </a:rPr>
              <a:t>制或消除。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WWJNF+MS-UIGothic"/>
                <a:cs typeface="AWWJNF+MS-UIGothic"/>
              </a:rPr>
              <a:t>利用小波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变换</a:t>
            </a:r>
            <a:r>
              <a:rPr sz="1500">
                <a:solidFill>
                  <a:srgbClr val="FFFDFD"/>
                </a:solidFill>
                <a:latin typeface="AWWJNF+MS-UIGothic"/>
                <a:cs typeface="AWWJNF+MS-UIGothic"/>
              </a:rPr>
              <a:t>的局部性和多尺度分析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WWJNF+MS-UIGothic"/>
                <a:cs typeface="AWWJNF+MS-UIGothic"/>
              </a:rPr>
              <a:t>能力，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AWWJNF+MS-UIGothic"/>
                <a:cs typeface="AWWJNF+MS-UIGothic"/>
              </a:rPr>
              <a:t>信号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AWWJNF+MS-UIGothic"/>
                <a:cs typeface="AWWJNF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滤</a:t>
            </a:r>
            <a:r>
              <a:rPr sz="1500">
                <a:solidFill>
                  <a:srgbClr val="FFFDFD"/>
                </a:solidFill>
                <a:latin typeface="AWWJNF+MS-UIGothic"/>
                <a:cs typeface="AWWJNF+MS-UIGothic"/>
              </a:rPr>
              <a:t>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AWWJNF+MS-UIGothic"/>
                <a:cs typeface="AWWJNF+MS-UIGothic"/>
              </a:rPr>
              <a:t>理，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AWWJNF+MS-UIGothic"/>
                <a:cs typeface="AWWJNF+MS-UIGothic"/>
              </a:rPr>
              <a:t>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WWJNF+MS-UIGothic"/>
                <a:cs typeface="AWWJNF+MS-UIGothic"/>
              </a:rPr>
              <a:t>号的去噪。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阈值处</a:t>
            </a:r>
            <a:r>
              <a:rPr sz="2000">
                <a:solidFill>
                  <a:srgbClr val="FFFDFD"/>
                </a:solidFill>
                <a:latin typeface="AWWJNF+MS-UIGothic"/>
                <a:cs typeface="AWWJNF+MS-UIGothic"/>
              </a:rPr>
              <a:t>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WWJNF+MS-UIGothic"/>
                <a:cs typeface="AWWJNF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过设</a:t>
            </a:r>
            <a:r>
              <a:rPr sz="1500">
                <a:solidFill>
                  <a:srgbClr val="FFFDFD"/>
                </a:solidFill>
                <a:latin typeface="AWWJNF+MS-UIGothic"/>
                <a:cs typeface="AWWJNF+MS-UIGothic"/>
              </a:rPr>
              <a:t>定合适的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阈值</a:t>
            </a:r>
            <a:r>
              <a:rPr sz="1500">
                <a:solidFill>
                  <a:srgbClr val="FFFDFD"/>
                </a:solidFill>
                <a:latin typeface="AWWJNF+MS-UIGothic"/>
                <a:cs typeface="AWWJNF+MS-UIGothic"/>
              </a:rPr>
              <a:t>，将小波系数中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WWJNF+MS-UIGothic"/>
                <a:cs typeface="AWWJNF+MS-UIGothic"/>
              </a:rPr>
              <a:t>低于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阈值</a:t>
            </a:r>
            <a:r>
              <a:rPr sz="1500">
                <a:solidFill>
                  <a:srgbClr val="FFFDFD"/>
                </a:solidFill>
                <a:latin typeface="AWWJNF+MS-UIGothic"/>
                <a:cs typeface="AWWJNF+MS-UIGothic"/>
              </a:rPr>
              <a:t>的噪声部分置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AWWJNF+MS-UIGothic"/>
                <a:cs typeface="AWWJNF+MS-UIGothic"/>
              </a:rPr>
              <a:t>零，保留信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WWJNF+MS-UIGothic"/>
                <a:cs typeface="AWWJNF+MS-UIGothic"/>
              </a:rPr>
              <a:t>号中的有用成分，达到去噪效果。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WWJNF+MS-UIGothic"/>
                <a:cs typeface="AWWJNF+MS-UIGothic"/>
              </a:rPr>
              <a:t>信号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压缩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AWWJNF+MS-UIGothic"/>
                <a:cs typeface="AWWJNF+MS-UIGothic"/>
              </a:rPr>
              <a:t>数据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压缩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2000" spc="25">
                <a:solidFill>
                  <a:srgbClr val="00B6FF"/>
                </a:solidFill>
                <a:latin typeface="AWWJNF+MS-UIGothic"/>
                <a:cs typeface="AWWJNF+MS-UIGothic"/>
              </a:rPr>
              <a:t>像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压缩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压缩</a:t>
            </a:r>
            <a:r>
              <a:rPr sz="2000" spc="25">
                <a:solidFill>
                  <a:srgbClr val="00B6FF"/>
                </a:solidFill>
                <a:latin typeface="AWWJNF+MS-UIGothic"/>
                <a:cs typeface="AWWJNF+MS-UIGothic"/>
              </a:rPr>
              <a:t>感知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176587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小波分析可以将信号在不同尺度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行分解，得到一系列的小波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系数，通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去除冗余的小波系数，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信号的数据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压缩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利用小波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变换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的多尺度分析能力，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对图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行多尺度分解，得到一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系列的小波系数，通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去除冗余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的小波系数，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实现图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像的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压缩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合小波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变换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压缩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感知理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信号的高效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压缩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和重构。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WWJNF+MS-UIGothic"/>
                <a:cs typeface="AWWJNF+MS-UIGothic"/>
              </a:rPr>
              <a:t>信号特征提取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47384" y="14552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时频</a:t>
            </a:r>
            <a:r>
              <a:rPr sz="2300" spc="25">
                <a:solidFill>
                  <a:srgbClr val="FFFFFF"/>
                </a:solidFill>
                <a:latin typeface="AWWJNF+MS-UIGothic"/>
                <a:cs typeface="AWWJNF+MS-UIGothic"/>
              </a:rPr>
              <a:t>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47384" y="2019038"/>
            <a:ext cx="60605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小波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变换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时频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局部化特性，能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将信号在不同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率和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上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47384" y="2293358"/>
            <a:ext cx="37961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的特征提取出来，用于信号的特征描述。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47384" y="31055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AWWJNF+MS-UIGothic"/>
                <a:cs typeface="AWWJNF+MS-UIGothic"/>
              </a:rPr>
              <a:t>奇异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2300" spc="23">
                <a:solidFill>
                  <a:srgbClr val="FFFFFF"/>
                </a:solidFill>
                <a:latin typeface="AWWJNF+MS-UIGothic"/>
                <a:cs typeface="AWWJNF+MS-UIGothic"/>
              </a:rPr>
              <a:t>分析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47384" y="3669403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小波系数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行奇异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分解，提取出信号中的奇异点，用于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47384" y="3943722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信号的特征提取。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747384" y="475595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AWWJNF+MS-UIGothic"/>
                <a:cs typeface="AWWJNF+MS-UIGothic"/>
              </a:rPr>
              <a:t>波形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识别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747384" y="5319768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利用小波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变换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的波形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能力，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信号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行分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信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747384" y="5594088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WWJNF+MS-UIGothic"/>
                <a:cs typeface="AWWJNF+MS-UIGothic"/>
              </a:rPr>
              <a:t>号的特征提取。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https://d.book118.com/116044154140010040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VQQQSQ+LRIKSL+ArialMT</vt:lpstr>
      <vt:lpstr>Times New Roman</vt:lpstr>
      <vt:lpstr>AWWJNF+MS-UIGothic</vt:lpstr>
      <vt:lpstr>SimSun</vt:lpstr>
      <vt:lpstr>ULFFNI+WAOJOP+MicrosoftYaHei-Bold</vt:lpstr>
      <vt:lpstr>PJBRKQ+EPHISR+MicrosoftYaHei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2024-09-07T02:36:17.250</cp:lastPrinted>
  <dcterms:created xsi:type="dcterms:W3CDTF">2024-09-06T18:36:17Z</dcterms:created>
  <dcterms:modified xsi:type="dcterms:W3CDTF">2024-09-06T18:36:18Z</dcterms:modified>
</cp:coreProperties>
</file>