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8"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tags" Target="tags/tag39.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28C2D0-6731-4BCC-A5F4-AE7B812F1F9B}" type="datetimeFigureOut">
              <a:rPr lang="zh-CN" altLang="en-US" smtClean="0"/>
              <a:t>2024/3/18</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3A1EC7-69F3-4752-BC1B-FA5AEE4D79EC}"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A97DA23-9D61-4044-B083-2C1545A52F7E}" type="slidenum">
              <a:rPr lang="zh-CN" altLang="en-US" smtClean="0"/>
              <a:t>2</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A97DA23-9D61-4044-B083-2C1545A52F7E}" type="slidenum">
              <a:rPr lang="zh-CN" altLang="en-US" smtClean="0"/>
              <a:t>3</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A97DA23-9D61-4044-B083-2C1545A52F7E}" type="slidenum">
              <a:rPr lang="zh-CN" altLang="en-US" smtClean="0"/>
              <a:t>4</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A97DA23-9D61-4044-B083-2C1545A52F7E}" type="slidenum">
              <a:rPr lang="zh-CN" altLang="en-US" smtClean="0"/>
              <a:t>5</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A97DA23-9D61-4044-B083-2C1545A52F7E}" type="slidenum">
              <a:rPr lang="zh-CN" altLang="en-US" smtClean="0"/>
              <a:t>6</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A97DA23-9D61-4044-B083-2C1545A52F7E}" type="slidenum">
              <a:rPr lang="zh-CN" altLang="en-US" smtClean="0"/>
              <a:t>7</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A97DA23-9D61-4044-B083-2C1545A52F7E}" type="slidenum">
              <a:rPr lang="zh-CN" altLang="en-US" smtClean="0"/>
              <a:t>8</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A97DA23-9D61-4044-B083-2C1545A52F7E}" type="slidenum">
              <a:rPr lang="zh-CN" altLang="en-US" smtClean="0"/>
              <a:t>9</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A97DA23-9D61-4044-B083-2C1545A52F7E}" type="slidenum">
              <a:rPr lang="zh-CN" altLang="en-US" smtClean="0"/>
              <a:t>10</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BB599E0-4A23-42EF-B0B8-BA816DC50C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3136C1-9AD7-4DA4-B500-9F33032480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9B8C1B8-369D-4DFF-A0E4-183B7E5DC1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1745147-D5C4-4C2B-A2A5-ED6461B82D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51F1A9D-8A03-4914-838A-77C971D77C3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31DA67-F5A4-4502-8A4E-D98EBFC171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F34975D-D964-4993-9920-E061FA29348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421218-9251-4907-A3B1-860B94D983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B273C7-AE1B-43AD-A286-07E903FDEC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97B2D3-F670-4B51-ACFA-FDCD5A89C9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5026A6-3192-486C-93A2-B504D693B3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hasCustomPrompt="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单击以编辑母版副标题样式</a:t>
            </a:r>
          </a:p>
        </p:txBody>
      </p:sp>
      <p:sp>
        <p:nvSpPr>
          <p:cNvPr id="4" name="日期占位符 3"/>
          <p:cNvSpPr>
            <a:spLocks noGrp="1"/>
          </p:cNvSpPr>
          <p:nvPr>
            <p:ph type="dt" sz="half" idx="10"/>
          </p:nvPr>
        </p:nvSpPr>
        <p:spPr/>
        <p:txBody>
          <a:bodyPr/>
          <a:lstStyle/>
          <a:p>
            <a:fld id="{419BC2E5-256E-4EC7-8395-2D8FFE33A3E7}" type="datetimeFigureOut">
              <a:rPr lang="zh-CN" altLang="en-US" smtClean="0"/>
              <a:t>2024/3/18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DEE9626B-2AC5-4A04-BEF4-F499CD2D3529}" type="slidenum">
              <a:rPr lang="zh-CN" altLang="en-US" smtClean="0"/>
              <a:t>‹#›</a:t>
            </a:fld>
            <a:endParaRPr lang="zh-CN" altLang="en-US"/>
          </a:p>
        </p:txBody>
      </p:sp>
      <p:sp>
        <p:nvSpPr>
          <p:cNvPr id="7" name="矩形 6"/>
          <p:cNvSpPr/>
          <p:nvPr userDrawn="1"/>
        </p:nvSpPr>
        <p:spPr>
          <a:xfrm>
            <a:off x="-25347" y="1219200"/>
            <a:ext cx="12242693" cy="6946900"/>
          </a:xfrm>
          <a:prstGeom prst="rect">
            <a:avLst/>
          </a:prstGeom>
          <a:blipFill dpi="0" rotWithShape="1">
            <a:blip r:embed="rId1">
              <a:alphaModFix amt="36000"/>
            </a:blip>
            <a:stretch>
              <a:fillRect l="-119048" t="-23135" r="-108625" b="-39495"/>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ea typeface="隶书" panose="02010509060101010101" charset="-122"/>
            </a:endParaRPr>
          </a:p>
        </p:txBody>
      </p:sp>
    </p:spTree>
  </p:cSld>
  <p:clrMapOvr>
    <a:masterClrMapping/>
  </p:clrMapOvr>
  <mc:AlternateContent>
    <mc:Choice xmlns:p14="http://schemas.microsoft.com/office/powerpoint/2010/main" Requires="p14">
      <p:transition spd="slow" advTm="3000" p14:dur="2000">
        <p:split orient="vert"/>
      </p:transition>
    </mc:Choice>
    <mc:Fallback>
      <p:transition spd="slow" advTm="3000">
        <p:split orient="vert"/>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hasCustomPrompt="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419BC2E5-256E-4EC7-8395-2D8FFE33A3E7}" type="datetimeFigureOut">
              <a:rPr lang="zh-CN" altLang="en-US" smtClean="0"/>
              <a:t>2024/3/18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DEE9626B-2AC5-4A04-BEF4-F499CD2D3529}" type="slidenum">
              <a:rPr lang="zh-CN" altLang="en-US" smtClean="0"/>
              <a:t>‹#›</a:t>
            </a:fld>
            <a:endParaRPr lang="zh-CN" altLang="en-US"/>
          </a:p>
        </p:txBody>
      </p:sp>
    </p:spTree>
  </p:cSld>
  <p:clrMapOvr>
    <a:masterClrMapping/>
  </p:clrMapOvr>
  <mc:AlternateContent>
    <mc:Choice xmlns:p14="http://schemas.microsoft.com/office/powerpoint/2010/main" Requires="p14">
      <p:transition spd="slow" advTm="3000" p14:dur="2000">
        <p:split orient="vert"/>
      </p:transition>
    </mc:Choice>
    <mc:Fallback>
      <p:transition spd="slow" advTm="3000">
        <p:split orient="vert"/>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hasCustomPrompt="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p>
        </p:txBody>
      </p:sp>
      <p:sp>
        <p:nvSpPr>
          <p:cNvPr id="4" name="日期占位符 3"/>
          <p:cNvSpPr>
            <a:spLocks noGrp="1"/>
          </p:cNvSpPr>
          <p:nvPr>
            <p:ph type="dt" sz="half" idx="10"/>
          </p:nvPr>
        </p:nvSpPr>
        <p:spPr/>
        <p:txBody>
          <a:bodyPr/>
          <a:lstStyle/>
          <a:p>
            <a:fld id="{419BC2E5-256E-4EC7-8395-2D8FFE33A3E7}" type="datetimeFigureOut">
              <a:rPr lang="zh-CN" altLang="en-US" smtClean="0"/>
              <a:t>2024/3/18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DEE9626B-2AC5-4A04-BEF4-F499CD2D3529}" type="slidenum">
              <a:rPr lang="zh-CN" altLang="en-US" smtClean="0"/>
              <a:t>‹#›</a:t>
            </a:fld>
            <a:endParaRPr lang="zh-CN" altLang="en-US"/>
          </a:p>
        </p:txBody>
      </p:sp>
    </p:spTree>
  </p:cSld>
  <p:clrMapOvr>
    <a:masterClrMapping/>
  </p:clrMapOvr>
  <mc:AlternateContent>
    <mc:Choice xmlns:p14="http://schemas.microsoft.com/office/powerpoint/2010/main" Requires="p14">
      <p:transition spd="slow" advTm="3000" p14:dur="2000">
        <p:split orient="vert"/>
      </p:transition>
    </mc:Choice>
    <mc:Fallback>
      <p:transition spd="slow" advTm="3000">
        <p:split orient="vert"/>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hasCustomPrompt="1"/>
          </p:nvPr>
        </p:nvSpPr>
        <p:spPr>
          <a:xfrm>
            <a:off x="838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hasCustomPrompt="1"/>
          </p:nvPr>
        </p:nvSpPr>
        <p:spPr>
          <a:xfrm>
            <a:off x="6172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419BC2E5-256E-4EC7-8395-2D8FFE33A3E7}" type="datetimeFigureOut">
              <a:rPr lang="zh-CN" altLang="en-US" smtClean="0"/>
              <a:t>2024/3/18</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DEE9626B-2AC5-4A04-BEF4-F499CD2D3529}" type="slidenum">
              <a:rPr lang="zh-CN" altLang="en-US" smtClean="0"/>
              <a:t>‹#›</a:t>
            </a:fld>
            <a:endParaRPr lang="zh-CN" altLang="en-US"/>
          </a:p>
        </p:txBody>
      </p:sp>
    </p:spTree>
  </p:cSld>
  <p:clrMapOvr>
    <a:masterClrMapping/>
  </p:clrMapOvr>
  <mc:AlternateContent>
    <mc:Choice xmlns:p14="http://schemas.microsoft.com/office/powerpoint/2010/main" Requires="p14">
      <p:transition spd="slow" advTm="3000" p14:dur="2000">
        <p:split orient="vert"/>
      </p:transition>
    </mc:Choice>
    <mc:Fallback>
      <p:transition spd="slow" advTm="3000">
        <p:split orient="vert"/>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hasCustomPrompt="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内容占位符 3"/>
          <p:cNvSpPr>
            <a:spLocks noGrp="1"/>
          </p:cNvSpPr>
          <p:nvPr>
            <p:ph sz="half" idx="2" hasCustomPrompt="1"/>
          </p:nvPr>
        </p:nvSpPr>
        <p:spPr>
          <a:xfrm>
            <a:off x="839788" y="2505075"/>
            <a:ext cx="5157787"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hasCustomPrompt="1"/>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内容占位符 5"/>
          <p:cNvSpPr>
            <a:spLocks noGrp="1"/>
          </p:cNvSpPr>
          <p:nvPr>
            <p:ph sz="quarter" idx="4" hasCustomPrompt="1"/>
          </p:nvPr>
        </p:nvSpPr>
        <p:spPr>
          <a:xfrm>
            <a:off x="6172200" y="2505075"/>
            <a:ext cx="5183188"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419BC2E5-256E-4EC7-8395-2D8FFE33A3E7}" type="datetimeFigureOut">
              <a:rPr lang="zh-CN" altLang="en-US" smtClean="0"/>
              <a:t>2024/3/18</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DEE9626B-2AC5-4A04-BEF4-F499CD2D3529}" type="slidenum">
              <a:rPr lang="zh-CN" altLang="en-US" smtClean="0"/>
              <a:t>‹#›</a:t>
            </a:fld>
            <a:endParaRPr lang="zh-CN" altLang="en-US"/>
          </a:p>
        </p:txBody>
      </p:sp>
    </p:spTree>
  </p:cSld>
  <p:clrMapOvr>
    <a:masterClrMapping/>
  </p:clrMapOvr>
  <mc:AlternateContent>
    <mc:Choice xmlns:p14="http://schemas.microsoft.com/office/powerpoint/2010/main" Requires="p14">
      <p:transition spd="slow" advTm="3000" p14:dur="2000">
        <p:split orient="vert"/>
      </p:transition>
    </mc:Choice>
    <mc:Fallback>
      <p:transition spd="slow" advTm="3000">
        <p:split orient="vert"/>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419BC2E5-256E-4EC7-8395-2D8FFE33A3E7}" type="datetimeFigureOut">
              <a:rPr lang="zh-CN" altLang="en-US" smtClean="0"/>
              <a:t>2024/3/18</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DEE9626B-2AC5-4A04-BEF4-F499CD2D3529}" type="slidenum">
              <a:rPr lang="zh-CN" altLang="en-US" smtClean="0"/>
              <a:t>‹#›</a:t>
            </a:fld>
            <a:endParaRPr lang="zh-CN" altLang="en-US"/>
          </a:p>
        </p:txBody>
      </p:sp>
    </p:spTree>
  </p:cSld>
  <p:clrMapOvr>
    <a:masterClrMapping/>
  </p:clrMapOvr>
  <mc:AlternateContent>
    <mc:Choice xmlns:p14="http://schemas.microsoft.com/office/powerpoint/2010/main" Requires="p14">
      <p:transition spd="slow" advTm="3000" p14:dur="2000">
        <p:split orient="vert"/>
      </p:transition>
    </mc:Choice>
    <mc:Fallback>
      <p:transition spd="slow" advTm="3000">
        <p:split orient="vert"/>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419BC2E5-256E-4EC7-8395-2D8FFE33A3E7}" type="datetimeFigureOut">
              <a:rPr lang="zh-CN" altLang="en-US" smtClean="0"/>
              <a:t>2024/3/18</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DEE9626B-2AC5-4A04-BEF4-F499CD2D3529}" type="slidenum">
              <a:rPr lang="zh-CN" altLang="en-US" smtClean="0"/>
              <a:t>‹#›</a:t>
            </a:fld>
            <a:endParaRPr lang="zh-CN" altLang="en-US"/>
          </a:p>
        </p:txBody>
      </p:sp>
    </p:spTree>
  </p:cSld>
  <p:clrMapOvr>
    <a:masterClrMapping/>
  </p:clrMapOvr>
  <mc:AlternateContent>
    <mc:Choice xmlns:p14="http://schemas.microsoft.com/office/powerpoint/2010/main" Requires="p14">
      <p:transition spd="slow" advTm="3000" p14:dur="2000">
        <p:split orient="vert"/>
      </p:transition>
    </mc:Choice>
    <mc:Fallback>
      <p:transition spd="slow" advTm="3000">
        <p:split orient="vert"/>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hasCustomPrompt="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p:cNvSpPr>
            <a:spLocks noGrp="1"/>
          </p:cNvSpPr>
          <p:nvPr>
            <p:ph type="dt" sz="half" idx="10"/>
          </p:nvPr>
        </p:nvSpPr>
        <p:spPr/>
        <p:txBody>
          <a:bodyPr/>
          <a:lstStyle/>
          <a:p>
            <a:fld id="{419BC2E5-256E-4EC7-8395-2D8FFE33A3E7}" type="datetimeFigureOut">
              <a:rPr lang="zh-CN" altLang="en-US" smtClean="0"/>
              <a:t>2024/3/18</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DEE9626B-2AC5-4A04-BEF4-F499CD2D3529}" type="slidenum">
              <a:rPr lang="zh-CN" altLang="en-US" smtClean="0"/>
              <a:t>‹#›</a:t>
            </a:fld>
            <a:endParaRPr lang="zh-CN" altLang="en-US"/>
          </a:p>
        </p:txBody>
      </p:sp>
    </p:spTree>
  </p:cSld>
  <p:clrMapOvr>
    <a:masterClrMapping/>
  </p:clrMapOvr>
  <mc:AlternateContent>
    <mc:Choice xmlns:p14="http://schemas.microsoft.com/office/powerpoint/2010/main" Requires="p14">
      <p:transition spd="slow" advTm="3000" p14:dur="2000">
        <p:split orient="vert"/>
      </p:transition>
    </mc:Choice>
    <mc:Fallback>
      <p:transition spd="slow" advTm="3000">
        <p:split orient="vert"/>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p:cNvSpPr>
            <a:spLocks noGrp="1"/>
          </p:cNvSpPr>
          <p:nvPr>
            <p:ph type="dt" sz="half" idx="10"/>
          </p:nvPr>
        </p:nvSpPr>
        <p:spPr/>
        <p:txBody>
          <a:bodyPr/>
          <a:lstStyle/>
          <a:p>
            <a:fld id="{419BC2E5-256E-4EC7-8395-2D8FFE33A3E7}" type="datetimeFigureOut">
              <a:rPr lang="zh-CN" altLang="en-US" smtClean="0"/>
              <a:t>2024/3/18</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DEE9626B-2AC5-4A04-BEF4-F499CD2D3529}" type="slidenum">
              <a:rPr lang="zh-CN" altLang="en-US" smtClean="0"/>
              <a:t>‹#›</a:t>
            </a:fld>
            <a:endParaRPr lang="zh-CN" altLang="en-US"/>
          </a:p>
        </p:txBody>
      </p:sp>
    </p:spTree>
  </p:cSld>
  <p:clrMapOvr>
    <a:masterClrMapping/>
  </p:clrMapOvr>
  <mc:AlternateContent>
    <mc:Choice xmlns:p14="http://schemas.microsoft.com/office/powerpoint/2010/main" Requires="p14">
      <p:transition spd="slow" advTm="3000" p14:dur="2000">
        <p:split orient="vert"/>
      </p:transition>
    </mc:Choice>
    <mc:Fallback>
      <p:transition spd="slow" advTm="3000">
        <p:split orient="vert"/>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hasCustomPrompt="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419BC2E5-256E-4EC7-8395-2D8FFE33A3E7}" type="datetimeFigureOut">
              <a:rPr lang="zh-CN" altLang="en-US" smtClean="0"/>
              <a:t>2024/3/18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DEE9626B-2AC5-4A04-BEF4-F499CD2D3529}" type="slidenum">
              <a:rPr lang="zh-CN" altLang="en-US" smtClean="0"/>
              <a:t>‹#›</a:t>
            </a:fld>
            <a:endParaRPr lang="zh-CN" altLang="en-US"/>
          </a:p>
        </p:txBody>
      </p:sp>
    </p:spTree>
  </p:cSld>
  <p:clrMapOvr>
    <a:masterClrMapping/>
  </p:clrMapOvr>
  <mc:AlternateContent>
    <mc:Choice xmlns:p14="http://schemas.microsoft.com/office/powerpoint/2010/main" Requires="p14">
      <p:transition spd="slow" advTm="3000" p14:dur="2000">
        <p:split orient="vert"/>
      </p:transition>
    </mc:Choice>
    <mc:Fallback>
      <p:transition spd="slow" advTm="3000">
        <p:split orient="vert"/>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hasCustomPrompt="1"/>
          </p:nvPr>
        </p:nvSpPr>
        <p:spPr>
          <a:xfrm>
            <a:off x="838200" y="365125"/>
            <a:ext cx="7734300" cy="5811838"/>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419BC2E5-256E-4EC7-8395-2D8FFE33A3E7}" type="datetimeFigureOut">
              <a:rPr lang="zh-CN" altLang="en-US" smtClean="0"/>
              <a:t>2024/3/18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DEE9626B-2AC5-4A04-BEF4-F499CD2D3529}" type="slidenum">
              <a:rPr lang="zh-CN" altLang="en-US" smtClean="0"/>
              <a:t>‹#›</a:t>
            </a:fld>
            <a:endParaRPr lang="zh-CN" altLang="en-US"/>
          </a:p>
        </p:txBody>
      </p:sp>
    </p:spTree>
  </p:cSld>
  <p:clrMapOvr>
    <a:masterClrMapping/>
  </p:clrMapOvr>
  <mc:AlternateContent>
    <mc:Choice xmlns:p14="http://schemas.microsoft.com/office/powerpoint/2010/main" Requires="p14">
      <p:transition spd="slow" advTm="3000" p14:dur="2000">
        <p:split orient="vert"/>
      </p:transition>
    </mc:Choice>
    <mc:Fallback>
      <p:transition spd="slow" advTm="3000">
        <p:split orient="vert"/>
      </p:transition>
    </mc:Fallback>
  </mc:AlternateConten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标题和内容">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spd="slow" advTm="3000" p14:dur="2000">
        <p:split orient="vert"/>
      </p:transition>
    </mc:Choice>
    <mc:Fallback>
      <p:transition spd="slow" advTm="3000">
        <p:split orient="vert"/>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ags" Target="../tags/tag1.xml" /><Relationship Id="rId14" Type="http://schemas.openxmlformats.org/officeDocument/2006/relationships/tags" Target="../tags/tag2.xml" /><Relationship Id="rId15" Type="http://schemas.openxmlformats.org/officeDocument/2006/relationships/tags" Target="../tags/tag3.xml" /><Relationship Id="rId16" Type="http://schemas.openxmlformats.org/officeDocument/2006/relationships/tags" Target="../tags/tag4.xml" /><Relationship Id="rId17" Type="http://schemas.openxmlformats.org/officeDocument/2006/relationships/tags" Target="../tags/tag5.xml" /><Relationship Id="rId18" Type="http://schemas.openxmlformats.org/officeDocument/2006/relationships/tags" Target="../tags/tag6.xml" /><Relationship Id="rId19" Type="http://schemas.openxmlformats.org/officeDocument/2006/relationships/tags" Target="../tags/tag7.xml" /><Relationship Id="rId2" Type="http://schemas.openxmlformats.org/officeDocument/2006/relationships/slideLayout" Target="../slideLayouts/slideLayout13.xml" /><Relationship Id="rId20" Type="http://schemas.openxmlformats.org/officeDocument/2006/relationships/tags" Target="../tags/tag8.xml" /><Relationship Id="rId21" Type="http://schemas.openxmlformats.org/officeDocument/2006/relationships/tags" Target="../tags/tag9.xml" /><Relationship Id="rId22" Type="http://schemas.openxmlformats.org/officeDocument/2006/relationships/tags" Target="../tags/tag10.xml" /><Relationship Id="rId23" Type="http://schemas.openxmlformats.org/officeDocument/2006/relationships/tags" Target="../tags/tag11.xml" /><Relationship Id="rId24" Type="http://schemas.openxmlformats.org/officeDocument/2006/relationships/tags" Target="../tags/tag12.xml" /><Relationship Id="rId25" Type="http://schemas.openxmlformats.org/officeDocument/2006/relationships/tags" Target="../tags/tag13.xml" /><Relationship Id="rId26" Type="http://schemas.openxmlformats.org/officeDocument/2006/relationships/tags" Target="../tags/tag14.xml" /><Relationship Id="rId27" Type="http://schemas.openxmlformats.org/officeDocument/2006/relationships/tags" Target="../tags/tag15.xml" /><Relationship Id="rId28" Type="http://schemas.openxmlformats.org/officeDocument/2006/relationships/tags" Target="../tags/tag16.xml" /><Relationship Id="rId29" Type="http://schemas.openxmlformats.org/officeDocument/2006/relationships/tags" Target="../tags/tag17.xml" /><Relationship Id="rId3" Type="http://schemas.openxmlformats.org/officeDocument/2006/relationships/slideLayout" Target="../slideLayouts/slideLayout14.xml" /><Relationship Id="rId30" Type="http://schemas.openxmlformats.org/officeDocument/2006/relationships/tags" Target="../tags/tag18.xml" /><Relationship Id="rId31" Type="http://schemas.openxmlformats.org/officeDocument/2006/relationships/tags" Target="../tags/tag19.xml" /><Relationship Id="rId32" Type="http://schemas.openxmlformats.org/officeDocument/2006/relationships/tags" Target="../tags/tag20.xml" /><Relationship Id="rId33" Type="http://schemas.openxmlformats.org/officeDocument/2006/relationships/tags" Target="../tags/tag21.xml" /><Relationship Id="rId34" Type="http://schemas.openxmlformats.org/officeDocument/2006/relationships/tags" Target="../tags/tag22.xml" /><Relationship Id="rId35" Type="http://schemas.openxmlformats.org/officeDocument/2006/relationships/tags" Target="../tags/tag23.xml" /><Relationship Id="rId36" Type="http://schemas.openxmlformats.org/officeDocument/2006/relationships/tags" Target="../tags/tag24.xml" /><Relationship Id="rId37" Type="http://schemas.openxmlformats.org/officeDocument/2006/relationships/tags" Target="../tags/tag25.xml" /><Relationship Id="rId38" Type="http://schemas.openxmlformats.org/officeDocument/2006/relationships/tags" Target="../tags/tag26.xml" /><Relationship Id="rId39" Type="http://schemas.openxmlformats.org/officeDocument/2006/relationships/tags" Target="../tags/tag27.xml" /><Relationship Id="rId4" Type="http://schemas.openxmlformats.org/officeDocument/2006/relationships/slideLayout" Target="../slideLayouts/slideLayout15.xml" /><Relationship Id="rId40" Type="http://schemas.openxmlformats.org/officeDocument/2006/relationships/tags" Target="../tags/tag28.xml" /><Relationship Id="rId41" Type="http://schemas.openxmlformats.org/officeDocument/2006/relationships/tags" Target="../tags/tag29.xml" /><Relationship Id="rId42" Type="http://schemas.openxmlformats.org/officeDocument/2006/relationships/tags" Target="../tags/tag30.xml" /><Relationship Id="rId43" Type="http://schemas.openxmlformats.org/officeDocument/2006/relationships/tags" Target="../tags/tag31.xml" /><Relationship Id="rId44" Type="http://schemas.openxmlformats.org/officeDocument/2006/relationships/tags" Target="../tags/tag32.xml" /><Relationship Id="rId45" Type="http://schemas.openxmlformats.org/officeDocument/2006/relationships/tags" Target="../tags/tag33.xml" /><Relationship Id="rId46" Type="http://schemas.openxmlformats.org/officeDocument/2006/relationships/tags" Target="../tags/tag34.xml" /><Relationship Id="rId47" Type="http://schemas.openxmlformats.org/officeDocument/2006/relationships/tags" Target="../tags/tag35.xml" /><Relationship Id="rId48" Type="http://schemas.openxmlformats.org/officeDocument/2006/relationships/tags" Target="../tags/tag36.xml" /><Relationship Id="rId49" Type="http://schemas.openxmlformats.org/officeDocument/2006/relationships/tags" Target="../tags/tag37.xml" /><Relationship Id="rId5" Type="http://schemas.openxmlformats.org/officeDocument/2006/relationships/slideLayout" Target="../slideLayouts/slideLayout16.xml" /><Relationship Id="rId50" Type="http://schemas.openxmlformats.org/officeDocument/2006/relationships/tags" Target="../tags/tag38.xml" /><Relationship Id="rId51" Type="http://schemas.openxmlformats.org/officeDocument/2006/relationships/image" Target="../media/image2.jpeg" /><Relationship Id="rId52" Type="http://schemas.openxmlformats.org/officeDocument/2006/relationships/theme" Target="../theme/theme2.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blipFill dpi="0" rotWithShape="0">
          <a:blip r:embed="rId51"/>
          <a:stretch>
            <a:fillRect r="-10000"/>
          </a:stretch>
        </a:blipFill>
        <a:effectLst/>
      </p:bgPr>
    </p:bg>
    <p:spTree>
      <p:nvGrpSpPr>
        <p:cNvPr id="1" name=""/>
        <p:cNvGrpSpPr/>
        <p:nvPr/>
      </p:nvGrpSpPr>
      <p:grpSpPr>
        <a:xfrm>
          <a:off x="0" y="0"/>
          <a:ext cx="0" cy="0"/>
        </a:xfrm>
      </p:grpSpPr>
      <p:sp>
        <p:nvSpPr>
          <p:cNvPr id="7" name="文本框 6"/>
          <p:cNvSpPr txBox="1"/>
          <p:nvPr userDrawn="1"/>
        </p:nvSpPr>
        <p:spPr>
          <a:xfrm rot="1020000">
            <a:off x="303530" y="1590675"/>
            <a:ext cx="138049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微信公众号：初中语文匠原创</a:t>
            </a:r>
          </a:p>
        </p:txBody>
      </p:sp>
      <p:sp>
        <p:nvSpPr>
          <p:cNvPr id="8" name="文本框 7"/>
          <p:cNvSpPr txBox="1"/>
          <p:nvPr userDrawn="1"/>
        </p:nvSpPr>
        <p:spPr>
          <a:xfrm>
            <a:off x="266065" y="2179320"/>
            <a:ext cx="147320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9" name="文本框 8"/>
          <p:cNvSpPr txBox="1"/>
          <p:nvPr userDrawn="1"/>
        </p:nvSpPr>
        <p:spPr>
          <a:xfrm rot="2580000">
            <a:off x="1129665" y="3212465"/>
            <a:ext cx="1549400"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000">
                <a:solidFill>
                  <a:schemeClr val="tx1">
                    <a:alpha val="0"/>
                  </a:schemeClr>
                </a:solidFill>
              </a:rPr>
              <a:t>微信公众号：初中语文匠</a:t>
            </a:r>
          </a:p>
        </p:txBody>
      </p:sp>
      <p:sp>
        <p:nvSpPr>
          <p:cNvPr id="10" name="文本框 9"/>
          <p:cNvSpPr txBox="1"/>
          <p:nvPr userDrawn="1"/>
        </p:nvSpPr>
        <p:spPr>
          <a:xfrm rot="5400000">
            <a:off x="263525" y="4033520"/>
            <a:ext cx="2152015"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11" name="文本框 10"/>
          <p:cNvSpPr txBox="1"/>
          <p:nvPr userDrawn="1"/>
        </p:nvSpPr>
        <p:spPr>
          <a:xfrm>
            <a:off x="1874520" y="2179320"/>
            <a:ext cx="2129790"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12" name="文本框 11"/>
          <p:cNvSpPr txBox="1"/>
          <p:nvPr userDrawn="1"/>
        </p:nvSpPr>
        <p:spPr>
          <a:xfrm rot="1020000">
            <a:off x="2797810" y="4246245"/>
            <a:ext cx="116459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13" name="文本框 12"/>
          <p:cNvSpPr txBox="1"/>
          <p:nvPr userDrawn="1"/>
        </p:nvSpPr>
        <p:spPr>
          <a:xfrm rot="5400000">
            <a:off x="2538095" y="3392805"/>
            <a:ext cx="2152015"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14" name="文本框 13"/>
          <p:cNvSpPr txBox="1"/>
          <p:nvPr userDrawn="1"/>
        </p:nvSpPr>
        <p:spPr>
          <a:xfrm rot="17940000">
            <a:off x="1686560" y="3392805"/>
            <a:ext cx="2018665"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15" name="文本框 14"/>
          <p:cNvSpPr txBox="1"/>
          <p:nvPr userDrawn="1"/>
        </p:nvSpPr>
        <p:spPr>
          <a:xfrm rot="5400000">
            <a:off x="3178810" y="3037840"/>
            <a:ext cx="1976755"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16" name="文本框 15"/>
          <p:cNvSpPr txBox="1"/>
          <p:nvPr userDrawn="1"/>
        </p:nvSpPr>
        <p:spPr>
          <a:xfrm>
            <a:off x="4235450" y="2272030"/>
            <a:ext cx="2129790"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17" name="文本框 16"/>
          <p:cNvSpPr txBox="1"/>
          <p:nvPr userDrawn="1"/>
        </p:nvSpPr>
        <p:spPr>
          <a:xfrm>
            <a:off x="4193540" y="3695065"/>
            <a:ext cx="2129790"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18" name="文本框 17"/>
          <p:cNvSpPr txBox="1"/>
          <p:nvPr userDrawn="1"/>
        </p:nvSpPr>
        <p:spPr>
          <a:xfrm rot="5400000">
            <a:off x="4996180" y="3125470"/>
            <a:ext cx="2152015"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19" name="文本框 18"/>
          <p:cNvSpPr txBox="1"/>
          <p:nvPr userDrawn="1"/>
        </p:nvSpPr>
        <p:spPr>
          <a:xfrm rot="5400000">
            <a:off x="2898775" y="3143885"/>
            <a:ext cx="444309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tx1">
                    <a:alpha val="0"/>
                  </a:schemeClr>
                </a:solidFill>
              </a:rPr>
              <a:t>微信公众号：初中语文匠</a:t>
            </a:r>
          </a:p>
        </p:txBody>
      </p:sp>
      <p:sp>
        <p:nvSpPr>
          <p:cNvPr id="20" name="文本框 19"/>
          <p:cNvSpPr txBox="1"/>
          <p:nvPr userDrawn="1"/>
        </p:nvSpPr>
        <p:spPr>
          <a:xfrm rot="3240000">
            <a:off x="6245860" y="1617980"/>
            <a:ext cx="116459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21" name="文本框 20"/>
          <p:cNvSpPr txBox="1"/>
          <p:nvPr userDrawn="1"/>
        </p:nvSpPr>
        <p:spPr>
          <a:xfrm>
            <a:off x="6313805" y="2187575"/>
            <a:ext cx="127063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22" name="文本框 21"/>
          <p:cNvSpPr txBox="1"/>
          <p:nvPr userDrawn="1"/>
        </p:nvSpPr>
        <p:spPr>
          <a:xfrm rot="5400000">
            <a:off x="6142355" y="3291205"/>
            <a:ext cx="2152015"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23" name="文本框 22"/>
          <p:cNvSpPr txBox="1"/>
          <p:nvPr userDrawn="1"/>
        </p:nvSpPr>
        <p:spPr>
          <a:xfrm rot="19500000">
            <a:off x="6791325" y="4113530"/>
            <a:ext cx="116459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24" name="文本框 23"/>
          <p:cNvSpPr txBox="1"/>
          <p:nvPr userDrawn="1"/>
        </p:nvSpPr>
        <p:spPr>
          <a:xfrm>
            <a:off x="7446010" y="1398905"/>
            <a:ext cx="2129790"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25" name="文本框 24"/>
          <p:cNvSpPr txBox="1"/>
          <p:nvPr userDrawn="1"/>
        </p:nvSpPr>
        <p:spPr>
          <a:xfrm rot="5400000">
            <a:off x="7133590" y="2607310"/>
            <a:ext cx="2152015"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26" name="文本框 25"/>
          <p:cNvSpPr txBox="1"/>
          <p:nvPr userDrawn="1"/>
        </p:nvSpPr>
        <p:spPr>
          <a:xfrm>
            <a:off x="7446010" y="2178685"/>
            <a:ext cx="2129790"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27" name="文本框 26"/>
          <p:cNvSpPr txBox="1"/>
          <p:nvPr userDrawn="1"/>
        </p:nvSpPr>
        <p:spPr>
          <a:xfrm rot="5400000">
            <a:off x="8374380" y="2806065"/>
            <a:ext cx="116459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28" name="文本框 27"/>
          <p:cNvSpPr txBox="1"/>
          <p:nvPr userDrawn="1"/>
        </p:nvSpPr>
        <p:spPr>
          <a:xfrm>
            <a:off x="7446010" y="3392805"/>
            <a:ext cx="2129790"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29" name="文本框 28"/>
          <p:cNvSpPr txBox="1"/>
          <p:nvPr userDrawn="1"/>
        </p:nvSpPr>
        <p:spPr>
          <a:xfrm rot="5400000">
            <a:off x="6544310" y="4518660"/>
            <a:ext cx="1976755"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30" name="文本框 29"/>
          <p:cNvSpPr txBox="1"/>
          <p:nvPr userDrawn="1"/>
        </p:nvSpPr>
        <p:spPr>
          <a:xfrm>
            <a:off x="7600950" y="3752850"/>
            <a:ext cx="2129790"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31" name="文本框 30"/>
          <p:cNvSpPr txBox="1"/>
          <p:nvPr userDrawn="1"/>
        </p:nvSpPr>
        <p:spPr>
          <a:xfrm>
            <a:off x="7559040" y="5175885"/>
            <a:ext cx="2129790"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32" name="文本框 31"/>
          <p:cNvSpPr txBox="1"/>
          <p:nvPr userDrawn="1"/>
        </p:nvSpPr>
        <p:spPr>
          <a:xfrm rot="5400000">
            <a:off x="8361680" y="4606290"/>
            <a:ext cx="2152015"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33" name="文本框 32"/>
          <p:cNvSpPr txBox="1"/>
          <p:nvPr userDrawn="1"/>
        </p:nvSpPr>
        <p:spPr>
          <a:xfrm rot="1020000">
            <a:off x="10297795" y="777875"/>
            <a:ext cx="116459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34" name="文本框 33"/>
          <p:cNvSpPr txBox="1"/>
          <p:nvPr userDrawn="1"/>
        </p:nvSpPr>
        <p:spPr>
          <a:xfrm>
            <a:off x="9815195" y="1393825"/>
            <a:ext cx="2129790"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35" name="文本框 34"/>
          <p:cNvSpPr txBox="1"/>
          <p:nvPr userDrawn="1"/>
        </p:nvSpPr>
        <p:spPr>
          <a:xfrm rot="2580000">
            <a:off x="9963785" y="2376170"/>
            <a:ext cx="1999615" cy="245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000">
                <a:solidFill>
                  <a:schemeClr val="tx1">
                    <a:alpha val="0"/>
                  </a:schemeClr>
                </a:solidFill>
              </a:rPr>
              <a:t>微信公众号：初中语文匠</a:t>
            </a:r>
          </a:p>
        </p:txBody>
      </p:sp>
      <p:sp>
        <p:nvSpPr>
          <p:cNvPr id="36" name="文本框 35"/>
          <p:cNvSpPr txBox="1"/>
          <p:nvPr userDrawn="1"/>
        </p:nvSpPr>
        <p:spPr>
          <a:xfrm rot="19020000">
            <a:off x="9716770" y="2179955"/>
            <a:ext cx="2018665"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37" name="文本框 36"/>
          <p:cNvSpPr txBox="1"/>
          <p:nvPr userDrawn="1"/>
        </p:nvSpPr>
        <p:spPr>
          <a:xfrm>
            <a:off x="9893935" y="3821430"/>
            <a:ext cx="2129790"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38" name="文本框 37"/>
          <p:cNvSpPr txBox="1"/>
          <p:nvPr userDrawn="1"/>
        </p:nvSpPr>
        <p:spPr>
          <a:xfrm rot="5400000">
            <a:off x="9043035" y="4936490"/>
            <a:ext cx="1976755"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39" name="文本框 38"/>
          <p:cNvSpPr txBox="1"/>
          <p:nvPr userDrawn="1"/>
        </p:nvSpPr>
        <p:spPr>
          <a:xfrm>
            <a:off x="9899015" y="5920105"/>
            <a:ext cx="2129790"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40" name="文本框 39"/>
          <p:cNvSpPr txBox="1"/>
          <p:nvPr userDrawn="1"/>
        </p:nvSpPr>
        <p:spPr>
          <a:xfrm rot="19500000">
            <a:off x="10282555" y="4324350"/>
            <a:ext cx="116459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41" name="文本框 40"/>
          <p:cNvSpPr txBox="1"/>
          <p:nvPr userDrawn="1"/>
        </p:nvSpPr>
        <p:spPr>
          <a:xfrm rot="5400000">
            <a:off x="9903460" y="5261610"/>
            <a:ext cx="116459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42" name="文本框 41"/>
          <p:cNvSpPr txBox="1"/>
          <p:nvPr userDrawn="1"/>
        </p:nvSpPr>
        <p:spPr>
          <a:xfrm>
            <a:off x="10598785" y="4778375"/>
            <a:ext cx="117475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43" name="文本框 42"/>
          <p:cNvSpPr txBox="1"/>
          <p:nvPr userDrawn="1"/>
        </p:nvSpPr>
        <p:spPr>
          <a:xfrm rot="5400000">
            <a:off x="10519410" y="5458460"/>
            <a:ext cx="116459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隶书" panose="02010509060101010101"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BC2E5-256E-4EC7-8395-2D8FFE33A3E7}" type="datetimeFigureOut">
              <a:rPr lang="zh-CN" altLang="en-US" smtClean="0"/>
              <a:t>2024/3/18</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隶书" panose="02010509060101010101"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隶书" panose="02010509060101010101"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EE9626B-2AC5-4A04-BEF4-F499CD2D3529}" type="slidenum">
              <a:rPr lang="zh-CN" altLang="en-US" smtClean="0"/>
              <a:t>‹#›</a:t>
            </a:fld>
            <a:endParaRPr lang="zh-CN" altLang="en-US"/>
          </a:p>
        </p:txBody>
      </p:sp>
      <p:sp>
        <p:nvSpPr>
          <p:cNvPr id="44" name="文本框 43"/>
          <p:cNvSpPr txBox="1"/>
          <p:nvPr userDrawn="1">
            <p:custDataLst>
              <p:tags r:id="rId13"/>
            </p:custDataLst>
          </p:nvPr>
        </p:nvSpPr>
        <p:spPr>
          <a:xfrm rot="1020000">
            <a:off x="1315720" y="7586980"/>
            <a:ext cx="138049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微信公众号：初中语文匠原创</a:t>
            </a:r>
          </a:p>
        </p:txBody>
      </p:sp>
      <p:sp>
        <p:nvSpPr>
          <p:cNvPr id="45" name="文本框 44"/>
          <p:cNvSpPr txBox="1"/>
          <p:nvPr userDrawn="1">
            <p:custDataLst>
              <p:tags r:id="rId14"/>
            </p:custDataLst>
          </p:nvPr>
        </p:nvSpPr>
        <p:spPr>
          <a:xfrm>
            <a:off x="1278255" y="8175625"/>
            <a:ext cx="147320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46" name="文本框 45"/>
          <p:cNvSpPr txBox="1"/>
          <p:nvPr userDrawn="1">
            <p:custDataLst>
              <p:tags r:id="rId15"/>
            </p:custDataLst>
          </p:nvPr>
        </p:nvSpPr>
        <p:spPr>
          <a:xfrm rot="19020000">
            <a:off x="878205" y="8788400"/>
            <a:ext cx="2018665"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47" name="文本框 46"/>
          <p:cNvSpPr txBox="1"/>
          <p:nvPr userDrawn="1">
            <p:custDataLst>
              <p:tags r:id="rId16"/>
            </p:custDataLst>
          </p:nvPr>
        </p:nvSpPr>
        <p:spPr>
          <a:xfrm rot="2580000">
            <a:off x="2141855" y="9208770"/>
            <a:ext cx="1549400"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000">
                <a:solidFill>
                  <a:schemeClr val="tx1">
                    <a:alpha val="0"/>
                  </a:schemeClr>
                </a:solidFill>
              </a:rPr>
              <a:t>微信公众号：初中语文匠</a:t>
            </a:r>
          </a:p>
        </p:txBody>
      </p:sp>
      <p:sp>
        <p:nvSpPr>
          <p:cNvPr id="48" name="文本框 47"/>
          <p:cNvSpPr txBox="1"/>
          <p:nvPr userDrawn="1">
            <p:custDataLst>
              <p:tags r:id="rId17"/>
            </p:custDataLst>
          </p:nvPr>
        </p:nvSpPr>
        <p:spPr>
          <a:xfrm rot="5400000">
            <a:off x="1275715" y="10029825"/>
            <a:ext cx="2152015"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49" name="文本框 48"/>
          <p:cNvSpPr txBox="1"/>
          <p:nvPr userDrawn="1">
            <p:custDataLst>
              <p:tags r:id="rId18"/>
            </p:custDataLst>
          </p:nvPr>
        </p:nvSpPr>
        <p:spPr>
          <a:xfrm>
            <a:off x="2886710" y="8175625"/>
            <a:ext cx="2129790"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50" name="文本框 49"/>
          <p:cNvSpPr txBox="1"/>
          <p:nvPr userDrawn="1">
            <p:custDataLst>
              <p:tags r:id="rId19"/>
            </p:custDataLst>
          </p:nvPr>
        </p:nvSpPr>
        <p:spPr>
          <a:xfrm rot="1020000">
            <a:off x="3810000" y="10242550"/>
            <a:ext cx="116459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51" name="文本框 50"/>
          <p:cNvSpPr txBox="1"/>
          <p:nvPr userDrawn="1">
            <p:custDataLst>
              <p:tags r:id="rId20"/>
            </p:custDataLst>
          </p:nvPr>
        </p:nvSpPr>
        <p:spPr>
          <a:xfrm rot="5400000">
            <a:off x="3550285" y="9389110"/>
            <a:ext cx="2152015"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52" name="文本框 51"/>
          <p:cNvSpPr txBox="1"/>
          <p:nvPr userDrawn="1">
            <p:custDataLst>
              <p:tags r:id="rId21"/>
            </p:custDataLst>
          </p:nvPr>
        </p:nvSpPr>
        <p:spPr>
          <a:xfrm rot="17940000">
            <a:off x="2698750" y="9389110"/>
            <a:ext cx="2018665"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53" name="文本框 52"/>
          <p:cNvSpPr txBox="1"/>
          <p:nvPr userDrawn="1">
            <p:custDataLst>
              <p:tags r:id="rId22"/>
            </p:custDataLst>
          </p:nvPr>
        </p:nvSpPr>
        <p:spPr>
          <a:xfrm rot="5400000">
            <a:off x="4191000" y="9034145"/>
            <a:ext cx="1976755"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54" name="文本框 53"/>
          <p:cNvSpPr txBox="1"/>
          <p:nvPr userDrawn="1">
            <p:custDataLst>
              <p:tags r:id="rId23"/>
            </p:custDataLst>
          </p:nvPr>
        </p:nvSpPr>
        <p:spPr>
          <a:xfrm>
            <a:off x="5247640" y="8268335"/>
            <a:ext cx="2129790"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55" name="文本框 54"/>
          <p:cNvSpPr txBox="1"/>
          <p:nvPr userDrawn="1">
            <p:custDataLst>
              <p:tags r:id="rId24"/>
            </p:custDataLst>
          </p:nvPr>
        </p:nvSpPr>
        <p:spPr>
          <a:xfrm>
            <a:off x="5205730" y="9691370"/>
            <a:ext cx="2129790"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56" name="文本框 55"/>
          <p:cNvSpPr txBox="1"/>
          <p:nvPr userDrawn="1">
            <p:custDataLst>
              <p:tags r:id="rId25"/>
            </p:custDataLst>
          </p:nvPr>
        </p:nvSpPr>
        <p:spPr>
          <a:xfrm rot="5400000">
            <a:off x="6008370" y="9121775"/>
            <a:ext cx="2152015"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57" name="文本框 56"/>
          <p:cNvSpPr txBox="1"/>
          <p:nvPr userDrawn="1">
            <p:custDataLst>
              <p:tags r:id="rId26"/>
            </p:custDataLst>
          </p:nvPr>
        </p:nvSpPr>
        <p:spPr>
          <a:xfrm rot="5400000">
            <a:off x="3910965" y="9140190"/>
            <a:ext cx="444309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tx1">
                    <a:alpha val="0"/>
                  </a:schemeClr>
                </a:solidFill>
              </a:rPr>
              <a:t>微信公众号：初中语文匠</a:t>
            </a:r>
          </a:p>
        </p:txBody>
      </p:sp>
      <p:sp>
        <p:nvSpPr>
          <p:cNvPr id="58" name="文本框 57"/>
          <p:cNvSpPr txBox="1"/>
          <p:nvPr userDrawn="1">
            <p:custDataLst>
              <p:tags r:id="rId27"/>
            </p:custDataLst>
          </p:nvPr>
        </p:nvSpPr>
        <p:spPr>
          <a:xfrm rot="3240000">
            <a:off x="7258050" y="7614285"/>
            <a:ext cx="116459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59" name="文本框 58"/>
          <p:cNvSpPr txBox="1"/>
          <p:nvPr userDrawn="1">
            <p:custDataLst>
              <p:tags r:id="rId28"/>
            </p:custDataLst>
          </p:nvPr>
        </p:nvSpPr>
        <p:spPr>
          <a:xfrm>
            <a:off x="7325995" y="8183880"/>
            <a:ext cx="127063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60" name="文本框 59"/>
          <p:cNvSpPr txBox="1"/>
          <p:nvPr userDrawn="1">
            <p:custDataLst>
              <p:tags r:id="rId29"/>
            </p:custDataLst>
          </p:nvPr>
        </p:nvSpPr>
        <p:spPr>
          <a:xfrm rot="5400000">
            <a:off x="7154545" y="9287510"/>
            <a:ext cx="2152015"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61" name="文本框 60"/>
          <p:cNvSpPr txBox="1"/>
          <p:nvPr userDrawn="1">
            <p:custDataLst>
              <p:tags r:id="rId30"/>
            </p:custDataLst>
          </p:nvPr>
        </p:nvSpPr>
        <p:spPr>
          <a:xfrm rot="19500000">
            <a:off x="7803515" y="10109835"/>
            <a:ext cx="116459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62" name="文本框 61"/>
          <p:cNvSpPr txBox="1"/>
          <p:nvPr userDrawn="1">
            <p:custDataLst>
              <p:tags r:id="rId31"/>
            </p:custDataLst>
          </p:nvPr>
        </p:nvSpPr>
        <p:spPr>
          <a:xfrm>
            <a:off x="8458200" y="7395210"/>
            <a:ext cx="2129790"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63" name="文本框 62"/>
          <p:cNvSpPr txBox="1"/>
          <p:nvPr userDrawn="1">
            <p:custDataLst>
              <p:tags r:id="rId32"/>
            </p:custDataLst>
          </p:nvPr>
        </p:nvSpPr>
        <p:spPr>
          <a:xfrm rot="5400000">
            <a:off x="8145780" y="8603615"/>
            <a:ext cx="2152015"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64" name="文本框 63"/>
          <p:cNvSpPr txBox="1"/>
          <p:nvPr userDrawn="1">
            <p:custDataLst>
              <p:tags r:id="rId33"/>
            </p:custDataLst>
          </p:nvPr>
        </p:nvSpPr>
        <p:spPr>
          <a:xfrm>
            <a:off x="8458200" y="8174990"/>
            <a:ext cx="2129790"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65" name="文本框 64"/>
          <p:cNvSpPr txBox="1"/>
          <p:nvPr userDrawn="1">
            <p:custDataLst>
              <p:tags r:id="rId34"/>
            </p:custDataLst>
          </p:nvPr>
        </p:nvSpPr>
        <p:spPr>
          <a:xfrm rot="5400000">
            <a:off x="9386570" y="8802370"/>
            <a:ext cx="116459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66" name="文本框 65"/>
          <p:cNvSpPr txBox="1"/>
          <p:nvPr userDrawn="1">
            <p:custDataLst>
              <p:tags r:id="rId35"/>
            </p:custDataLst>
          </p:nvPr>
        </p:nvSpPr>
        <p:spPr>
          <a:xfrm>
            <a:off x="8458200" y="9389110"/>
            <a:ext cx="2129790"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67" name="文本框 66"/>
          <p:cNvSpPr txBox="1"/>
          <p:nvPr userDrawn="1">
            <p:custDataLst>
              <p:tags r:id="rId36"/>
            </p:custDataLst>
          </p:nvPr>
        </p:nvSpPr>
        <p:spPr>
          <a:xfrm rot="5400000">
            <a:off x="7556500" y="10514965"/>
            <a:ext cx="1976755"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68" name="文本框 67"/>
          <p:cNvSpPr txBox="1"/>
          <p:nvPr userDrawn="1">
            <p:custDataLst>
              <p:tags r:id="rId37"/>
            </p:custDataLst>
          </p:nvPr>
        </p:nvSpPr>
        <p:spPr>
          <a:xfrm>
            <a:off x="8613140" y="9749155"/>
            <a:ext cx="2129790"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69" name="文本框 68"/>
          <p:cNvSpPr txBox="1"/>
          <p:nvPr userDrawn="1">
            <p:custDataLst>
              <p:tags r:id="rId38"/>
            </p:custDataLst>
          </p:nvPr>
        </p:nvSpPr>
        <p:spPr>
          <a:xfrm>
            <a:off x="8571230" y="11172190"/>
            <a:ext cx="2129790"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70" name="文本框 69"/>
          <p:cNvSpPr txBox="1"/>
          <p:nvPr userDrawn="1">
            <p:custDataLst>
              <p:tags r:id="rId39"/>
            </p:custDataLst>
          </p:nvPr>
        </p:nvSpPr>
        <p:spPr>
          <a:xfrm rot="5400000">
            <a:off x="9373870" y="10602595"/>
            <a:ext cx="2152015"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71" name="文本框 70"/>
          <p:cNvSpPr txBox="1"/>
          <p:nvPr userDrawn="1">
            <p:custDataLst>
              <p:tags r:id="rId40"/>
            </p:custDataLst>
          </p:nvPr>
        </p:nvSpPr>
        <p:spPr>
          <a:xfrm rot="1020000">
            <a:off x="11309985" y="6774180"/>
            <a:ext cx="116459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72" name="文本框 71"/>
          <p:cNvSpPr txBox="1"/>
          <p:nvPr userDrawn="1">
            <p:custDataLst>
              <p:tags r:id="rId41"/>
            </p:custDataLst>
          </p:nvPr>
        </p:nvSpPr>
        <p:spPr>
          <a:xfrm>
            <a:off x="10827385" y="7390130"/>
            <a:ext cx="2129790"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73" name="文本框 72"/>
          <p:cNvSpPr txBox="1"/>
          <p:nvPr userDrawn="1">
            <p:custDataLst>
              <p:tags r:id="rId42"/>
            </p:custDataLst>
          </p:nvPr>
        </p:nvSpPr>
        <p:spPr>
          <a:xfrm rot="2580000">
            <a:off x="10975975" y="8372475"/>
            <a:ext cx="1999615" cy="245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000">
                <a:solidFill>
                  <a:schemeClr val="tx1">
                    <a:alpha val="0"/>
                  </a:schemeClr>
                </a:solidFill>
              </a:rPr>
              <a:t>微信公众号：初中语文匠</a:t>
            </a:r>
          </a:p>
        </p:txBody>
      </p:sp>
      <p:sp>
        <p:nvSpPr>
          <p:cNvPr id="74" name="文本框 73"/>
          <p:cNvSpPr txBox="1"/>
          <p:nvPr userDrawn="1">
            <p:custDataLst>
              <p:tags r:id="rId43"/>
            </p:custDataLst>
          </p:nvPr>
        </p:nvSpPr>
        <p:spPr>
          <a:xfrm rot="19020000">
            <a:off x="10728960" y="8176260"/>
            <a:ext cx="2018665"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75" name="文本框 74"/>
          <p:cNvSpPr txBox="1"/>
          <p:nvPr userDrawn="1">
            <p:custDataLst>
              <p:tags r:id="rId44"/>
            </p:custDataLst>
          </p:nvPr>
        </p:nvSpPr>
        <p:spPr>
          <a:xfrm>
            <a:off x="10906125" y="9817735"/>
            <a:ext cx="2129790"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76" name="文本框 75"/>
          <p:cNvSpPr txBox="1"/>
          <p:nvPr userDrawn="1">
            <p:custDataLst>
              <p:tags r:id="rId45"/>
            </p:custDataLst>
          </p:nvPr>
        </p:nvSpPr>
        <p:spPr>
          <a:xfrm rot="5400000">
            <a:off x="10055225" y="10932795"/>
            <a:ext cx="1976755"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77" name="文本框 76"/>
          <p:cNvSpPr txBox="1"/>
          <p:nvPr userDrawn="1">
            <p:custDataLst>
              <p:tags r:id="rId46"/>
            </p:custDataLst>
          </p:nvPr>
        </p:nvSpPr>
        <p:spPr>
          <a:xfrm>
            <a:off x="10911205" y="11916410"/>
            <a:ext cx="2129790" cy="2755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78" name="文本框 77"/>
          <p:cNvSpPr txBox="1"/>
          <p:nvPr userDrawn="1">
            <p:custDataLst>
              <p:tags r:id="rId47"/>
            </p:custDataLst>
          </p:nvPr>
        </p:nvSpPr>
        <p:spPr>
          <a:xfrm rot="19500000">
            <a:off x="11294745" y="10320655"/>
            <a:ext cx="116459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79" name="文本框 78"/>
          <p:cNvSpPr txBox="1"/>
          <p:nvPr userDrawn="1">
            <p:custDataLst>
              <p:tags r:id="rId48"/>
            </p:custDataLst>
          </p:nvPr>
        </p:nvSpPr>
        <p:spPr>
          <a:xfrm rot="5400000">
            <a:off x="10915650" y="11257915"/>
            <a:ext cx="116459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80" name="文本框 79"/>
          <p:cNvSpPr txBox="1"/>
          <p:nvPr userDrawn="1">
            <p:custDataLst>
              <p:tags r:id="rId49"/>
            </p:custDataLst>
          </p:nvPr>
        </p:nvSpPr>
        <p:spPr>
          <a:xfrm>
            <a:off x="11610975" y="10774680"/>
            <a:ext cx="117475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
        <p:nvSpPr>
          <p:cNvPr id="81" name="文本框 80"/>
          <p:cNvSpPr txBox="1"/>
          <p:nvPr userDrawn="1">
            <p:custDataLst>
              <p:tags r:id="rId50"/>
            </p:custDataLst>
          </p:nvPr>
        </p:nvSpPr>
        <p:spPr>
          <a:xfrm rot="5400000">
            <a:off x="11531600" y="11454765"/>
            <a:ext cx="116459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alpha val="0"/>
                  </a:schemeClr>
                </a:solidFill>
              </a:rPr>
              <a:t>微信公众号：初中语文匠</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mc:AlternateContent>
    <mc:Choice xmlns:p14="http://schemas.microsoft.com/office/powerpoint/2010/main" Requires="p14">
      <p:transition spd="slow" advTm="3000" p14:dur="2000">
        <p:split orient="vert"/>
      </p:transition>
    </mc:Choice>
    <mc:Fallback>
      <p:transition spd="slow" advTm="3000">
        <p:split orient="vert"/>
      </p:transition>
    </mc:Fallback>
  </mc:AlternateContent>
  <p:timing/>
  <p:txStyles>
    <p:titleStyle>
      <a:lvl1pPr algn="l" defTabSz="914400" rtl="0" eaLnBrk="1" latinLnBrk="0" hangingPunct="1">
        <a:lnSpc>
          <a:spcPct val="90000"/>
        </a:lnSpc>
        <a:spcBef>
          <a:spcPct val="0"/>
        </a:spcBef>
        <a:buNone/>
        <a:defRPr sz="4400" kern="1200">
          <a:solidFill>
            <a:schemeClr val="tx1"/>
          </a:solidFill>
          <a:latin typeface="+mj-lt"/>
          <a:ea typeface="隶书" panose="02010509060101010101"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隶书" panose="02010509060101010101" charset="-122"/>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隶书" panose="02010509060101010101" charset="-122"/>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隶书" panose="02010509060101010101" charset="-122"/>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隶书" panose="02010509060101010101" charset="-122"/>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隶书" panose="02010509060101010101"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xml" /><Relationship Id="rId3" Type="http://schemas.openxmlformats.org/officeDocument/2006/relationships/image" Target="../media/image4.png" /><Relationship Id="rId4" Type="http://schemas.openxmlformats.org/officeDocument/2006/relationships/image" Target="../media/image5.png" /><Relationship Id="rId5"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3.xml" /><Relationship Id="rId3" Type="http://schemas.openxmlformats.org/officeDocument/2006/relationships/image" Target="file:///C:\Users\1\AppData\Local\Temp\wps\INetCache\f5be99be699c4ffd77b4744f36007bd7" TargetMode="External" /><Relationship Id="rId4" Type="http://schemas.openxmlformats.org/officeDocument/2006/relationships/image" Target="../media/image7.jpeg" /><Relationship Id="rId5" Type="http://schemas.openxmlformats.org/officeDocument/2006/relationships/image" Target="../media/image5.png" /><Relationship Id="rId6" Type="http://schemas.openxmlformats.org/officeDocument/2006/relationships/image" Target="../media/image8.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4.xml"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5.xml"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6.xml" /><Relationship Id="rId3" Type="http://schemas.openxmlformats.org/officeDocument/2006/relationships/image" Target="file:///C:\Users\1\AppData\Local\Temp\wps\INetCache\f5be99be699c4ffd77b4744f36007bd7" TargetMode="External" /><Relationship Id="rId4" Type="http://schemas.openxmlformats.org/officeDocument/2006/relationships/image" Target="../media/image7.jpeg" /><Relationship Id="rId5" Type="http://schemas.openxmlformats.org/officeDocument/2006/relationships/image" Target="../media/image5.png" /><Relationship Id="rId6" Type="http://schemas.openxmlformats.org/officeDocument/2006/relationships/image" Target="../media/image8.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7.xml" /><Relationship Id="rId3" Type="http://schemas.openxmlformats.org/officeDocument/2006/relationships/image" Target="file:///C:\Users\1\AppData\Local\Temp\wps\INetCache\f5be99be699c4ffd77b4744f36007bd7" TargetMode="External" /><Relationship Id="rId4" Type="http://schemas.openxmlformats.org/officeDocument/2006/relationships/image" Target="../media/image7.jpeg" /><Relationship Id="rId5" Type="http://schemas.openxmlformats.org/officeDocument/2006/relationships/image" Target="../media/image5.png" /><Relationship Id="rId6" Type="http://schemas.openxmlformats.org/officeDocument/2006/relationships/image" Target="../media/image8.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8.xml" /><Relationship Id="rId3" Type="http://schemas.openxmlformats.org/officeDocument/2006/relationships/image" Target="../media/image5.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9.xml" /><Relationship Id="rId3" Type="http://schemas.openxmlformats.org/officeDocument/2006/relationships/image" Target="file:///C:\Users\1\AppData\Local\Temp\wps\INetCache\f5be99be699c4ffd77b4744f36007bd7" TargetMode="External" /><Relationship Id="rId4" Type="http://schemas.openxmlformats.org/officeDocument/2006/relationships/image" Target="../media/image7.jpeg" /><Relationship Id="rId5" Type="http://schemas.openxmlformats.org/officeDocument/2006/relationships/image" Target="../media/image5.png" /><Relationship Id="rId6" Type="http://schemas.openxmlformats.org/officeDocument/2006/relationships/image" Target="../media/image8.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6052212235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 name="图片 6"/>
          <p:cNvPicPr>
            <a:picLocks noChangeAspect="1"/>
          </p:cNvPicPr>
          <p:nvPr/>
        </p:nvPicPr>
        <p:blipFill>
          <a:blip r:embed="rId2"/>
          <a:stretch>
            <a:fillRect/>
          </a:stretch>
        </p:blipFill>
        <p:spPr>
          <a:xfrm>
            <a:off x="-1181100" y="-21590"/>
            <a:ext cx="13373100" cy="9368790"/>
          </a:xfrm>
          <a:prstGeom prst="rect">
            <a:avLst/>
          </a:prstGeom>
        </p:spPr>
      </p:pic>
      <p:grpSp>
        <p:nvGrpSpPr>
          <p:cNvPr id="11" name="组合 10"/>
          <p:cNvGrpSpPr/>
          <p:nvPr/>
        </p:nvGrpSpPr>
        <p:grpSpPr>
          <a:xfrm>
            <a:off x="1021080" y="401955"/>
            <a:ext cx="3480435" cy="4460875"/>
            <a:chOff x="1841" y="590"/>
            <a:chExt cx="5481" cy="7025"/>
          </a:xfrm>
        </p:grpSpPr>
        <p:sp>
          <p:nvSpPr>
            <p:cNvPr id="8" name="文本框 7"/>
            <p:cNvSpPr txBox="1"/>
            <p:nvPr/>
          </p:nvSpPr>
          <p:spPr>
            <a:xfrm>
              <a:off x="5290" y="590"/>
              <a:ext cx="2032" cy="5119"/>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a:solidFill>
                    <a:srgbClr val="403834"/>
                  </a:solidFill>
                  <a:latin typeface="字魂江南手书" panose="00000500000000000000" charset="-122"/>
                  <a:ea typeface="字魂江南手书" panose="00000500000000000000" charset="-122"/>
                </a:rPr>
                <a:t>梦桃源，</a:t>
              </a:r>
            </a:p>
          </p:txBody>
        </p:sp>
        <p:sp>
          <p:nvSpPr>
            <p:cNvPr id="9" name="文本框 8"/>
            <p:cNvSpPr txBox="1"/>
            <p:nvPr/>
          </p:nvSpPr>
          <p:spPr>
            <a:xfrm>
              <a:off x="3704" y="1913"/>
              <a:ext cx="2032" cy="5394"/>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7200">
                  <a:solidFill>
                    <a:srgbClr val="403834"/>
                  </a:solidFill>
                  <a:latin typeface="字魂江南手书" panose="00000500000000000000" charset="-122"/>
                  <a:ea typeface="字魂江南手书" panose="00000500000000000000" charset="-122"/>
                  <a:sym typeface="+mn-ea"/>
                </a:rPr>
                <a:t>思大道。</a:t>
              </a:r>
            </a:p>
          </p:txBody>
        </p:sp>
        <p:sp>
          <p:nvSpPr>
            <p:cNvPr id="10" name="文本框 9"/>
            <p:cNvSpPr txBox="1"/>
            <p:nvPr/>
          </p:nvSpPr>
          <p:spPr>
            <a:xfrm>
              <a:off x="1841" y="1913"/>
              <a:ext cx="2032" cy="5702"/>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400" u="sng">
                  <a:solidFill>
                    <a:srgbClr val="77384B"/>
                  </a:solidFill>
                  <a:latin typeface="字魂73号-江南手书" panose="00000500000000000000" pitchFamily="2" charset="-122"/>
                  <a:ea typeface="字魂73号-江南手书" panose="00000500000000000000" pitchFamily="2" charset="-122"/>
                  <a:cs typeface="隶书" panose="02010509060101010101" charset="-122"/>
                  <a:sym typeface="字魂73号-江南手书" panose="00000500000000000000" pitchFamily="2" charset="-122"/>
                </a:rPr>
                <a:t>——</a:t>
              </a:r>
              <a:r>
                <a:rPr lang="zh-CN" altLang="en-US" sz="2400" u="sng">
                  <a:solidFill>
                    <a:srgbClr val="77384B"/>
                  </a:solidFill>
                  <a:latin typeface="字魂73号-江南手书" panose="00000500000000000000" pitchFamily="2" charset="-122"/>
                  <a:ea typeface="字魂73号-江南手书" panose="00000500000000000000" pitchFamily="2" charset="-122"/>
                  <a:cs typeface="隶书" panose="02010509060101010101" charset="-122"/>
                  <a:sym typeface="字魂73号-江南手书" panose="00000500000000000000" pitchFamily="2" charset="-122"/>
                </a:rPr>
                <a:t>《桃花源记》</a:t>
              </a:r>
            </a:p>
            <a:p>
              <a:pPr>
                <a:lnSpc>
                  <a:spcPct val="150000"/>
                </a:lnSpc>
              </a:pPr>
              <a:r>
                <a:rPr lang="zh-CN" altLang="en-US" sz="2400" u="sng">
                  <a:solidFill>
                    <a:srgbClr val="77384B"/>
                  </a:solidFill>
                  <a:latin typeface="字魂73号-江南手书" panose="00000500000000000000" pitchFamily="2" charset="-122"/>
                  <a:ea typeface="字魂73号-江南手书" panose="00000500000000000000" pitchFamily="2" charset="-122"/>
                  <a:cs typeface="隶书" panose="02010509060101010101" charset="-122"/>
                  <a:sym typeface="字魂73号-江南手书" panose="00000500000000000000" pitchFamily="2" charset="-122"/>
                </a:rPr>
                <a:t>《大道之行也》对比阅读</a:t>
              </a:r>
            </a:p>
          </p:txBody>
        </p:sp>
      </p:grpSp>
    </p:spTree>
  </p:cSld>
  <p:clrMapOvr>
    <a:masterClrMapping/>
  </p:clrMapOvr>
  <mc:AlternateContent>
    <mc:Choice xmlns:p14="http://schemas.microsoft.com/office/powerpoint/2010/main" Requires="p14">
      <p:transition spd="slow" advTm="3000" p14:dur="2000">
        <p:split orient="vert"/>
      </p:transition>
    </mc:Choice>
    <mc:Fallback>
      <p:transition spd="slow" advTm="3000">
        <p:split orient="vert"/>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微信公众号：初中语文匠"/>
          <p:cNvSpPr/>
          <p:nvPr userDrawn="1"/>
        </p:nvSpPr>
        <p:spPr>
          <a:xfrm>
            <a:off x="266700" y="314325"/>
            <a:ext cx="11658600" cy="6229350"/>
          </a:xfrm>
          <a:prstGeom prst="rect">
            <a:avLst/>
          </a:prstGeom>
          <a:solidFill>
            <a:schemeClr val="bg1">
              <a:alpha val="6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微信公众号：初中语文匠"/>
          <p:cNvSpPr/>
          <p:nvPr userDrawn="1"/>
        </p:nvSpPr>
        <p:spPr>
          <a:xfrm>
            <a:off x="447600" y="495000"/>
            <a:ext cx="11296800" cy="5868000"/>
          </a:xfrm>
          <a:prstGeom prst="rect">
            <a:avLst/>
          </a:prstGeom>
          <a:solidFill>
            <a:schemeClr val="bg1"/>
          </a:solidFill>
          <a:ln>
            <a:solidFill>
              <a:srgbClr val="759077"/>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194" name="微信公众号：初中语文匠"/>
          <p:cNvSpPr txBox="1"/>
          <p:nvPr userDrawn="1"/>
        </p:nvSpPr>
        <p:spPr>
          <a:xfrm>
            <a:off x="827405" y="1649730"/>
            <a:ext cx="713105" cy="3538220"/>
          </a:xfrm>
          <a:prstGeom prst="rect">
            <a:avLst/>
          </a:prstGeom>
          <a:noFill/>
          <a:ln w="9525">
            <a:noFill/>
          </a:ln>
        </p:spPr>
        <p:txBody>
          <a:bodyPr wrap="square" anchor="t">
            <a:sp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2800" b="1">
                <a:solidFill>
                  <a:schemeClr val="tx1"/>
                </a:solidFill>
                <a:effectLst>
                  <a:outerShdw blurRad="38100" dist="19050" dir="2700000" algn="tl" rotWithShape="0">
                    <a:schemeClr val="dk1">
                      <a:alpha val="40000"/>
                    </a:schemeClr>
                  </a:outerShdw>
                </a:effectLst>
                <a:latin typeface="字魂正文宋楷" panose="00000500000000000000" charset="-122"/>
                <a:ea typeface="字魂正文宋楷" panose="00000500000000000000" charset="-122"/>
              </a:rPr>
              <a:t>文言文分主题整合</a:t>
            </a:r>
          </a:p>
        </p:txBody>
      </p:sp>
      <p:sp>
        <p:nvSpPr>
          <p:cNvPr id="29" name="微信公众号：初中语文匠">
            <a:hlinkClick action="ppaction://noaction"/>
          </p:cNvPr>
          <p:cNvSpPr/>
          <p:nvPr userDrawn="1"/>
        </p:nvSpPr>
        <p:spPr>
          <a:xfrm>
            <a:off x="2198370" y="2727325"/>
            <a:ext cx="2332990" cy="553085"/>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fontAlgn="auto"/>
            <a:r>
              <a:rPr lang="zh-CN" altLang="en-US" sz="2200" b="1" strike="noStrike" spc="-110" noProof="1">
                <a:solidFill>
                  <a:srgbClr val="FF0000"/>
                </a:solidFill>
                <a:uFillTx/>
                <a:latin typeface="字魂正文宋楷" panose="00000500000000000000" charset="-122"/>
                <a:ea typeface="字魂正文宋楷" panose="00000500000000000000" charset="-122"/>
              </a:rPr>
              <a:t>人物篇</a:t>
            </a:r>
          </a:p>
        </p:txBody>
      </p:sp>
      <p:sp>
        <p:nvSpPr>
          <p:cNvPr id="30" name="微信公众号：初中语文匠">
            <a:hlinkClick action="ppaction://noaction"/>
          </p:cNvPr>
          <p:cNvSpPr/>
          <p:nvPr userDrawn="1"/>
        </p:nvSpPr>
        <p:spPr>
          <a:xfrm>
            <a:off x="2195830" y="3453765"/>
            <a:ext cx="2291080" cy="553085"/>
          </a:xfrm>
          <a:prstGeom prst="roundRect">
            <a:avLst/>
          </a:prstGeom>
          <a:extLst>
            <a:ext uri="{909E8E84-426E-40DD-AFC4-6F175D3DCCD1}">
              <a14:hiddenFill xmlns:a14="http://schemas.microsoft.com/office/drawing/2010/main">
                <a:solidFill>
                  <a:schemeClr val="accent6">
                    <a:lumMod val="60000"/>
                    <a:lumOff val="40000"/>
                  </a:schemeClr>
                </a:solidFill>
              </a14:hiddenFill>
            </a:ext>
          </a:extLst>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fontAlgn="auto"/>
            <a:r>
              <a:rPr lang="zh-CN" altLang="en-US" sz="2200" b="1" strike="noStrike" noProof="1">
                <a:solidFill>
                  <a:srgbClr val="FF0000"/>
                </a:solidFill>
                <a:latin typeface="字魂正文宋楷" panose="00000500000000000000" charset="-122"/>
                <a:ea typeface="字魂正文宋楷" panose="00000500000000000000" charset="-122"/>
              </a:rPr>
              <a:t>治国篇</a:t>
            </a:r>
          </a:p>
        </p:txBody>
      </p:sp>
      <p:sp>
        <p:nvSpPr>
          <p:cNvPr id="31" name="微信公众号：初中语文匠">
            <a:hlinkClick action="ppaction://noaction"/>
          </p:cNvPr>
          <p:cNvSpPr/>
          <p:nvPr userDrawn="1"/>
        </p:nvSpPr>
        <p:spPr>
          <a:xfrm>
            <a:off x="2192655" y="636270"/>
            <a:ext cx="2301875" cy="553085"/>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fontAlgn="auto"/>
            <a:r>
              <a:rPr lang="zh-CN" altLang="en-US" sz="2200" b="1" strike="noStrike" spc="-110" noProof="1">
                <a:solidFill>
                  <a:srgbClr val="FF0000"/>
                </a:solidFill>
                <a:uFillTx/>
                <a:latin typeface="字魂正文宋楷" panose="00000500000000000000" charset="-122"/>
                <a:ea typeface="字魂正文宋楷" panose="00000500000000000000" charset="-122"/>
                <a:sym typeface="宋体" panose="02010600030101010101" pitchFamily="2" charset="-122"/>
              </a:rPr>
              <a:t>借景抒情篇</a:t>
            </a:r>
          </a:p>
        </p:txBody>
      </p:sp>
      <p:sp>
        <p:nvSpPr>
          <p:cNvPr id="32" name="微信公众号：初中语文匠">
            <a:hlinkClick action="ppaction://noaction"/>
          </p:cNvPr>
          <p:cNvSpPr/>
          <p:nvPr userDrawn="1"/>
        </p:nvSpPr>
        <p:spPr>
          <a:xfrm>
            <a:off x="2209800" y="1330325"/>
            <a:ext cx="2293620" cy="553085"/>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fontAlgn="auto"/>
            <a:r>
              <a:rPr lang="zh-CN" altLang="en-US" sz="1900" b="1" strike="noStrike" spc="-110" noProof="1">
                <a:solidFill>
                  <a:srgbClr val="FF0000"/>
                </a:solidFill>
                <a:uFillTx/>
                <a:latin typeface="字魂正文宋楷" panose="00000500000000000000" charset="-122"/>
                <a:ea typeface="字魂正文宋楷" panose="00000500000000000000" charset="-122"/>
              </a:rPr>
              <a:t>托物言志（寓意）篇</a:t>
            </a:r>
          </a:p>
        </p:txBody>
      </p:sp>
      <p:sp>
        <p:nvSpPr>
          <p:cNvPr id="33" name="微信公众号：初中语文匠">
            <a:hlinkClick action="ppaction://noaction"/>
          </p:cNvPr>
          <p:cNvSpPr/>
          <p:nvPr userDrawn="1"/>
        </p:nvSpPr>
        <p:spPr>
          <a:xfrm>
            <a:off x="2183765" y="2016125"/>
            <a:ext cx="2332990" cy="553085"/>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fontAlgn="auto"/>
            <a:r>
              <a:rPr lang="zh-CN" altLang="en-US" sz="2200" b="1" strike="noStrike" spc="-110" noProof="1">
                <a:solidFill>
                  <a:srgbClr val="FF0000"/>
                </a:solidFill>
                <a:uFillTx/>
                <a:latin typeface="字魂正文宋楷" panose="00000500000000000000" charset="-122"/>
                <a:ea typeface="字魂正文宋楷" panose="00000500000000000000" charset="-122"/>
              </a:rPr>
              <a:t>学习实践篇</a:t>
            </a:r>
          </a:p>
        </p:txBody>
      </p:sp>
      <p:sp>
        <p:nvSpPr>
          <p:cNvPr id="9" name="微信公众号：初中语文匠"/>
          <p:cNvSpPr/>
          <p:nvPr/>
        </p:nvSpPr>
        <p:spPr>
          <a:xfrm>
            <a:off x="1704975" y="918210"/>
            <a:ext cx="313055" cy="5161915"/>
          </a:xfrm>
          <a:prstGeom prst="leftBrace">
            <a:avLst>
              <a:gd name="adj1" fmla="val 8333"/>
              <a:gd name="adj2" fmla="val 48109"/>
            </a:avLst>
          </a:prstGeom>
          <a:ln w="28575"/>
        </p:spPr>
        <p:style>
          <a:lnRef idx="1">
            <a:schemeClr val="dk1"/>
          </a:lnRef>
          <a:fillRef idx="0">
            <a:schemeClr val="dk1"/>
          </a:fillRef>
          <a:effectRef idx="0">
            <a:schemeClr val="dk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latin typeface="字魂正文宋楷" panose="00000500000000000000" charset="-122"/>
              <a:ea typeface="字魂正文宋楷" panose="00000500000000000000" charset="-122"/>
            </a:endParaRPr>
          </a:p>
        </p:txBody>
      </p:sp>
      <p:sp>
        <p:nvSpPr>
          <p:cNvPr id="11" name="微信公众号：初中语文匠"/>
          <p:cNvSpPr/>
          <p:nvPr/>
        </p:nvSpPr>
        <p:spPr>
          <a:xfrm>
            <a:off x="4566285" y="757555"/>
            <a:ext cx="652780" cy="252730"/>
          </a:xfrm>
          <a:prstGeom prs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字魂正文宋楷" panose="00000500000000000000" charset="-122"/>
              <a:ea typeface="字魂正文宋楷" panose="00000500000000000000" charset="-122"/>
            </a:endParaRPr>
          </a:p>
        </p:txBody>
      </p:sp>
      <p:sp>
        <p:nvSpPr>
          <p:cNvPr id="13" name="微信公众号：初中语文匠"/>
          <p:cNvSpPr txBox="1"/>
          <p:nvPr/>
        </p:nvSpPr>
        <p:spPr>
          <a:xfrm>
            <a:off x="5219065" y="544195"/>
            <a:ext cx="6353810" cy="646705"/>
          </a:xfrm>
          <a:prstGeom prst="roundRect">
            <a:avLst/>
          </a:prstGeom>
          <a:noFill/>
          <a:ln>
            <a:solidFill>
              <a:srgbClr val="FF0000"/>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solidFill>
                  <a:schemeClr val="tx1"/>
                </a:solidFill>
                <a:effectLst>
                  <a:outerShdw blurRad="38100" dist="19050" dir="2700000" algn="tl" rotWithShape="0">
                    <a:schemeClr val="dk1">
                      <a:alpha val="40000"/>
                    </a:schemeClr>
                  </a:outerShdw>
                </a:effectLst>
                <a:latin typeface="字魂正文宋楷" panose="00000500000000000000" charset="-122"/>
                <a:ea typeface="字魂正文宋楷" panose="00000500000000000000" charset="-122"/>
              </a:rPr>
              <a:t>《三峡》《答谢中书书》《记承天寺夜游》</a:t>
            </a:r>
            <a:r>
              <a:rPr lang="zh-CN" altLang="en-US" sz="1600">
                <a:effectLst>
                  <a:outerShdw blurRad="38100" dist="19050" dir="2700000" algn="tl" rotWithShape="0">
                    <a:schemeClr val="dk1">
                      <a:alpha val="40000"/>
                    </a:schemeClr>
                  </a:outerShdw>
                </a:effectLst>
                <a:latin typeface="字魂正文宋楷" panose="00000500000000000000" charset="-122"/>
                <a:ea typeface="字魂正文宋楷" panose="00000500000000000000" charset="-122"/>
              </a:rPr>
              <a:t>《桃花源记》《小石潭记》</a:t>
            </a:r>
            <a:r>
              <a:rPr lang="zh-CN" altLang="en-US" sz="1600">
                <a:solidFill>
                  <a:schemeClr val="tx1"/>
                </a:solidFill>
                <a:effectLst>
                  <a:outerShdw blurRad="38100" dist="19050" dir="2700000" algn="tl" rotWithShape="0">
                    <a:schemeClr val="dk1">
                      <a:alpha val="40000"/>
                    </a:schemeClr>
                  </a:outerShdw>
                </a:effectLst>
                <a:latin typeface="字魂正文宋楷" panose="00000500000000000000" charset="-122"/>
                <a:ea typeface="字魂正文宋楷" panose="00000500000000000000" charset="-122"/>
              </a:rPr>
              <a:t>《岳阳楼记》《醉翁亭记》《湖心亭看雪》《与朱元思书》</a:t>
            </a:r>
          </a:p>
        </p:txBody>
      </p:sp>
      <p:sp>
        <p:nvSpPr>
          <p:cNvPr id="14" name="微信公众号：初中语文匠"/>
          <p:cNvSpPr/>
          <p:nvPr/>
        </p:nvSpPr>
        <p:spPr>
          <a:xfrm>
            <a:off x="4566285" y="1466215"/>
            <a:ext cx="652780" cy="252730"/>
          </a:xfrm>
          <a:prstGeom prs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600">
              <a:latin typeface="字魂正文宋楷" panose="00000500000000000000" charset="-122"/>
              <a:ea typeface="字魂正文宋楷" panose="00000500000000000000" charset="-122"/>
            </a:endParaRPr>
          </a:p>
        </p:txBody>
      </p:sp>
      <p:sp>
        <p:nvSpPr>
          <p:cNvPr id="15" name="微信公众号：初中语文匠"/>
          <p:cNvSpPr txBox="1"/>
          <p:nvPr/>
        </p:nvSpPr>
        <p:spPr>
          <a:xfrm>
            <a:off x="5236845" y="1387475"/>
            <a:ext cx="6344285" cy="373665"/>
          </a:xfrm>
          <a:prstGeom prst="roundRect">
            <a:avLst/>
          </a:prstGeom>
          <a:noFill/>
          <a:ln>
            <a:solidFill>
              <a:srgbClr val="FF0000"/>
            </a:solidFill>
          </a:ln>
        </p:spPr>
        <p:txBody>
          <a:bodyPr wrap="square" rtlCol="0">
            <a:sp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buClrTx/>
              <a:buSzTx/>
              <a:buFontTx/>
            </a:pPr>
            <a:r>
              <a:rPr lang="zh-CN" altLang="en-US" sz="1600">
                <a:solidFill>
                  <a:schemeClr val="tx1"/>
                </a:solidFill>
                <a:effectLst>
                  <a:outerShdw blurRad="38100" dist="19050" dir="2700000" algn="tl" rotWithShape="0">
                    <a:schemeClr val="dk1">
                      <a:alpha val="40000"/>
                    </a:schemeClr>
                  </a:outerShdw>
                </a:effectLst>
                <a:latin typeface="字魂正文宋楷" panose="00000500000000000000" charset="-122"/>
                <a:ea typeface="字魂正文宋楷" panose="00000500000000000000" charset="-122"/>
              </a:rPr>
              <a:t>《陋室铭》《爱莲说》</a:t>
            </a:r>
            <a:r>
              <a:rPr lang="zh-CN" altLang="en-US" sz="1600">
                <a:effectLst>
                  <a:outerShdw blurRad="38100" dist="19050" dir="2700000" algn="tl" rotWithShape="0">
                    <a:schemeClr val="dk1">
                      <a:alpha val="40000"/>
                    </a:schemeClr>
                  </a:outerShdw>
                </a:effectLst>
                <a:latin typeface="字魂正文宋楷" panose="00000500000000000000" charset="-122"/>
                <a:ea typeface="字魂正文宋楷" panose="00000500000000000000" charset="-122"/>
              </a:rPr>
              <a:t>《马说》</a:t>
            </a:r>
          </a:p>
        </p:txBody>
      </p:sp>
      <p:sp>
        <p:nvSpPr>
          <p:cNvPr id="16" name="微信公众号：初中语文匠"/>
          <p:cNvSpPr/>
          <p:nvPr/>
        </p:nvSpPr>
        <p:spPr>
          <a:xfrm>
            <a:off x="4566285" y="2165985"/>
            <a:ext cx="652780" cy="252730"/>
          </a:xfrm>
          <a:prstGeom prs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600">
              <a:latin typeface="字魂正文宋楷" panose="00000500000000000000" charset="-122"/>
              <a:ea typeface="字魂正文宋楷" panose="00000500000000000000" charset="-122"/>
            </a:endParaRPr>
          </a:p>
        </p:txBody>
      </p:sp>
      <p:sp>
        <p:nvSpPr>
          <p:cNvPr id="17" name="微信公众号：初中语文匠"/>
          <p:cNvSpPr txBox="1"/>
          <p:nvPr/>
        </p:nvSpPr>
        <p:spPr>
          <a:xfrm>
            <a:off x="5219065" y="1924685"/>
            <a:ext cx="6344285" cy="646703"/>
          </a:xfrm>
          <a:prstGeom prst="roundRect">
            <a:avLst/>
          </a:prstGeom>
          <a:noFill/>
          <a:ln>
            <a:solidFill>
              <a:srgbClr val="FF0000"/>
            </a:solidFill>
          </a:ln>
        </p:spPr>
        <p:txBody>
          <a:bodyPr wrap="square" rtlCol="0">
            <a:sp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solidFill>
                  <a:schemeClr val="tx1"/>
                </a:solidFill>
                <a:effectLst>
                  <a:outerShdw blurRad="38100" dist="19050" dir="2700000" algn="tl" rotWithShape="0">
                    <a:schemeClr val="dk1">
                      <a:alpha val="40000"/>
                    </a:schemeClr>
                  </a:outerShdw>
                </a:effectLst>
                <a:latin typeface="字魂正文宋楷" panose="00000500000000000000" charset="-122"/>
                <a:ea typeface="字魂正文宋楷" panose="00000500000000000000" charset="-122"/>
              </a:rPr>
              <a:t>《〈论语〉十二章》</a:t>
            </a:r>
            <a:r>
              <a:rPr lang="zh-CN" altLang="en-US" sz="1600">
                <a:effectLst>
                  <a:outerShdw blurRad="38100" dist="19050" dir="2700000" algn="tl" rotWithShape="0">
                    <a:schemeClr val="dk1">
                      <a:alpha val="40000"/>
                    </a:schemeClr>
                  </a:outerShdw>
                </a:effectLst>
                <a:latin typeface="字魂正文宋楷" panose="00000500000000000000" charset="-122"/>
                <a:ea typeface="字魂正文宋楷" panose="00000500000000000000" charset="-122"/>
              </a:rPr>
              <a:t>《虽有嘉肴》</a:t>
            </a:r>
            <a:r>
              <a:rPr lang="zh-CN" altLang="en-US" sz="1600">
                <a:solidFill>
                  <a:schemeClr val="tx1"/>
                </a:solidFill>
                <a:effectLst>
                  <a:outerShdw blurRad="38100" dist="19050" dir="2700000" algn="tl" rotWithShape="0">
                    <a:schemeClr val="dk1">
                      <a:alpha val="40000"/>
                    </a:schemeClr>
                  </a:outerShdw>
                </a:effectLst>
                <a:latin typeface="字魂正文宋楷" panose="00000500000000000000" charset="-122"/>
                <a:ea typeface="字魂正文宋楷" panose="00000500000000000000" charset="-122"/>
              </a:rPr>
              <a:t>《送东阳马生序》《诫子书》</a:t>
            </a:r>
          </a:p>
          <a:p>
            <a:r>
              <a:rPr lang="zh-CN" altLang="en-US" sz="1600">
                <a:solidFill>
                  <a:schemeClr val="tx1"/>
                </a:solidFill>
                <a:effectLst>
                  <a:outerShdw blurRad="38100" dist="19050" dir="2700000" algn="tl" rotWithShape="0">
                    <a:schemeClr val="dk1">
                      <a:alpha val="40000"/>
                    </a:schemeClr>
                  </a:outerShdw>
                </a:effectLst>
                <a:latin typeface="字魂正文宋楷" panose="00000500000000000000" charset="-122"/>
                <a:ea typeface="字魂正文宋楷" panose="00000500000000000000" charset="-122"/>
              </a:rPr>
              <a:t>《孙权劝学》</a:t>
            </a:r>
          </a:p>
        </p:txBody>
      </p:sp>
      <p:sp>
        <p:nvSpPr>
          <p:cNvPr id="18" name="微信公众号：初中语文匠"/>
          <p:cNvSpPr/>
          <p:nvPr/>
        </p:nvSpPr>
        <p:spPr>
          <a:xfrm>
            <a:off x="4584065" y="2902585"/>
            <a:ext cx="652780" cy="252730"/>
          </a:xfrm>
          <a:prstGeom prs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600">
              <a:latin typeface="字魂正文宋楷" panose="00000500000000000000" charset="-122"/>
              <a:ea typeface="字魂正文宋楷" panose="00000500000000000000" charset="-122"/>
            </a:endParaRPr>
          </a:p>
        </p:txBody>
      </p:sp>
      <p:sp>
        <p:nvSpPr>
          <p:cNvPr id="19" name="微信公众号：初中语文匠"/>
          <p:cNvSpPr txBox="1"/>
          <p:nvPr/>
        </p:nvSpPr>
        <p:spPr>
          <a:xfrm>
            <a:off x="5245735" y="2687320"/>
            <a:ext cx="6344285" cy="646701"/>
          </a:xfrm>
          <a:prstGeom prst="roundRect">
            <a:avLst/>
          </a:prstGeom>
          <a:noFill/>
          <a:ln>
            <a:solidFill>
              <a:srgbClr val="FF0000"/>
            </a:solidFill>
          </a:ln>
        </p:spPr>
        <p:txBody>
          <a:bodyPr wrap="square" rtlCol="0">
            <a:sp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solidFill>
                  <a:schemeClr val="tx1"/>
                </a:solidFill>
                <a:effectLst>
                  <a:outerShdw blurRad="38100" dist="19050" dir="2700000" algn="tl" rotWithShape="0">
                    <a:schemeClr val="dk1">
                      <a:alpha val="40000"/>
                    </a:schemeClr>
                  </a:outerShdw>
                </a:effectLst>
                <a:latin typeface="字魂正文宋楷" panose="00000500000000000000" charset="-122"/>
                <a:ea typeface="字魂正文宋楷" panose="00000500000000000000" charset="-122"/>
              </a:rPr>
              <a:t>《曹刿论战》《邹忌讽齐王纳谏》《出师表》《愚公移山》《卖油翁》《周亚夫军细柳》《唐雎不辱使命》《孙权劝学》</a:t>
            </a:r>
          </a:p>
        </p:txBody>
      </p:sp>
      <p:sp>
        <p:nvSpPr>
          <p:cNvPr id="20" name="微信公众号：初中语文匠"/>
          <p:cNvSpPr/>
          <p:nvPr/>
        </p:nvSpPr>
        <p:spPr>
          <a:xfrm>
            <a:off x="4566285" y="3655695"/>
            <a:ext cx="652780" cy="252730"/>
          </a:xfrm>
          <a:prstGeom prs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600">
              <a:latin typeface="字魂正文宋楷" panose="00000500000000000000" charset="-122"/>
              <a:ea typeface="字魂正文宋楷" panose="00000500000000000000" charset="-122"/>
            </a:endParaRPr>
          </a:p>
        </p:txBody>
      </p:sp>
      <p:sp>
        <p:nvSpPr>
          <p:cNvPr id="21" name="微信公众号：初中语文匠"/>
          <p:cNvSpPr txBox="1"/>
          <p:nvPr/>
        </p:nvSpPr>
        <p:spPr>
          <a:xfrm>
            <a:off x="5219065" y="3414395"/>
            <a:ext cx="6344285" cy="646701"/>
          </a:xfrm>
          <a:prstGeom prst="roundRect">
            <a:avLst/>
          </a:prstGeom>
          <a:noFill/>
          <a:ln>
            <a:solidFill>
              <a:srgbClr val="FF0000"/>
            </a:solidFill>
          </a:ln>
        </p:spPr>
        <p:txBody>
          <a:bodyPr wrap="square" rtlCol="0">
            <a:sp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solidFill>
                  <a:schemeClr val="tx1"/>
                </a:solidFill>
                <a:effectLst>
                  <a:outerShdw blurRad="38100" dist="19050" dir="2700000" algn="tl" rotWithShape="0">
                    <a:schemeClr val="dk1">
                      <a:alpha val="40000"/>
                    </a:schemeClr>
                  </a:outerShdw>
                </a:effectLst>
                <a:latin typeface="字魂正文宋楷" panose="00000500000000000000" charset="-122"/>
                <a:ea typeface="字魂正文宋楷" panose="00000500000000000000" charset="-122"/>
              </a:rPr>
              <a:t>《邹忌讽齐王纳谏》《曹刿论战》《出师表》</a:t>
            </a:r>
          </a:p>
          <a:p>
            <a:r>
              <a:rPr lang="zh-CN" altLang="en-US" sz="1600">
                <a:solidFill>
                  <a:schemeClr val="tx1"/>
                </a:solidFill>
                <a:effectLst>
                  <a:outerShdw blurRad="38100" dist="19050" dir="2700000" algn="tl" rotWithShape="0">
                    <a:schemeClr val="dk1">
                      <a:alpha val="40000"/>
                    </a:schemeClr>
                  </a:outerShdw>
                </a:effectLst>
                <a:latin typeface="字魂正文宋楷" panose="00000500000000000000" charset="-122"/>
                <a:ea typeface="字魂正文宋楷" panose="00000500000000000000" charset="-122"/>
              </a:rPr>
              <a:t>《生于忧患，死于安乐》</a:t>
            </a:r>
          </a:p>
        </p:txBody>
      </p:sp>
      <p:sp>
        <p:nvSpPr>
          <p:cNvPr id="22" name="微信公众号：初中语文匠">
            <a:hlinkClick action="ppaction://noaction"/>
          </p:cNvPr>
          <p:cNvSpPr/>
          <p:nvPr userDrawn="1"/>
        </p:nvSpPr>
        <p:spPr>
          <a:xfrm>
            <a:off x="2198370" y="4182110"/>
            <a:ext cx="2291080" cy="553085"/>
          </a:xfrm>
          <a:prstGeom prst="roundRect">
            <a:avLst/>
          </a:prstGeom>
          <a:extLst>
            <a:ext uri="{909E8E84-426E-40DD-AFC4-6F175D3DCCD1}">
              <a14:hiddenFill xmlns:a14="http://schemas.microsoft.com/office/drawing/2010/main">
                <a:solidFill>
                  <a:schemeClr val="accent6">
                    <a:lumMod val="60000"/>
                    <a:lumOff val="40000"/>
                  </a:schemeClr>
                </a:solidFill>
              </a14:hiddenFill>
            </a:ext>
          </a:extLst>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fontAlgn="auto"/>
            <a:r>
              <a:rPr lang="zh-CN" altLang="en-US" sz="2200" b="1" strike="noStrike" noProof="1">
                <a:solidFill>
                  <a:srgbClr val="FF0000"/>
                </a:solidFill>
                <a:latin typeface="字魂正文宋楷" panose="00000500000000000000" charset="-122"/>
                <a:ea typeface="字魂正文宋楷" panose="00000500000000000000" charset="-122"/>
              </a:rPr>
              <a:t>劝谏篇</a:t>
            </a:r>
          </a:p>
        </p:txBody>
      </p:sp>
      <p:sp>
        <p:nvSpPr>
          <p:cNvPr id="23" name="微信公众号：初中语文匠"/>
          <p:cNvSpPr/>
          <p:nvPr/>
        </p:nvSpPr>
        <p:spPr>
          <a:xfrm>
            <a:off x="4568825" y="4384040"/>
            <a:ext cx="652780" cy="252730"/>
          </a:xfrm>
          <a:prstGeom prs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600">
              <a:latin typeface="字魂正文宋楷" panose="00000500000000000000" charset="-122"/>
              <a:ea typeface="字魂正文宋楷" panose="00000500000000000000" charset="-122"/>
            </a:endParaRPr>
          </a:p>
        </p:txBody>
      </p:sp>
      <p:sp>
        <p:nvSpPr>
          <p:cNvPr id="24" name="微信公众号：初中语文匠"/>
          <p:cNvSpPr txBox="1"/>
          <p:nvPr/>
        </p:nvSpPr>
        <p:spPr>
          <a:xfrm>
            <a:off x="5226685" y="4160520"/>
            <a:ext cx="6344285" cy="646703"/>
          </a:xfrm>
          <a:prstGeom prst="roundRect">
            <a:avLst/>
          </a:prstGeom>
          <a:noFill/>
          <a:ln>
            <a:solidFill>
              <a:srgbClr val="FF0000"/>
            </a:solidFill>
          </a:ln>
        </p:spPr>
        <p:txBody>
          <a:bodyPr wrap="square" rtlCol="0">
            <a:sp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solidFill>
                  <a:schemeClr val="tx1"/>
                </a:solidFill>
                <a:effectLst>
                  <a:outerShdw blurRad="38100" dist="19050" dir="2700000" algn="tl" rotWithShape="0">
                    <a:schemeClr val="dk1">
                      <a:alpha val="40000"/>
                    </a:schemeClr>
                  </a:outerShdw>
                </a:effectLst>
                <a:latin typeface="字魂正文宋楷" panose="00000500000000000000" charset="-122"/>
                <a:ea typeface="字魂正文宋楷" panose="00000500000000000000" charset="-122"/>
              </a:rPr>
              <a:t>《出师表》《邹忌讽齐王纳谏》《送东阳马生序》《孙权劝学》</a:t>
            </a:r>
          </a:p>
          <a:p>
            <a:r>
              <a:rPr lang="zh-CN" altLang="en-US" sz="1600">
                <a:solidFill>
                  <a:schemeClr val="tx1"/>
                </a:solidFill>
                <a:effectLst>
                  <a:outerShdw blurRad="38100" dist="19050" dir="2700000" algn="tl" rotWithShape="0">
                    <a:schemeClr val="dk1">
                      <a:alpha val="40000"/>
                    </a:schemeClr>
                  </a:outerShdw>
                </a:effectLst>
                <a:latin typeface="字魂正文宋楷" panose="00000500000000000000" charset="-122"/>
                <a:ea typeface="字魂正文宋楷" panose="00000500000000000000" charset="-122"/>
              </a:rPr>
              <a:t>《诫子书》</a:t>
            </a:r>
          </a:p>
        </p:txBody>
      </p:sp>
      <p:sp>
        <p:nvSpPr>
          <p:cNvPr id="25" name="微信公众号：初中语文匠">
            <a:hlinkClick action="ppaction://noaction"/>
          </p:cNvPr>
          <p:cNvSpPr/>
          <p:nvPr userDrawn="1"/>
        </p:nvSpPr>
        <p:spPr>
          <a:xfrm>
            <a:off x="2200910" y="5015865"/>
            <a:ext cx="2291080" cy="553085"/>
          </a:xfrm>
          <a:prstGeom prst="roundRect">
            <a:avLst/>
          </a:prstGeom>
          <a:extLst>
            <a:ext uri="{909E8E84-426E-40DD-AFC4-6F175D3DCCD1}">
              <a14:hiddenFill xmlns:a14="http://schemas.microsoft.com/office/drawing/2010/main">
                <a:solidFill>
                  <a:schemeClr val="accent6">
                    <a:lumMod val="60000"/>
                    <a:lumOff val="40000"/>
                  </a:schemeClr>
                </a:solidFill>
              </a14:hiddenFill>
            </a:ext>
          </a:extLst>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fontAlgn="auto"/>
            <a:r>
              <a:rPr lang="zh-CN" altLang="en-US" sz="2200" b="1" strike="noStrike" noProof="1">
                <a:solidFill>
                  <a:srgbClr val="FF0000"/>
                </a:solidFill>
                <a:latin typeface="字魂正文宋楷" panose="00000500000000000000" charset="-122"/>
                <a:ea typeface="字魂正文宋楷" panose="00000500000000000000" charset="-122"/>
              </a:rPr>
              <a:t>为人处事篇</a:t>
            </a:r>
          </a:p>
        </p:txBody>
      </p:sp>
      <p:sp>
        <p:nvSpPr>
          <p:cNvPr id="26" name="微信公众号：初中语文匠"/>
          <p:cNvSpPr/>
          <p:nvPr/>
        </p:nvSpPr>
        <p:spPr>
          <a:xfrm>
            <a:off x="4571365" y="5217795"/>
            <a:ext cx="652780" cy="252730"/>
          </a:xfrm>
          <a:prstGeom prs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600">
              <a:latin typeface="字魂正文宋楷" panose="00000500000000000000" charset="-122"/>
              <a:ea typeface="字魂正文宋楷" panose="00000500000000000000" charset="-122"/>
            </a:endParaRPr>
          </a:p>
        </p:txBody>
      </p:sp>
      <p:sp>
        <p:nvSpPr>
          <p:cNvPr id="27" name="微信公众号：初中语文匠"/>
          <p:cNvSpPr txBox="1"/>
          <p:nvPr/>
        </p:nvSpPr>
        <p:spPr>
          <a:xfrm>
            <a:off x="5236845" y="4925060"/>
            <a:ext cx="6344285" cy="919739"/>
          </a:xfrm>
          <a:prstGeom prst="roundRect">
            <a:avLst/>
          </a:prstGeom>
          <a:noFill/>
          <a:ln>
            <a:solidFill>
              <a:srgbClr val="FF0000"/>
            </a:solidFill>
          </a:ln>
        </p:spPr>
        <p:txBody>
          <a:bodyPr wrap="square" rtlCol="0">
            <a:sp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solidFill>
                  <a:schemeClr val="tx1"/>
                </a:solidFill>
                <a:effectLst>
                  <a:outerShdw blurRad="38100" dist="19050" dir="2700000" algn="tl" rotWithShape="0">
                    <a:schemeClr val="dk1">
                      <a:alpha val="40000"/>
                    </a:schemeClr>
                  </a:outerShdw>
                </a:effectLst>
                <a:latin typeface="字魂正文宋楷" panose="00000500000000000000" charset="-122"/>
                <a:ea typeface="字魂正文宋楷" panose="00000500000000000000" charset="-122"/>
              </a:rPr>
              <a:t>《富贵不能淫》</a:t>
            </a:r>
            <a:r>
              <a:rPr lang="zh-CN" altLang="en-US" sz="1600">
                <a:effectLst>
                  <a:outerShdw blurRad="38100" dist="19050" dir="2700000" algn="tl" rotWithShape="0">
                    <a:schemeClr val="dk1">
                      <a:alpha val="40000"/>
                    </a:schemeClr>
                  </a:outerShdw>
                </a:effectLst>
                <a:latin typeface="字魂正文宋楷" panose="00000500000000000000" charset="-122"/>
                <a:ea typeface="字魂正文宋楷" panose="00000500000000000000" charset="-122"/>
              </a:rPr>
              <a:t>《北冥有鱼》</a:t>
            </a:r>
            <a:r>
              <a:rPr lang="zh-CN" altLang="en-US" sz="1600">
                <a:solidFill>
                  <a:schemeClr val="tx1"/>
                </a:solidFill>
                <a:effectLst>
                  <a:outerShdw blurRad="38100" dist="19050" dir="2700000" algn="tl" rotWithShape="0">
                    <a:schemeClr val="dk1">
                      <a:alpha val="40000"/>
                    </a:schemeClr>
                  </a:outerShdw>
                </a:effectLst>
                <a:latin typeface="字魂正文宋楷" panose="00000500000000000000" charset="-122"/>
                <a:ea typeface="字魂正文宋楷" panose="00000500000000000000" charset="-122"/>
              </a:rPr>
              <a:t>《鱼我所欲也》《穿井得一人》</a:t>
            </a:r>
          </a:p>
          <a:p>
            <a:r>
              <a:rPr lang="zh-CN" altLang="en-US" sz="1600">
                <a:solidFill>
                  <a:schemeClr val="tx1"/>
                </a:solidFill>
                <a:effectLst>
                  <a:outerShdw blurRad="38100" dist="19050" dir="2700000" algn="tl" rotWithShape="0">
                    <a:schemeClr val="dk1">
                      <a:alpha val="40000"/>
                    </a:schemeClr>
                  </a:outerShdw>
                </a:effectLst>
                <a:latin typeface="字魂正文宋楷" panose="00000500000000000000" charset="-122"/>
                <a:ea typeface="字魂正文宋楷" panose="00000500000000000000" charset="-122"/>
              </a:rPr>
              <a:t>《杞人忧天》《河中石兽》《卖油翁》《愚公移山》《狼》</a:t>
            </a:r>
          </a:p>
          <a:p>
            <a:r>
              <a:rPr lang="zh-CN" altLang="en-US" sz="1600">
                <a:solidFill>
                  <a:schemeClr val="tx1"/>
                </a:solidFill>
                <a:effectLst>
                  <a:outerShdw blurRad="38100" dist="19050" dir="2700000" algn="tl" rotWithShape="0">
                    <a:schemeClr val="dk1">
                      <a:alpha val="40000"/>
                    </a:schemeClr>
                  </a:outerShdw>
                </a:effectLst>
                <a:latin typeface="字魂正文宋楷" panose="00000500000000000000" charset="-122"/>
                <a:ea typeface="字魂正文宋楷" panose="00000500000000000000" charset="-122"/>
              </a:rPr>
              <a:t>《陈太丘与友期行》《〈论语〉十二章》</a:t>
            </a:r>
          </a:p>
        </p:txBody>
      </p:sp>
      <p:sp>
        <p:nvSpPr>
          <p:cNvPr id="28" name="微信公众号：初中语文匠">
            <a:hlinkClick action="ppaction://noaction"/>
          </p:cNvPr>
          <p:cNvSpPr/>
          <p:nvPr userDrawn="1"/>
        </p:nvSpPr>
        <p:spPr>
          <a:xfrm>
            <a:off x="2203450" y="5768975"/>
            <a:ext cx="2291080" cy="553085"/>
          </a:xfrm>
          <a:prstGeom prst="roundRect">
            <a:avLst/>
          </a:prstGeom>
          <a:extLst>
            <a:ext uri="{909E8E84-426E-40DD-AFC4-6F175D3DCCD1}">
              <a14:hiddenFill xmlns:a14="http://schemas.microsoft.com/office/drawing/2010/main">
                <a:solidFill>
                  <a:schemeClr val="accent6">
                    <a:lumMod val="60000"/>
                    <a:lumOff val="40000"/>
                  </a:schemeClr>
                </a:solidFill>
              </a14:hiddenFill>
            </a:ext>
          </a:extLst>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fontAlgn="auto"/>
            <a:r>
              <a:rPr lang="zh-CN" altLang="en-US" sz="2200" b="1" strike="noStrike" noProof="1">
                <a:solidFill>
                  <a:srgbClr val="FF0000"/>
                </a:solidFill>
                <a:latin typeface="字魂正文宋楷" panose="00000500000000000000" charset="-122"/>
                <a:ea typeface="字魂正文宋楷" panose="00000500000000000000" charset="-122"/>
              </a:rPr>
              <a:t>理想生活篇</a:t>
            </a:r>
          </a:p>
        </p:txBody>
      </p:sp>
      <p:sp>
        <p:nvSpPr>
          <p:cNvPr id="34" name="微信公众号：初中语文匠"/>
          <p:cNvSpPr/>
          <p:nvPr/>
        </p:nvSpPr>
        <p:spPr>
          <a:xfrm>
            <a:off x="4573905" y="5970905"/>
            <a:ext cx="652780" cy="252730"/>
          </a:xfrm>
          <a:prstGeom prs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600">
              <a:latin typeface="字魂正文宋楷" panose="00000500000000000000" charset="-122"/>
              <a:ea typeface="字魂正文宋楷" panose="00000500000000000000" charset="-122"/>
            </a:endParaRPr>
          </a:p>
        </p:txBody>
      </p:sp>
      <p:sp>
        <p:nvSpPr>
          <p:cNvPr id="35" name="微信公众号：初中语文匠"/>
          <p:cNvSpPr txBox="1"/>
          <p:nvPr/>
        </p:nvSpPr>
        <p:spPr>
          <a:xfrm>
            <a:off x="5226685" y="5885180"/>
            <a:ext cx="6344285" cy="373665"/>
          </a:xfrm>
          <a:prstGeom prst="roundRect">
            <a:avLst/>
          </a:prstGeom>
          <a:noFill/>
          <a:ln>
            <a:solidFill>
              <a:srgbClr val="FF0000"/>
            </a:solidFill>
          </a:ln>
        </p:spPr>
        <p:txBody>
          <a:bodyPr wrap="square" rtlCol="0">
            <a:sp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buClrTx/>
              <a:buSzTx/>
              <a:buFontTx/>
            </a:pPr>
            <a:r>
              <a:rPr lang="zh-CN" altLang="en-US" sz="1600">
                <a:solidFill>
                  <a:schemeClr val="tx1"/>
                </a:solidFill>
                <a:effectLst>
                  <a:outerShdw blurRad="38100" dist="19050" dir="2700000" algn="tl" rotWithShape="0">
                    <a:schemeClr val="dk1">
                      <a:alpha val="40000"/>
                    </a:schemeClr>
                  </a:outerShdw>
                </a:effectLst>
                <a:latin typeface="字魂正文宋楷" panose="00000500000000000000" charset="-122"/>
                <a:ea typeface="字魂正文宋楷" panose="00000500000000000000" charset="-122"/>
              </a:rPr>
              <a:t>《桃花源记》</a:t>
            </a:r>
            <a:r>
              <a:rPr lang="zh-CN" altLang="en-US" sz="1600">
                <a:effectLst>
                  <a:outerShdw blurRad="38100" dist="19050" dir="2700000" algn="tl" rotWithShape="0">
                    <a:schemeClr val="dk1">
                      <a:alpha val="40000"/>
                    </a:schemeClr>
                  </a:outerShdw>
                </a:effectLst>
                <a:latin typeface="字魂正文宋楷" panose="00000500000000000000" charset="-122"/>
                <a:ea typeface="字魂正文宋楷" panose="00000500000000000000" charset="-122"/>
              </a:rPr>
              <a:t>《大道之行也》</a:t>
            </a: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1" dur="500" fill="hold" grpId="0" nodeType="clickEffect">
                                  <p:stCondLst>
                                    <p:cond delay="0"/>
                                  </p:stCondLst>
                                  <p:childTnLst>
                                    <p:set>
                                      <p:cBhvr>
                                        <p:cTn id="6" dur="1" fill="hold">
                                          <p:stCondLst>
                                            <p:cond delay="0"/>
                                          </p:stCondLst>
                                        </p:cTn>
                                        <p:tgtEl>
                                          <p:spTgt spid="8194"/>
                                        </p:tgtEl>
                                        <p:attrNameLst>
                                          <p:attrName>style.visibility</p:attrName>
                                        </p:attrNameLst>
                                      </p:cBhvr>
                                      <p:to>
                                        <p:strVal val="visible"/>
                                      </p:to>
                                    </p:set>
                                    <p:animEffect transition="in" filter="wipe(up)">
                                      <p:cBhvr>
                                        <p:cTn id="7" dur="500"/>
                                        <p:tgtEl>
                                          <p:spTgt spid="8194"/>
                                        </p:tgtEl>
                                      </p:cBhvr>
                                    </p:animEffect>
                                  </p:childTnLst>
                                </p:cTn>
                              </p:par>
                              <p:par>
                                <p:cTn id="8" presetID="22" presetClass="entr" presetSubtype="1" dur="50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ipe(up)">
                                      <p:cBhvr>
                                        <p:cTn id="10" dur="500"/>
                                        <p:tgtEl>
                                          <p:spTgt spid="9"/>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1" dur="500" fill="hold" grpId="0" nodeType="clickEffect">
                                  <p:stCondLst>
                                    <p:cond delay="0"/>
                                  </p:stCondLst>
                                  <p:childTnLst>
                                    <p:set>
                                      <p:cBhvr>
                                        <p:cTn id="14" dur="1" fill="hold">
                                          <p:stCondLst>
                                            <p:cond delay="0"/>
                                          </p:stCondLst>
                                        </p:cTn>
                                        <p:tgtEl>
                                          <p:spTgt spid="31"/>
                                        </p:tgtEl>
                                        <p:attrNameLst>
                                          <p:attrName>style.visibility</p:attrName>
                                        </p:attrNameLst>
                                      </p:cBhvr>
                                      <p:to>
                                        <p:strVal val="visible"/>
                                      </p:to>
                                    </p:set>
                                    <p:animEffect transition="in" filter="wipe(up)">
                                      <p:cBhvr>
                                        <p:cTn id="15" dur="500"/>
                                        <p:tgtEl>
                                          <p:spTgt spid="31"/>
                                        </p:tgtEl>
                                      </p:cBhvr>
                                    </p:animEffect>
                                  </p:childTnLst>
                                </p:cTn>
                              </p:par>
                              <p:par>
                                <p:cTn id="16" presetID="22" presetClass="entr" presetSubtype="1" dur="500" fill="hold" grpId="0" nodeType="with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wipe(up)">
                                      <p:cBhvr>
                                        <p:cTn id="18" dur="500"/>
                                        <p:tgtEl>
                                          <p:spTgt spid="11"/>
                                        </p:tgtEl>
                                      </p:cBhvr>
                                    </p:animEffect>
                                  </p:childTnLst>
                                </p:cTn>
                              </p:par>
                              <p:par>
                                <p:cTn id="19" presetID="22" presetClass="entr" presetSubtype="1" dur="500" fill="hold" grpId="0" nodeType="withEffect">
                                  <p:stCondLst>
                                    <p:cond delay="0"/>
                                  </p:stCondLst>
                                  <p:childTnLst>
                                    <p:set>
                                      <p:cBhvr>
                                        <p:cTn id="20" dur="1" fill="hold">
                                          <p:stCondLst>
                                            <p:cond delay="0"/>
                                          </p:stCondLst>
                                        </p:cTn>
                                        <p:tgtEl>
                                          <p:spTgt spid="13"/>
                                        </p:tgtEl>
                                        <p:attrNameLst>
                                          <p:attrName>style.visibility</p:attrName>
                                        </p:attrNameLst>
                                      </p:cBhvr>
                                      <p:to>
                                        <p:strVal val="visible"/>
                                      </p:to>
                                    </p:set>
                                    <p:animEffect transition="in" filter="wipe(up)">
                                      <p:cBhvr>
                                        <p:cTn id="21" dur="500"/>
                                        <p:tgtEl>
                                          <p:spTgt spid="13"/>
                                        </p:tgtEl>
                                      </p:cBhvr>
                                    </p:animEffect>
                                  </p:childTnLst>
                                </p:cTn>
                              </p:par>
                            </p:childTnLst>
                          </p:cTn>
                        </p:par>
                      </p:childTnLst>
                    </p:cTn>
                  </p:par>
                  <p:par>
                    <p:cTn id="22" fill="hold" nodeType="clickPar">
                      <p:stCondLst>
                        <p:cond delay="indefinite"/>
                      </p:stCondLst>
                      <p:childTnLst>
                        <p:par>
                          <p:cTn id="23" fill="hold">
                            <p:stCondLst>
                              <p:cond delay="0"/>
                            </p:stCondLst>
                            <p:childTnLst>
                              <p:par>
                                <p:cTn id="24" presetID="22" presetClass="entr" presetSubtype="1" dur="500" fill="hold" grpId="0" nodeType="clickEffect">
                                  <p:stCondLst>
                                    <p:cond delay="0"/>
                                  </p:stCondLst>
                                  <p:childTnLst>
                                    <p:set>
                                      <p:cBhvr>
                                        <p:cTn id="25" dur="1" fill="hold">
                                          <p:stCondLst>
                                            <p:cond delay="0"/>
                                          </p:stCondLst>
                                        </p:cTn>
                                        <p:tgtEl>
                                          <p:spTgt spid="32"/>
                                        </p:tgtEl>
                                        <p:attrNameLst>
                                          <p:attrName>style.visibility</p:attrName>
                                        </p:attrNameLst>
                                      </p:cBhvr>
                                      <p:to>
                                        <p:strVal val="visible"/>
                                      </p:to>
                                    </p:set>
                                    <p:animEffect transition="in" filter="wipe(up)">
                                      <p:cBhvr>
                                        <p:cTn id="26" dur="500"/>
                                        <p:tgtEl>
                                          <p:spTgt spid="32"/>
                                        </p:tgtEl>
                                      </p:cBhvr>
                                    </p:animEffect>
                                  </p:childTnLst>
                                </p:cTn>
                              </p:par>
                              <p:par>
                                <p:cTn id="27" presetID="22" presetClass="entr" presetSubtype="1" dur="500" fill="hold" grpId="0" nodeType="with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wipe(up)">
                                      <p:cBhvr>
                                        <p:cTn id="29" dur="500"/>
                                        <p:tgtEl>
                                          <p:spTgt spid="14"/>
                                        </p:tgtEl>
                                      </p:cBhvr>
                                    </p:animEffect>
                                  </p:childTnLst>
                                </p:cTn>
                              </p:par>
                              <p:par>
                                <p:cTn id="30" presetID="22" presetClass="entr" presetSubtype="1" dur="500" fill="hold" grpId="0" nodeType="with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wipe(up)">
                                      <p:cBhvr>
                                        <p:cTn id="32" dur="500"/>
                                        <p:tgtEl>
                                          <p:spTgt spid="15"/>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22" presetClass="entr" presetSubtype="1" dur="500" fill="hold" grpId="0" nodeType="clickEffect">
                                  <p:stCondLst>
                                    <p:cond delay="0"/>
                                  </p:stCondLst>
                                  <p:childTnLst>
                                    <p:set>
                                      <p:cBhvr>
                                        <p:cTn id="36" dur="1" fill="hold">
                                          <p:stCondLst>
                                            <p:cond delay="0"/>
                                          </p:stCondLst>
                                        </p:cTn>
                                        <p:tgtEl>
                                          <p:spTgt spid="33"/>
                                        </p:tgtEl>
                                        <p:attrNameLst>
                                          <p:attrName>style.visibility</p:attrName>
                                        </p:attrNameLst>
                                      </p:cBhvr>
                                      <p:to>
                                        <p:strVal val="visible"/>
                                      </p:to>
                                    </p:set>
                                    <p:animEffect transition="in" filter="wipe(up)">
                                      <p:cBhvr>
                                        <p:cTn id="37" dur="500"/>
                                        <p:tgtEl>
                                          <p:spTgt spid="33"/>
                                        </p:tgtEl>
                                      </p:cBhvr>
                                    </p:animEffect>
                                  </p:childTnLst>
                                </p:cTn>
                              </p:par>
                              <p:par>
                                <p:cTn id="38" presetID="22" presetClass="entr" presetSubtype="1" dur="500" fill="hold" grpId="0" nodeType="withEffect">
                                  <p:stCondLst>
                                    <p:cond delay="0"/>
                                  </p:stCondLst>
                                  <p:childTnLst>
                                    <p:set>
                                      <p:cBhvr>
                                        <p:cTn id="39" dur="1" fill="hold">
                                          <p:stCondLst>
                                            <p:cond delay="0"/>
                                          </p:stCondLst>
                                        </p:cTn>
                                        <p:tgtEl>
                                          <p:spTgt spid="16"/>
                                        </p:tgtEl>
                                        <p:attrNameLst>
                                          <p:attrName>style.visibility</p:attrName>
                                        </p:attrNameLst>
                                      </p:cBhvr>
                                      <p:to>
                                        <p:strVal val="visible"/>
                                      </p:to>
                                    </p:set>
                                    <p:animEffect transition="in" filter="wipe(up)">
                                      <p:cBhvr>
                                        <p:cTn id="40" dur="500"/>
                                        <p:tgtEl>
                                          <p:spTgt spid="16"/>
                                        </p:tgtEl>
                                      </p:cBhvr>
                                    </p:animEffect>
                                  </p:childTnLst>
                                </p:cTn>
                              </p:par>
                              <p:par>
                                <p:cTn id="41" presetID="22" presetClass="entr" presetSubtype="1" dur="500" fill="hold" grpId="0" nodeType="withEffect">
                                  <p:stCondLst>
                                    <p:cond delay="0"/>
                                  </p:stCondLst>
                                  <p:childTnLst>
                                    <p:set>
                                      <p:cBhvr>
                                        <p:cTn id="42" dur="1" fill="hold">
                                          <p:stCondLst>
                                            <p:cond delay="0"/>
                                          </p:stCondLst>
                                        </p:cTn>
                                        <p:tgtEl>
                                          <p:spTgt spid="17"/>
                                        </p:tgtEl>
                                        <p:attrNameLst>
                                          <p:attrName>style.visibility</p:attrName>
                                        </p:attrNameLst>
                                      </p:cBhvr>
                                      <p:to>
                                        <p:strVal val="visible"/>
                                      </p:to>
                                    </p:set>
                                    <p:animEffect transition="in" filter="wipe(up)">
                                      <p:cBhvr>
                                        <p:cTn id="43" dur="500"/>
                                        <p:tgtEl>
                                          <p:spTgt spid="17"/>
                                        </p:tgtEl>
                                      </p:cBhvr>
                                    </p:animEffect>
                                  </p:childTnLst>
                                </p:cTn>
                              </p:par>
                            </p:childTnLst>
                          </p:cTn>
                        </p:par>
                      </p:childTnLst>
                    </p:cTn>
                  </p:par>
                  <p:par>
                    <p:cTn id="44" fill="hold" nodeType="clickPar">
                      <p:stCondLst>
                        <p:cond delay="indefinite"/>
                      </p:stCondLst>
                      <p:childTnLst>
                        <p:par>
                          <p:cTn id="45" fill="hold">
                            <p:stCondLst>
                              <p:cond delay="0"/>
                            </p:stCondLst>
                            <p:childTnLst>
                              <p:par>
                                <p:cTn id="46" presetID="22" presetClass="entr" presetSubtype="1" dur="500" fill="hold" grpId="0" nodeType="clickEffect">
                                  <p:stCondLst>
                                    <p:cond delay="0"/>
                                  </p:stCondLst>
                                  <p:childTnLst>
                                    <p:set>
                                      <p:cBhvr>
                                        <p:cTn id="47" dur="1" fill="hold">
                                          <p:stCondLst>
                                            <p:cond delay="0"/>
                                          </p:stCondLst>
                                        </p:cTn>
                                        <p:tgtEl>
                                          <p:spTgt spid="29"/>
                                        </p:tgtEl>
                                        <p:attrNameLst>
                                          <p:attrName>style.visibility</p:attrName>
                                        </p:attrNameLst>
                                      </p:cBhvr>
                                      <p:to>
                                        <p:strVal val="visible"/>
                                      </p:to>
                                    </p:set>
                                    <p:animEffect transition="in" filter="wipe(up)">
                                      <p:cBhvr>
                                        <p:cTn id="48" dur="500"/>
                                        <p:tgtEl>
                                          <p:spTgt spid="29"/>
                                        </p:tgtEl>
                                      </p:cBhvr>
                                    </p:animEffect>
                                  </p:childTnLst>
                                </p:cTn>
                              </p:par>
                              <p:par>
                                <p:cTn id="49" presetID="22" presetClass="entr" presetSubtype="1" dur="500" fill="hold" grpId="0" nodeType="withEffect">
                                  <p:stCondLst>
                                    <p:cond delay="0"/>
                                  </p:stCondLst>
                                  <p:childTnLst>
                                    <p:set>
                                      <p:cBhvr>
                                        <p:cTn id="50" dur="1" fill="hold">
                                          <p:stCondLst>
                                            <p:cond delay="0"/>
                                          </p:stCondLst>
                                        </p:cTn>
                                        <p:tgtEl>
                                          <p:spTgt spid="18"/>
                                        </p:tgtEl>
                                        <p:attrNameLst>
                                          <p:attrName>style.visibility</p:attrName>
                                        </p:attrNameLst>
                                      </p:cBhvr>
                                      <p:to>
                                        <p:strVal val="visible"/>
                                      </p:to>
                                    </p:set>
                                    <p:animEffect transition="in" filter="wipe(up)">
                                      <p:cBhvr>
                                        <p:cTn id="51" dur="500"/>
                                        <p:tgtEl>
                                          <p:spTgt spid="18"/>
                                        </p:tgtEl>
                                      </p:cBhvr>
                                    </p:animEffect>
                                  </p:childTnLst>
                                </p:cTn>
                              </p:par>
                              <p:par>
                                <p:cTn id="52" presetID="22" presetClass="entr" presetSubtype="1" dur="500" fill="hold" grpId="0" nodeType="withEffect">
                                  <p:stCondLst>
                                    <p:cond delay="0"/>
                                  </p:stCondLst>
                                  <p:childTnLst>
                                    <p:set>
                                      <p:cBhvr>
                                        <p:cTn id="53" dur="1" fill="hold">
                                          <p:stCondLst>
                                            <p:cond delay="0"/>
                                          </p:stCondLst>
                                        </p:cTn>
                                        <p:tgtEl>
                                          <p:spTgt spid="19"/>
                                        </p:tgtEl>
                                        <p:attrNameLst>
                                          <p:attrName>style.visibility</p:attrName>
                                        </p:attrNameLst>
                                      </p:cBhvr>
                                      <p:to>
                                        <p:strVal val="visible"/>
                                      </p:to>
                                    </p:set>
                                    <p:animEffect transition="in" filter="wipe(up)">
                                      <p:cBhvr>
                                        <p:cTn id="54" dur="500"/>
                                        <p:tgtEl>
                                          <p:spTgt spid="19"/>
                                        </p:tgtEl>
                                      </p:cBhvr>
                                    </p:animEffect>
                                  </p:childTnLst>
                                </p:cTn>
                              </p:par>
                            </p:childTnLst>
                          </p:cTn>
                        </p:par>
                      </p:childTnLst>
                    </p:cTn>
                  </p:par>
                  <p:par>
                    <p:cTn id="55" fill="hold" nodeType="clickPar">
                      <p:stCondLst>
                        <p:cond delay="indefinite"/>
                      </p:stCondLst>
                      <p:childTnLst>
                        <p:par>
                          <p:cTn id="56" fill="hold">
                            <p:stCondLst>
                              <p:cond delay="0"/>
                            </p:stCondLst>
                            <p:childTnLst>
                              <p:par>
                                <p:cTn id="57" presetID="22" presetClass="entr" presetSubtype="1" dur="500" fill="hold" grpId="0" nodeType="clickEffect">
                                  <p:stCondLst>
                                    <p:cond delay="0"/>
                                  </p:stCondLst>
                                  <p:childTnLst>
                                    <p:set>
                                      <p:cBhvr>
                                        <p:cTn id="58" dur="1" fill="hold">
                                          <p:stCondLst>
                                            <p:cond delay="0"/>
                                          </p:stCondLst>
                                        </p:cTn>
                                        <p:tgtEl>
                                          <p:spTgt spid="30"/>
                                        </p:tgtEl>
                                        <p:attrNameLst>
                                          <p:attrName>style.visibility</p:attrName>
                                        </p:attrNameLst>
                                      </p:cBhvr>
                                      <p:to>
                                        <p:strVal val="visible"/>
                                      </p:to>
                                    </p:set>
                                    <p:animEffect transition="in" filter="wipe(up)">
                                      <p:cBhvr>
                                        <p:cTn id="59" dur="500"/>
                                        <p:tgtEl>
                                          <p:spTgt spid="30"/>
                                        </p:tgtEl>
                                      </p:cBhvr>
                                    </p:animEffect>
                                  </p:childTnLst>
                                </p:cTn>
                              </p:par>
                              <p:par>
                                <p:cTn id="60" presetID="22" presetClass="entr" presetSubtype="1" dur="500" fill="hold" grpId="0" nodeType="withEffect">
                                  <p:stCondLst>
                                    <p:cond delay="0"/>
                                  </p:stCondLst>
                                  <p:childTnLst>
                                    <p:set>
                                      <p:cBhvr>
                                        <p:cTn id="61" dur="1" fill="hold">
                                          <p:stCondLst>
                                            <p:cond delay="0"/>
                                          </p:stCondLst>
                                        </p:cTn>
                                        <p:tgtEl>
                                          <p:spTgt spid="20"/>
                                        </p:tgtEl>
                                        <p:attrNameLst>
                                          <p:attrName>style.visibility</p:attrName>
                                        </p:attrNameLst>
                                      </p:cBhvr>
                                      <p:to>
                                        <p:strVal val="visible"/>
                                      </p:to>
                                    </p:set>
                                    <p:animEffect transition="in" filter="wipe(up)">
                                      <p:cBhvr>
                                        <p:cTn id="62" dur="500"/>
                                        <p:tgtEl>
                                          <p:spTgt spid="20"/>
                                        </p:tgtEl>
                                      </p:cBhvr>
                                    </p:animEffect>
                                  </p:childTnLst>
                                </p:cTn>
                              </p:par>
                              <p:par>
                                <p:cTn id="63" presetID="22" presetClass="entr" presetSubtype="1" dur="500" fill="hold" grpId="0" nodeType="withEffect">
                                  <p:stCondLst>
                                    <p:cond delay="0"/>
                                  </p:stCondLst>
                                  <p:childTnLst>
                                    <p:set>
                                      <p:cBhvr>
                                        <p:cTn id="64" dur="1" fill="hold">
                                          <p:stCondLst>
                                            <p:cond delay="0"/>
                                          </p:stCondLst>
                                        </p:cTn>
                                        <p:tgtEl>
                                          <p:spTgt spid="21"/>
                                        </p:tgtEl>
                                        <p:attrNameLst>
                                          <p:attrName>style.visibility</p:attrName>
                                        </p:attrNameLst>
                                      </p:cBhvr>
                                      <p:to>
                                        <p:strVal val="visible"/>
                                      </p:to>
                                    </p:set>
                                    <p:animEffect transition="in" filter="wipe(up)">
                                      <p:cBhvr>
                                        <p:cTn id="65" dur="500"/>
                                        <p:tgtEl>
                                          <p:spTgt spid="21"/>
                                        </p:tgtEl>
                                      </p:cBhvr>
                                    </p:animEffect>
                                  </p:childTnLst>
                                </p:cTn>
                              </p:par>
                            </p:childTnLst>
                          </p:cTn>
                        </p:par>
                      </p:childTnLst>
                    </p:cTn>
                  </p:par>
                  <p:par>
                    <p:cTn id="66" fill="hold" nodeType="clickPar">
                      <p:stCondLst>
                        <p:cond delay="indefinite"/>
                      </p:stCondLst>
                      <p:childTnLst>
                        <p:par>
                          <p:cTn id="67" fill="hold">
                            <p:stCondLst>
                              <p:cond delay="0"/>
                            </p:stCondLst>
                            <p:childTnLst>
                              <p:par>
                                <p:cTn id="68" presetID="22" presetClass="entr" presetSubtype="1" dur="500" fill="hold" grpId="0" nodeType="clickEffect">
                                  <p:stCondLst>
                                    <p:cond delay="0"/>
                                  </p:stCondLst>
                                  <p:childTnLst>
                                    <p:set>
                                      <p:cBhvr>
                                        <p:cTn id="69" dur="1" fill="hold">
                                          <p:stCondLst>
                                            <p:cond delay="0"/>
                                          </p:stCondLst>
                                        </p:cTn>
                                        <p:tgtEl>
                                          <p:spTgt spid="22"/>
                                        </p:tgtEl>
                                        <p:attrNameLst>
                                          <p:attrName>style.visibility</p:attrName>
                                        </p:attrNameLst>
                                      </p:cBhvr>
                                      <p:to>
                                        <p:strVal val="visible"/>
                                      </p:to>
                                    </p:set>
                                    <p:animEffect transition="in" filter="wipe(up)">
                                      <p:cBhvr>
                                        <p:cTn id="70" dur="500"/>
                                        <p:tgtEl>
                                          <p:spTgt spid="22"/>
                                        </p:tgtEl>
                                      </p:cBhvr>
                                    </p:animEffect>
                                  </p:childTnLst>
                                </p:cTn>
                              </p:par>
                              <p:par>
                                <p:cTn id="71" presetID="22" presetClass="entr" presetSubtype="1" dur="500" fill="hold" grpId="0" nodeType="withEffect">
                                  <p:stCondLst>
                                    <p:cond delay="0"/>
                                  </p:stCondLst>
                                  <p:childTnLst>
                                    <p:set>
                                      <p:cBhvr>
                                        <p:cTn id="72" dur="1" fill="hold">
                                          <p:stCondLst>
                                            <p:cond delay="0"/>
                                          </p:stCondLst>
                                        </p:cTn>
                                        <p:tgtEl>
                                          <p:spTgt spid="23"/>
                                        </p:tgtEl>
                                        <p:attrNameLst>
                                          <p:attrName>style.visibility</p:attrName>
                                        </p:attrNameLst>
                                      </p:cBhvr>
                                      <p:to>
                                        <p:strVal val="visible"/>
                                      </p:to>
                                    </p:set>
                                    <p:animEffect transition="in" filter="wipe(up)">
                                      <p:cBhvr>
                                        <p:cTn id="73" dur="500"/>
                                        <p:tgtEl>
                                          <p:spTgt spid="23"/>
                                        </p:tgtEl>
                                      </p:cBhvr>
                                    </p:animEffect>
                                  </p:childTnLst>
                                </p:cTn>
                              </p:par>
                              <p:par>
                                <p:cTn id="74" presetID="22" presetClass="entr" presetSubtype="1" dur="500" fill="hold" grpId="0" nodeType="withEffect">
                                  <p:stCondLst>
                                    <p:cond delay="0"/>
                                  </p:stCondLst>
                                  <p:childTnLst>
                                    <p:set>
                                      <p:cBhvr>
                                        <p:cTn id="75" dur="1" fill="hold">
                                          <p:stCondLst>
                                            <p:cond delay="0"/>
                                          </p:stCondLst>
                                        </p:cTn>
                                        <p:tgtEl>
                                          <p:spTgt spid="24"/>
                                        </p:tgtEl>
                                        <p:attrNameLst>
                                          <p:attrName>style.visibility</p:attrName>
                                        </p:attrNameLst>
                                      </p:cBhvr>
                                      <p:to>
                                        <p:strVal val="visible"/>
                                      </p:to>
                                    </p:set>
                                    <p:animEffect transition="in" filter="wipe(up)">
                                      <p:cBhvr>
                                        <p:cTn id="76" dur="500"/>
                                        <p:tgtEl>
                                          <p:spTgt spid="24"/>
                                        </p:tgtEl>
                                      </p:cBhvr>
                                    </p:animEffect>
                                  </p:childTnLst>
                                </p:cTn>
                              </p:par>
                            </p:childTnLst>
                          </p:cTn>
                        </p:par>
                      </p:childTnLst>
                    </p:cTn>
                  </p:par>
                  <p:par>
                    <p:cTn id="77" fill="hold" nodeType="clickPar">
                      <p:stCondLst>
                        <p:cond delay="indefinite"/>
                      </p:stCondLst>
                      <p:childTnLst>
                        <p:par>
                          <p:cTn id="78" fill="hold">
                            <p:stCondLst>
                              <p:cond delay="0"/>
                            </p:stCondLst>
                            <p:childTnLst>
                              <p:par>
                                <p:cTn id="79" presetID="22" presetClass="entr" presetSubtype="1" dur="500" fill="hold" grpId="0" nodeType="clickEffect">
                                  <p:stCondLst>
                                    <p:cond delay="0"/>
                                  </p:stCondLst>
                                  <p:childTnLst>
                                    <p:set>
                                      <p:cBhvr>
                                        <p:cTn id="80" dur="1" fill="hold">
                                          <p:stCondLst>
                                            <p:cond delay="0"/>
                                          </p:stCondLst>
                                        </p:cTn>
                                        <p:tgtEl>
                                          <p:spTgt spid="25"/>
                                        </p:tgtEl>
                                        <p:attrNameLst>
                                          <p:attrName>style.visibility</p:attrName>
                                        </p:attrNameLst>
                                      </p:cBhvr>
                                      <p:to>
                                        <p:strVal val="visible"/>
                                      </p:to>
                                    </p:set>
                                    <p:animEffect transition="in" filter="wipe(up)">
                                      <p:cBhvr>
                                        <p:cTn id="81" dur="500"/>
                                        <p:tgtEl>
                                          <p:spTgt spid="25"/>
                                        </p:tgtEl>
                                      </p:cBhvr>
                                    </p:animEffect>
                                  </p:childTnLst>
                                </p:cTn>
                              </p:par>
                              <p:par>
                                <p:cTn id="82" presetID="22" presetClass="entr" presetSubtype="1" dur="500" fill="hold" grpId="0" nodeType="withEffect">
                                  <p:stCondLst>
                                    <p:cond delay="0"/>
                                  </p:stCondLst>
                                  <p:childTnLst>
                                    <p:set>
                                      <p:cBhvr>
                                        <p:cTn id="83" dur="1" fill="hold">
                                          <p:stCondLst>
                                            <p:cond delay="0"/>
                                          </p:stCondLst>
                                        </p:cTn>
                                        <p:tgtEl>
                                          <p:spTgt spid="26"/>
                                        </p:tgtEl>
                                        <p:attrNameLst>
                                          <p:attrName>style.visibility</p:attrName>
                                        </p:attrNameLst>
                                      </p:cBhvr>
                                      <p:to>
                                        <p:strVal val="visible"/>
                                      </p:to>
                                    </p:set>
                                    <p:animEffect transition="in" filter="wipe(up)">
                                      <p:cBhvr>
                                        <p:cTn id="84" dur="500"/>
                                        <p:tgtEl>
                                          <p:spTgt spid="26"/>
                                        </p:tgtEl>
                                      </p:cBhvr>
                                    </p:animEffect>
                                  </p:childTnLst>
                                </p:cTn>
                              </p:par>
                              <p:par>
                                <p:cTn id="85" presetID="22" presetClass="entr" presetSubtype="1" dur="500" fill="hold" grpId="0" nodeType="withEffect">
                                  <p:stCondLst>
                                    <p:cond delay="0"/>
                                  </p:stCondLst>
                                  <p:childTnLst>
                                    <p:set>
                                      <p:cBhvr>
                                        <p:cTn id="86" dur="1" fill="hold">
                                          <p:stCondLst>
                                            <p:cond delay="0"/>
                                          </p:stCondLst>
                                        </p:cTn>
                                        <p:tgtEl>
                                          <p:spTgt spid="27"/>
                                        </p:tgtEl>
                                        <p:attrNameLst>
                                          <p:attrName>style.visibility</p:attrName>
                                        </p:attrNameLst>
                                      </p:cBhvr>
                                      <p:to>
                                        <p:strVal val="visible"/>
                                      </p:to>
                                    </p:set>
                                    <p:animEffect transition="in" filter="wipe(up)">
                                      <p:cBhvr>
                                        <p:cTn id="87" dur="500"/>
                                        <p:tgtEl>
                                          <p:spTgt spid="27"/>
                                        </p:tgtEl>
                                      </p:cBhvr>
                                    </p:animEffect>
                                  </p:childTnLst>
                                </p:cTn>
                              </p:par>
                            </p:childTnLst>
                          </p:cTn>
                        </p:par>
                      </p:childTnLst>
                    </p:cTn>
                  </p:par>
                  <p:par>
                    <p:cTn id="88" fill="hold" nodeType="clickPar">
                      <p:stCondLst>
                        <p:cond delay="indefinite"/>
                      </p:stCondLst>
                      <p:childTnLst>
                        <p:par>
                          <p:cTn id="89" fill="hold">
                            <p:stCondLst>
                              <p:cond delay="0"/>
                            </p:stCondLst>
                            <p:childTnLst>
                              <p:par>
                                <p:cTn id="90" presetID="22" presetClass="entr" presetSubtype="1" dur="500" fill="hold" grpId="0" nodeType="clickEffect">
                                  <p:stCondLst>
                                    <p:cond delay="0"/>
                                  </p:stCondLst>
                                  <p:childTnLst>
                                    <p:set>
                                      <p:cBhvr>
                                        <p:cTn id="91" dur="1" fill="hold">
                                          <p:stCondLst>
                                            <p:cond delay="0"/>
                                          </p:stCondLst>
                                        </p:cTn>
                                        <p:tgtEl>
                                          <p:spTgt spid="28"/>
                                        </p:tgtEl>
                                        <p:attrNameLst>
                                          <p:attrName>style.visibility</p:attrName>
                                        </p:attrNameLst>
                                      </p:cBhvr>
                                      <p:to>
                                        <p:strVal val="visible"/>
                                      </p:to>
                                    </p:set>
                                    <p:animEffect transition="in" filter="wipe(up)">
                                      <p:cBhvr>
                                        <p:cTn id="92" dur="500"/>
                                        <p:tgtEl>
                                          <p:spTgt spid="28"/>
                                        </p:tgtEl>
                                      </p:cBhvr>
                                    </p:animEffect>
                                  </p:childTnLst>
                                </p:cTn>
                              </p:par>
                              <p:par>
                                <p:cTn id="93" presetID="22" presetClass="entr" presetSubtype="1" dur="500" fill="hold" grpId="0" nodeType="withEffect">
                                  <p:stCondLst>
                                    <p:cond delay="0"/>
                                  </p:stCondLst>
                                  <p:childTnLst>
                                    <p:set>
                                      <p:cBhvr>
                                        <p:cTn id="94" dur="1" fill="hold">
                                          <p:stCondLst>
                                            <p:cond delay="0"/>
                                          </p:stCondLst>
                                        </p:cTn>
                                        <p:tgtEl>
                                          <p:spTgt spid="34"/>
                                        </p:tgtEl>
                                        <p:attrNameLst>
                                          <p:attrName>style.visibility</p:attrName>
                                        </p:attrNameLst>
                                      </p:cBhvr>
                                      <p:to>
                                        <p:strVal val="visible"/>
                                      </p:to>
                                    </p:set>
                                    <p:animEffect transition="in" filter="wipe(up)">
                                      <p:cBhvr>
                                        <p:cTn id="95" dur="500"/>
                                        <p:tgtEl>
                                          <p:spTgt spid="34"/>
                                        </p:tgtEl>
                                      </p:cBhvr>
                                    </p:animEffect>
                                  </p:childTnLst>
                                </p:cTn>
                              </p:par>
                              <p:par>
                                <p:cTn id="96" presetID="22" presetClass="entr" presetSubtype="1" dur="500" fill="hold" grpId="0" nodeType="withEffect">
                                  <p:stCondLst>
                                    <p:cond delay="0"/>
                                  </p:stCondLst>
                                  <p:childTnLst>
                                    <p:set>
                                      <p:cBhvr>
                                        <p:cTn id="97" dur="1" fill="hold">
                                          <p:stCondLst>
                                            <p:cond delay="0"/>
                                          </p:stCondLst>
                                        </p:cTn>
                                        <p:tgtEl>
                                          <p:spTgt spid="35"/>
                                        </p:tgtEl>
                                        <p:attrNameLst>
                                          <p:attrName>style.visibility</p:attrName>
                                        </p:attrNameLst>
                                      </p:cBhvr>
                                      <p:to>
                                        <p:strVal val="visible"/>
                                      </p:to>
                                    </p:set>
                                    <p:animEffect transition="in" filter="wipe(up)">
                                      <p:cBhvr>
                                        <p:cTn id="98"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p:bldP spid="29" grpId="0"/>
      <p:bldP spid="30" grpId="0"/>
      <p:bldP spid="31" grpId="0"/>
      <p:bldP spid="32" grpId="0"/>
      <p:bldP spid="33" grpId="0"/>
      <p:bldP spid="9" grpId="0"/>
      <p:bldP spid="11" grpId="0"/>
      <p:bldP spid="13" grpId="0"/>
      <p:bldP spid="14" grpId="0"/>
      <p:bldP spid="15" grpId="0"/>
      <p:bldP spid="16" grpId="0"/>
      <p:bldP spid="17" grpId="0"/>
      <p:bldP spid="18" grpId="0"/>
      <p:bldP spid="19" grpId="0"/>
      <p:bldP spid="20" grpId="0"/>
      <p:bldP spid="21" grpId="0"/>
      <p:bldP spid="22" grpId="0"/>
      <p:bldP spid="23" grpId="0"/>
      <p:bldP spid="24" grpId="0"/>
      <p:bldP spid="25" grpId="0"/>
      <p:bldP spid="26" grpId="0"/>
      <p:bldP spid="27" grpId="0"/>
      <p:bldP spid="28" grpId="0"/>
      <p:bldP spid="34" grpId="0"/>
      <p:bldP spid="35"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userDrawn="1"/>
        </p:nvSpPr>
        <p:spPr>
          <a:xfrm>
            <a:off x="266700" y="314325"/>
            <a:ext cx="11658600" cy="6229350"/>
          </a:xfrm>
          <a:prstGeom prst="rect">
            <a:avLst/>
          </a:prstGeom>
          <a:solidFill>
            <a:schemeClr val="bg1">
              <a:alpha val="6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矩形 2"/>
          <p:cNvSpPr/>
          <p:nvPr userDrawn="1"/>
        </p:nvSpPr>
        <p:spPr>
          <a:xfrm>
            <a:off x="447600" y="495000"/>
            <a:ext cx="11296800" cy="5868000"/>
          </a:xfrm>
          <a:prstGeom prst="rect">
            <a:avLst/>
          </a:prstGeom>
          <a:solidFill>
            <a:schemeClr val="bg1"/>
          </a:solidFill>
          <a:ln>
            <a:solidFill>
              <a:srgbClr val="759077"/>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4" name="图片 3" descr="116"/>
          <p:cNvPicPr>
            <a:picLocks noChangeAspect="1"/>
          </p:cNvPicPr>
          <p:nvPr/>
        </p:nvPicPr>
        <p:blipFill>
          <a:blip r:embed="rId3"/>
          <a:stretch>
            <a:fillRect/>
          </a:stretch>
        </p:blipFill>
        <p:spPr>
          <a:xfrm>
            <a:off x="6122035" y="3067050"/>
            <a:ext cx="5622290" cy="3295650"/>
          </a:xfrm>
          <a:prstGeom prst="rect">
            <a:avLst/>
          </a:prstGeom>
        </p:spPr>
      </p:pic>
      <p:pic>
        <p:nvPicPr>
          <p:cNvPr id="44" name="图片 43" descr="019ee9f89472366ca2f2ad3be3c97fd7"/>
          <p:cNvPicPr>
            <a:picLocks noChangeAspect="1"/>
          </p:cNvPicPr>
          <p:nvPr/>
        </p:nvPicPr>
        <p:blipFill>
          <a:blip r:embed="rId4"/>
          <a:stretch>
            <a:fillRect/>
          </a:stretch>
        </p:blipFill>
        <p:spPr>
          <a:xfrm rot="21300000">
            <a:off x="795655" y="407035"/>
            <a:ext cx="6191250" cy="4114800"/>
          </a:xfrm>
          <a:prstGeom prst="rect">
            <a:avLst/>
          </a:prstGeom>
        </p:spPr>
      </p:pic>
      <p:sp>
        <p:nvSpPr>
          <p:cNvPr id="8" name="文本框 7"/>
          <p:cNvSpPr txBox="1"/>
          <p:nvPr/>
        </p:nvSpPr>
        <p:spPr>
          <a:xfrm>
            <a:off x="765810" y="1410335"/>
            <a:ext cx="859790" cy="3250565"/>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400">
                <a:solidFill>
                  <a:srgbClr val="403834"/>
                </a:solidFill>
                <a:latin typeface="字魂江南手书" panose="00000500000000000000" charset="-122"/>
                <a:ea typeface="字魂江南手书" panose="00000500000000000000" charset="-122"/>
              </a:rPr>
              <a:t>理想生活篇</a:t>
            </a:r>
          </a:p>
        </p:txBody>
      </p:sp>
      <p:grpSp>
        <p:nvGrpSpPr>
          <p:cNvPr id="39" name="组合 38"/>
          <p:cNvGrpSpPr/>
          <p:nvPr/>
        </p:nvGrpSpPr>
        <p:grpSpPr>
          <a:xfrm>
            <a:off x="1921510" y="583565"/>
            <a:ext cx="6713220" cy="1549400"/>
            <a:chOff x="3026" y="919"/>
            <a:chExt cx="10572" cy="2440"/>
          </a:xfrm>
        </p:grpSpPr>
        <p:pic>
          <p:nvPicPr>
            <p:cNvPr id="37" name="图片 36" descr="b50a88ed8a245e58e74bbd628ea7c5d5"/>
            <p:cNvPicPr>
              <a:picLocks noChangeAspect="1"/>
            </p:cNvPicPr>
            <p:nvPr/>
          </p:nvPicPr>
          <p:blipFill>
            <a:blip r:embed="rId5"/>
            <a:srcRect t="23688" b="46824"/>
            <a:stretch>
              <a:fillRect/>
            </a:stretch>
          </p:blipFill>
          <p:spPr>
            <a:xfrm>
              <a:off x="3026" y="919"/>
              <a:ext cx="10572" cy="2441"/>
            </a:xfrm>
            <a:prstGeom prst="rect">
              <a:avLst/>
            </a:prstGeom>
          </p:spPr>
        </p:pic>
        <p:sp>
          <p:nvSpPr>
            <p:cNvPr id="38" name="圆角矩形 37">
              <a:hlinkClick action="ppaction://noaction"/>
            </p:cNvPr>
            <p:cNvSpPr/>
            <p:nvPr userDrawn="1"/>
          </p:nvSpPr>
          <p:spPr>
            <a:xfrm>
              <a:off x="5844" y="1598"/>
              <a:ext cx="4937" cy="871"/>
            </a:xfrm>
            <a:prstGeom prst="roundRect">
              <a:avLst/>
            </a:prstGeom>
            <a:ln>
              <a:noFill/>
            </a:ln>
            <a:extLst>
              <a:ext uri="{909E8E84-426E-40DD-AFC4-6F175D3DCCD1}">
                <a14:hiddenFill xmlns:a14="http://schemas.microsoft.com/office/drawing/2010/main">
                  <a:solidFill>
                    <a:schemeClr val="accent6">
                      <a:lumMod val="60000"/>
                      <a:lumOff val="40000"/>
                    </a:schemeClr>
                  </a:solidFill>
                </a14:hiddenFill>
              </a:ext>
            </a:extLst>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fontAlgn="auto"/>
              <a:r>
                <a:rPr lang="zh-CN" altLang="en-US" sz="3200" strike="noStrike" noProof="1">
                  <a:solidFill>
                    <a:schemeClr val="tx1">
                      <a:lumMod val="85000"/>
                      <a:lumOff val="15000"/>
                    </a:schemeClr>
                  </a:solidFill>
                  <a:latin typeface="字魂江南手书" panose="00000500000000000000" charset="-122"/>
                  <a:ea typeface="字魂江南手书" panose="00000500000000000000" charset="-122"/>
                </a:rPr>
                <a:t>什么是理想生活？</a:t>
              </a:r>
            </a:p>
          </p:txBody>
        </p:sp>
      </p:grpSp>
      <p:grpSp>
        <p:nvGrpSpPr>
          <p:cNvPr id="40" name="组合 39"/>
          <p:cNvGrpSpPr/>
          <p:nvPr/>
        </p:nvGrpSpPr>
        <p:grpSpPr>
          <a:xfrm>
            <a:off x="1921510" y="1567815"/>
            <a:ext cx="6889115" cy="2302510"/>
            <a:chOff x="3025" y="28"/>
            <a:chExt cx="10849" cy="3626"/>
          </a:xfrm>
        </p:grpSpPr>
        <p:pic>
          <p:nvPicPr>
            <p:cNvPr id="41" name="图片 40" descr="b50a88ed8a245e58e74bbd628ea7c5d5"/>
            <p:cNvPicPr>
              <a:picLocks noChangeAspect="1"/>
            </p:cNvPicPr>
            <p:nvPr/>
          </p:nvPicPr>
          <p:blipFill>
            <a:blip r:embed="rId5"/>
            <a:srcRect t="23688" b="46824"/>
            <a:stretch>
              <a:fillRect/>
            </a:stretch>
          </p:blipFill>
          <p:spPr>
            <a:xfrm>
              <a:off x="3025" y="28"/>
              <a:ext cx="10849" cy="3626"/>
            </a:xfrm>
            <a:prstGeom prst="rect">
              <a:avLst/>
            </a:prstGeom>
          </p:spPr>
        </p:pic>
        <p:sp>
          <p:nvSpPr>
            <p:cNvPr id="42" name="圆角矩形 41">
              <a:hlinkClick action="ppaction://noaction"/>
            </p:cNvPr>
            <p:cNvSpPr/>
            <p:nvPr userDrawn="1"/>
          </p:nvSpPr>
          <p:spPr>
            <a:xfrm>
              <a:off x="5694" y="1153"/>
              <a:ext cx="5572" cy="871"/>
            </a:xfrm>
            <a:prstGeom prst="roundRect">
              <a:avLst/>
            </a:prstGeom>
            <a:ln>
              <a:noFill/>
            </a:ln>
            <a:extLst>
              <a:ext uri="{909E8E84-426E-40DD-AFC4-6F175D3DCCD1}">
                <a14:hiddenFill xmlns:a14="http://schemas.microsoft.com/office/drawing/2010/main">
                  <a:solidFill>
                    <a:schemeClr val="accent6">
                      <a:lumMod val="60000"/>
                      <a:lumOff val="40000"/>
                    </a:schemeClr>
                  </a:solidFill>
                </a14:hiddenFill>
              </a:ext>
            </a:extLst>
          </p:spPr>
          <p:style>
            <a:lnRef idx="2">
              <a:schemeClr val="dk1"/>
            </a:lnRef>
            <a:fillRef idx="1">
              <a:schemeClr val="lt1"/>
            </a:fillRef>
            <a:effectRef idx="0">
              <a:schemeClr val="dk1"/>
            </a:effectRef>
            <a:fontRef idx="minor">
              <a:schemeClr val="dk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lvl="0" algn="ctr">
                <a:buClrTx/>
                <a:buSzTx/>
                <a:buFontTx/>
              </a:pPr>
              <a:r>
                <a:rPr lang="zh-CN" altLang="en-US" sz="3200">
                  <a:solidFill>
                    <a:schemeClr val="tx1">
                      <a:lumMod val="85000"/>
                      <a:lumOff val="15000"/>
                    </a:schemeClr>
                  </a:solidFill>
                  <a:latin typeface="字魂江南手书" panose="00000500000000000000" charset="-122"/>
                  <a:ea typeface="字魂江南手书" panose="00000500000000000000" charset="-122"/>
                  <a:sym typeface="+mn-ea"/>
                </a:rPr>
                <a:t>古人所希望的理想生活是什么样子的？</a:t>
              </a:r>
            </a:p>
          </p:txBody>
        </p:sp>
      </p:grpSp>
      <p:sp>
        <p:nvSpPr>
          <p:cNvPr id="43" name="微信公众号：初中语文匠"/>
          <p:cNvSpPr txBox="1"/>
          <p:nvPr/>
        </p:nvSpPr>
        <p:spPr>
          <a:xfrm>
            <a:off x="2900680" y="3251835"/>
            <a:ext cx="6925945" cy="267652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200000"/>
              </a:lnSpc>
            </a:pPr>
            <a:r>
              <a:rPr lang="zh-CN" altLang="en-US" sz="2800">
                <a:solidFill>
                  <a:srgbClr val="C00000"/>
                </a:solidFill>
                <a:effectLst/>
                <a:latin typeface="字魂正文宋楷" panose="00000500000000000000" charset="-122"/>
                <a:ea typeface="字魂正文宋楷" panose="00000500000000000000" charset="-122"/>
                <a:cs typeface="字魂正文宋楷" panose="00000500000000000000" charset="-122"/>
              </a:rPr>
              <a:t>（1）人人都能受到全社会的关爱。</a:t>
            </a:r>
          </a:p>
          <a:p>
            <a:pPr>
              <a:lnSpc>
                <a:spcPct val="200000"/>
              </a:lnSpc>
            </a:pPr>
            <a:r>
              <a:rPr lang="zh-CN" altLang="en-US" sz="2800">
                <a:solidFill>
                  <a:srgbClr val="C00000"/>
                </a:solidFill>
                <a:effectLst/>
                <a:latin typeface="字魂正文宋楷" panose="00000500000000000000" charset="-122"/>
                <a:ea typeface="字魂正文宋楷" panose="00000500000000000000" charset="-122"/>
                <a:cs typeface="字魂正文宋楷" panose="00000500000000000000" charset="-122"/>
              </a:rPr>
              <a:t>（2）人人都能安居乐业。</a:t>
            </a:r>
          </a:p>
          <a:p>
            <a:pPr>
              <a:lnSpc>
                <a:spcPct val="200000"/>
              </a:lnSpc>
            </a:pPr>
            <a:r>
              <a:rPr lang="zh-CN" altLang="en-US" sz="2800">
                <a:solidFill>
                  <a:srgbClr val="C00000"/>
                </a:solidFill>
                <a:effectLst/>
                <a:latin typeface="字魂正文宋楷" panose="00000500000000000000" charset="-122"/>
                <a:ea typeface="字魂正文宋楷" panose="00000500000000000000" charset="-122"/>
                <a:cs typeface="字魂正文宋楷" panose="00000500000000000000" charset="-122"/>
              </a:rPr>
              <a:t>（3）货尽其用，人尽其力。</a:t>
            </a: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3"/>
                                        </p:tgtEl>
                                        <p:attrNameLst>
                                          <p:attrName>style.visibility</p:attrName>
                                        </p:attrNameLst>
                                      </p:cBhvr>
                                      <p:to>
                                        <p:strVal val="visible"/>
                                      </p:to>
                                    </p:set>
                                    <p:animEffect transition="in" filter="blinds(horizontal)">
                                      <p:cBhvr>
                                        <p:cTn id="7" dur="500"/>
                                        <p:tgtEl>
                                          <p:spTgt spid="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userDrawn="1"/>
        </p:nvSpPr>
        <p:spPr>
          <a:xfrm>
            <a:off x="266700" y="314325"/>
            <a:ext cx="11658600" cy="6229350"/>
          </a:xfrm>
          <a:prstGeom prst="rect">
            <a:avLst/>
          </a:prstGeom>
          <a:solidFill>
            <a:schemeClr val="bg1">
              <a:alpha val="6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矩形 2"/>
          <p:cNvSpPr/>
          <p:nvPr userDrawn="1"/>
        </p:nvSpPr>
        <p:spPr>
          <a:xfrm>
            <a:off x="447600" y="495000"/>
            <a:ext cx="11296800" cy="5868000"/>
          </a:xfrm>
          <a:prstGeom prst="rect">
            <a:avLst/>
          </a:prstGeom>
          <a:solidFill>
            <a:schemeClr val="bg1"/>
          </a:solidFill>
          <a:ln>
            <a:solidFill>
              <a:srgbClr val="759077"/>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5" name="图片 4"/>
          <p:cNvPicPr/>
          <p:nvPr/>
        </p:nvPicPr>
        <p:blipFill>
          <a:blip r:embed="rId4" r:link="rId3"/>
          <a:stretch>
            <a:fillRect/>
          </a:stretch>
        </p:blipFill>
        <p:spPr>
          <a:xfrm>
            <a:off x="6463030" y="1736090"/>
            <a:ext cx="3562985" cy="2442845"/>
          </a:xfrm>
          <a:prstGeom prst="rect">
            <a:avLst/>
          </a:prstGeom>
          <a:noFill/>
          <a:ln w="9525">
            <a:noFill/>
          </a:ln>
          <a:effectLst>
            <a:softEdge rad="63500"/>
          </a:effectLst>
        </p:spPr>
      </p:pic>
      <p:pic>
        <p:nvPicPr>
          <p:cNvPr id="13" name="图片 12" descr="019ee9f89472366ca2f2ad3be3c97fd7"/>
          <p:cNvPicPr>
            <a:picLocks noChangeAspect="1"/>
          </p:cNvPicPr>
          <p:nvPr/>
        </p:nvPicPr>
        <p:blipFill>
          <a:blip r:embed="rId5"/>
          <a:stretch>
            <a:fillRect/>
          </a:stretch>
        </p:blipFill>
        <p:spPr>
          <a:xfrm rot="21300000">
            <a:off x="795655" y="407035"/>
            <a:ext cx="6191250" cy="4114800"/>
          </a:xfrm>
          <a:prstGeom prst="rect">
            <a:avLst/>
          </a:prstGeom>
        </p:spPr>
      </p:pic>
      <p:pic>
        <p:nvPicPr>
          <p:cNvPr id="7" name="图片 6"/>
          <p:cNvPicPr>
            <a:picLocks noChangeAspect="1"/>
          </p:cNvPicPr>
          <p:nvPr/>
        </p:nvPicPr>
        <p:blipFill>
          <a:blip r:embed="rId6"/>
          <a:stretch>
            <a:fillRect/>
          </a:stretch>
        </p:blipFill>
        <p:spPr>
          <a:xfrm>
            <a:off x="2054225" y="1735455"/>
            <a:ext cx="3562985" cy="2443480"/>
          </a:xfrm>
          <a:prstGeom prst="rect">
            <a:avLst/>
          </a:prstGeom>
          <a:noFill/>
          <a:ln w="9525">
            <a:noFill/>
          </a:ln>
          <a:effectLst>
            <a:softEdge rad="63500"/>
          </a:effectLst>
        </p:spPr>
      </p:pic>
      <p:sp>
        <p:nvSpPr>
          <p:cNvPr id="11" name="圆角矩形 10">
            <a:hlinkClick action="ppaction://noaction"/>
          </p:cNvPr>
          <p:cNvSpPr/>
          <p:nvPr userDrawn="1"/>
        </p:nvSpPr>
        <p:spPr>
          <a:xfrm>
            <a:off x="6725285" y="4337050"/>
            <a:ext cx="3037840" cy="434975"/>
          </a:xfrm>
          <a:prstGeom prst="roundRect">
            <a:avLst/>
          </a:prstGeom>
          <a:extLst>
            <a:ext uri="{909E8E84-426E-40DD-AFC4-6F175D3DCCD1}">
              <a14:hiddenFill xmlns:a14="http://schemas.microsoft.com/office/drawing/2010/main">
                <a:solidFill>
                  <a:schemeClr val="accent6">
                    <a:lumMod val="60000"/>
                    <a:lumOff val="40000"/>
                  </a:schemeClr>
                </a:solidFill>
              </a14:hiddenFill>
            </a:ext>
          </a:extLst>
        </p:spPr>
        <p:style>
          <a:lnRef idx="2">
            <a:schemeClr val="dk1"/>
          </a:lnRef>
          <a:fillRef idx="1">
            <a:schemeClr val="lt1"/>
          </a:fillRef>
          <a:effectRef idx="0">
            <a:schemeClr val="dk1"/>
          </a:effectRef>
          <a:fontRef idx="minor">
            <a:schemeClr val="dk1"/>
          </a:fontRef>
        </p:style>
        <p:txBody>
          <a:bodyPr vertOverflow="overflow" horzOverflow="overflow" vert="horz" wrap="square" numCol="1" spcCol="0" rtlCol="0" fromWordArt="0" anchor="ctr" anchorCtr="0" forceAA="0" compatLnSpc="1">
            <a:noAutofit/>
            <a:scene3d>
              <a:camera prst="orthographicFront"/>
              <a:lightRig rig="threePt" dir="t"/>
            </a:scene3d>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lvl="0" algn="ctr">
              <a:buClrTx/>
              <a:buSzTx/>
              <a:buFontTx/>
            </a:pPr>
            <a:r>
              <a:rPr lang="zh-CN" altLang="en-US" sz="2400" b="1">
                <a:solidFill>
                  <a:schemeClr val="tx1"/>
                </a:solidFill>
                <a:effectLst/>
                <a:latin typeface="字魂江南手书" panose="00000500000000000000" charset="-122"/>
                <a:ea typeface="字魂江南手书" panose="00000500000000000000" charset="-122"/>
                <a:sym typeface="+mn-ea"/>
              </a:rPr>
              <a:t>《桃花源记》</a:t>
            </a:r>
          </a:p>
        </p:txBody>
      </p:sp>
      <p:sp>
        <p:nvSpPr>
          <p:cNvPr id="12" name="圆角矩形 11">
            <a:hlinkClick action="ppaction://noaction"/>
          </p:cNvPr>
          <p:cNvSpPr/>
          <p:nvPr userDrawn="1"/>
        </p:nvSpPr>
        <p:spPr>
          <a:xfrm>
            <a:off x="2066290" y="4337050"/>
            <a:ext cx="3550920" cy="434975"/>
          </a:xfrm>
          <a:prstGeom prst="roundRect">
            <a:avLst/>
          </a:prstGeom>
          <a:extLst>
            <a:ext uri="{909E8E84-426E-40DD-AFC4-6F175D3DCCD1}">
              <a14:hiddenFill xmlns:a14="http://schemas.microsoft.com/office/drawing/2010/main">
                <a:solidFill>
                  <a:schemeClr val="accent6">
                    <a:lumMod val="60000"/>
                    <a:lumOff val="40000"/>
                  </a:schemeClr>
                </a:solidFill>
              </a14:hiddenFill>
            </a:ext>
          </a:extLst>
        </p:spPr>
        <p:style>
          <a:lnRef idx="2">
            <a:schemeClr val="dk1"/>
          </a:lnRef>
          <a:fillRef idx="1">
            <a:schemeClr val="lt1"/>
          </a:fillRef>
          <a:effectRef idx="0">
            <a:schemeClr val="dk1"/>
          </a:effectRef>
          <a:fontRef idx="minor">
            <a:schemeClr val="dk1"/>
          </a:fontRef>
        </p:style>
        <p:txBody>
          <a:bodyPr rtlCol="0" anchor="ctr">
            <a:scene3d>
              <a:camera prst="orthographicFront"/>
              <a:lightRig rig="threePt" dir="t"/>
            </a:scene3d>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fontAlgn="auto"/>
            <a:r>
              <a:rPr lang="zh-CN" altLang="en-US" sz="2400" b="1" strike="noStrike" noProof="1">
                <a:solidFill>
                  <a:schemeClr val="tx1"/>
                </a:solidFill>
                <a:effectLst/>
                <a:latin typeface="字魂江南手书" panose="00000500000000000000" charset="-122"/>
                <a:ea typeface="字魂江南手书" panose="00000500000000000000" charset="-122"/>
              </a:rPr>
              <a:t>《大道之行也》</a:t>
            </a:r>
          </a:p>
        </p:txBody>
      </p:sp>
      <p:sp>
        <p:nvSpPr>
          <p:cNvPr id="6" name="文本框 5"/>
          <p:cNvSpPr txBox="1"/>
          <p:nvPr/>
        </p:nvSpPr>
        <p:spPr>
          <a:xfrm>
            <a:off x="4734560" y="628015"/>
            <a:ext cx="2722880" cy="70675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latin typeface="字魂江南手书" panose="00000500000000000000" charset="-122"/>
                <a:ea typeface="字魂江南手书" panose="00000500000000000000" charset="-122"/>
              </a:rPr>
              <a:t>对比相同点</a:t>
            </a:r>
          </a:p>
        </p:txBody>
      </p:sp>
      <p:pic>
        <p:nvPicPr>
          <p:cNvPr id="14" name="图片 13" descr="019ee9f89472366ca2f2ad3be3c97fd7"/>
          <p:cNvPicPr>
            <a:picLocks noChangeAspect="1"/>
          </p:cNvPicPr>
          <p:nvPr/>
        </p:nvPicPr>
        <p:blipFill>
          <a:blip r:embed="rId5"/>
          <a:stretch>
            <a:fillRect/>
          </a:stretch>
        </p:blipFill>
        <p:spPr>
          <a:xfrm rot="19560000">
            <a:off x="6630670" y="4324985"/>
            <a:ext cx="6191250" cy="4114800"/>
          </a:xfrm>
          <a:prstGeom prst="rect">
            <a:avLst/>
          </a:prstGeom>
        </p:spPr>
      </p:pic>
      <p:sp>
        <p:nvSpPr>
          <p:cNvPr id="10" name="微信公众号：初中语文匠">
            <a:hlinkClick action="ppaction://noaction"/>
          </p:cNvPr>
          <p:cNvSpPr/>
          <p:nvPr userDrawn="1"/>
        </p:nvSpPr>
        <p:spPr>
          <a:xfrm>
            <a:off x="2592070" y="5185410"/>
            <a:ext cx="7007860" cy="553085"/>
          </a:xfrm>
          <a:prstGeom prst="roundRect">
            <a:avLst/>
          </a:prstGeom>
          <a:ln>
            <a:noFill/>
          </a:ln>
          <a:extLst>
            <a:ext uri="{909E8E84-426E-40DD-AFC4-6F175D3DCCD1}">
              <a14:hiddenFill xmlns:a14="http://schemas.microsoft.com/office/drawing/2010/main">
                <a:solidFill>
                  <a:schemeClr val="accent6">
                    <a:lumMod val="60000"/>
                    <a:lumOff val="40000"/>
                  </a:schemeClr>
                </a:solidFill>
              </a14:hiddenFill>
            </a:ext>
          </a:extLst>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fontAlgn="auto"/>
            <a:r>
              <a:rPr lang="zh-CN" altLang="en-US" sz="3200" strike="noStrike" noProof="1">
                <a:solidFill>
                  <a:srgbClr val="C00000"/>
                </a:solidFill>
                <a:latin typeface="字魂江南手书" panose="00000500000000000000" charset="-122"/>
                <a:ea typeface="字魂江南手书" panose="00000500000000000000" charset="-122"/>
              </a:rPr>
              <a:t>这两篇文章的写作背景分别是什么？</a:t>
            </a: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1" dur="50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up)">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userDrawn="1"/>
        </p:nvSpPr>
        <p:spPr>
          <a:xfrm>
            <a:off x="266700" y="314325"/>
            <a:ext cx="11658600" cy="6229350"/>
          </a:xfrm>
          <a:prstGeom prst="rect">
            <a:avLst/>
          </a:prstGeom>
          <a:solidFill>
            <a:schemeClr val="bg1">
              <a:alpha val="6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矩形 2"/>
          <p:cNvSpPr/>
          <p:nvPr userDrawn="1"/>
        </p:nvSpPr>
        <p:spPr>
          <a:xfrm>
            <a:off x="447600" y="495000"/>
            <a:ext cx="11296800" cy="5868000"/>
          </a:xfrm>
          <a:prstGeom prst="rect">
            <a:avLst/>
          </a:prstGeom>
          <a:solidFill>
            <a:schemeClr val="bg1"/>
          </a:solidFill>
          <a:ln>
            <a:solidFill>
              <a:srgbClr val="759077"/>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文本框 7"/>
          <p:cNvSpPr txBox="1"/>
          <p:nvPr/>
        </p:nvSpPr>
        <p:spPr>
          <a:xfrm>
            <a:off x="645160" y="1663700"/>
            <a:ext cx="859790" cy="2993390"/>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400">
                <a:solidFill>
                  <a:srgbClr val="403834"/>
                </a:solidFill>
                <a:latin typeface="宋体" panose="02010600030101010101" pitchFamily="2" charset="-122"/>
                <a:ea typeface="宋体" panose="02010600030101010101" pitchFamily="2" charset="-122"/>
              </a:rPr>
              <a:t>《</a:t>
            </a:r>
            <a:r>
              <a:rPr lang="zh-CN" altLang="en-US" sz="4400">
                <a:solidFill>
                  <a:srgbClr val="403834"/>
                </a:solidFill>
                <a:latin typeface="字魂江南手书" panose="00000500000000000000" charset="-122"/>
                <a:ea typeface="字魂江南手书" panose="00000500000000000000" charset="-122"/>
              </a:rPr>
              <a:t>桃花源记</a:t>
            </a:r>
            <a:r>
              <a:rPr lang="zh-CN" altLang="en-US" sz="4400">
                <a:solidFill>
                  <a:srgbClr val="403834"/>
                </a:solidFill>
                <a:latin typeface="宋体" panose="02010600030101010101" pitchFamily="2" charset="-122"/>
                <a:ea typeface="宋体" panose="02010600030101010101" pitchFamily="2" charset="-122"/>
              </a:rPr>
              <a:t>》</a:t>
            </a:r>
          </a:p>
        </p:txBody>
      </p:sp>
      <p:sp>
        <p:nvSpPr>
          <p:cNvPr id="7" name="微信公众号：初中语文匠"/>
          <p:cNvSpPr txBox="1"/>
          <p:nvPr/>
        </p:nvSpPr>
        <p:spPr>
          <a:xfrm>
            <a:off x="1925320" y="948055"/>
            <a:ext cx="8341360" cy="4707890"/>
          </a:xfrm>
          <a:prstGeom prst="rect">
            <a:avLst/>
          </a:prstGeom>
          <a:noFill/>
          <a:ln>
            <a:solidFill>
              <a:schemeClr val="tx1"/>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fontAlgn="auto"/>
            <a:r>
              <a:rPr lang="en-US" altLang="zh-CN" sz="3000" b="1">
                <a:solidFill>
                  <a:schemeClr val="accent2"/>
                </a:solidFill>
                <a:effectLst/>
                <a:latin typeface="字魂江南手书" panose="00000500000000000000" charset="-122"/>
                <a:ea typeface="字魂江南手书" panose="00000500000000000000" charset="-122"/>
                <a:cs typeface="字魂江南手书" panose="00000500000000000000" charset="-122"/>
              </a:rPr>
              <a:t>  </a:t>
            </a:r>
            <a:r>
              <a:rPr lang="zh-CN" altLang="en-US" sz="3000" b="1">
                <a:solidFill>
                  <a:schemeClr val="accent2">
                    <a:lumMod val="50000"/>
                  </a:schemeClr>
                </a:solidFill>
                <a:effectLst/>
                <a:latin typeface="字魂江南手书" panose="00000500000000000000" charset="-122"/>
                <a:ea typeface="字魂江南手书" panose="00000500000000000000" charset="-122"/>
                <a:cs typeface="字魂江南手书" panose="00000500000000000000" charset="-122"/>
              </a:rPr>
              <a:t>陶渊明生活在东晋末期战乱纷起的社会环境里，中年以后他长期隐居农村，士族地主把持政权，对农村人民的受压迫受剥削的黑暗现实有深入的了解，对人民渴望幸福生活的愿望有切身体会。</a:t>
            </a:r>
            <a:r>
              <a:rPr lang="zh-CN" altLang="en-US" sz="3000">
                <a:latin typeface="字魂江南手书" panose="00000500000000000000" charset="-122"/>
                <a:ea typeface="字魂江南手书" panose="00000500000000000000" charset="-122"/>
                <a:cs typeface="字魂江南手书" panose="00000500000000000000" charset="-122"/>
              </a:rPr>
              <a:t>于是，构想出心目中的理想社会——世外桃源，希望回到原始社会“日出而作，日落而息”的和平宁静的生活，希望有一个没有君主统治，没有剥削压迫的社会制度。因而有了千古传诵的“世外桃源”，这个词语现在已经成了美好境界的代名词。</a:t>
            </a:r>
          </a:p>
        </p:txBody>
      </p:sp>
      <p:pic>
        <p:nvPicPr>
          <p:cNvPr id="4" name="图片 3" descr="116"/>
          <p:cNvPicPr>
            <a:picLocks noChangeAspect="1"/>
          </p:cNvPicPr>
          <p:nvPr/>
        </p:nvPicPr>
        <p:blipFill>
          <a:blip r:embed="rId3"/>
          <a:stretch>
            <a:fillRect/>
          </a:stretch>
        </p:blipFill>
        <p:spPr>
          <a:xfrm>
            <a:off x="7989570" y="4161790"/>
            <a:ext cx="3754755" cy="2200910"/>
          </a:xfrm>
          <a:prstGeom prst="rect">
            <a:avLst/>
          </a:prstGeom>
        </p:spPr>
      </p:pic>
    </p:spTree>
  </p:cSld>
  <p:clrMapOvr>
    <a:masterClrMapping/>
  </p:clrMapOvr>
  <p:transition spd="slow">
    <p:fade/>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userDrawn="1"/>
        </p:nvSpPr>
        <p:spPr>
          <a:xfrm>
            <a:off x="266700" y="314325"/>
            <a:ext cx="11658600" cy="6229350"/>
          </a:xfrm>
          <a:prstGeom prst="rect">
            <a:avLst/>
          </a:prstGeom>
          <a:solidFill>
            <a:schemeClr val="bg1">
              <a:alpha val="6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矩形 2"/>
          <p:cNvSpPr/>
          <p:nvPr userDrawn="1"/>
        </p:nvSpPr>
        <p:spPr>
          <a:xfrm>
            <a:off x="447600" y="495000"/>
            <a:ext cx="11296800" cy="5868000"/>
          </a:xfrm>
          <a:prstGeom prst="rect">
            <a:avLst/>
          </a:prstGeom>
          <a:solidFill>
            <a:schemeClr val="bg1"/>
          </a:solidFill>
          <a:ln>
            <a:solidFill>
              <a:srgbClr val="759077"/>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微信公众号：初中语文匠"/>
          <p:cNvSpPr txBox="1"/>
          <p:nvPr/>
        </p:nvSpPr>
        <p:spPr>
          <a:xfrm>
            <a:off x="2099945" y="1395095"/>
            <a:ext cx="8341360" cy="3999865"/>
          </a:xfrm>
          <a:prstGeom prst="rect">
            <a:avLst/>
          </a:prstGeom>
          <a:noFill/>
          <a:ln>
            <a:solidFill>
              <a:schemeClr val="tx1"/>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fontAlgn="auto"/>
            <a:r>
              <a:rPr lang="en-US" altLang="zh-CN" sz="3200" b="1">
                <a:solidFill>
                  <a:schemeClr val="accent2"/>
                </a:solidFill>
                <a:effectLst/>
                <a:latin typeface="字魂江南手书" panose="00000500000000000000" charset="-122"/>
                <a:ea typeface="字魂江南手书" panose="00000500000000000000" charset="-122"/>
                <a:cs typeface="字魂江南手书" panose="00000500000000000000" charset="-122"/>
              </a:rPr>
              <a:t>   </a:t>
            </a:r>
            <a:r>
              <a:rPr lang="zh-CN" altLang="en-US" sz="3200">
                <a:latin typeface="字魂江南手书" panose="00000500000000000000" charset="-122"/>
                <a:ea typeface="字魂江南手书" panose="00000500000000000000" charset="-122"/>
                <a:cs typeface="字魂江南手书" panose="00000500000000000000" charset="-122"/>
                <a:sym typeface="+mn-ea"/>
              </a:rPr>
              <a:t>孔子曰：“大道之行也，与三代之英（夏、商、周三代的英贤），丘未之逮也（因出生晚，未能赶上），而有志焉。”</a:t>
            </a:r>
            <a:r>
              <a:rPr lang="zh-CN" altLang="en-US" sz="3000" b="1">
                <a:solidFill>
                  <a:schemeClr val="accent2">
                    <a:lumMod val="50000"/>
                  </a:schemeClr>
                </a:solidFill>
                <a:effectLst/>
                <a:latin typeface="字魂江南手书" panose="00000500000000000000" charset="-122"/>
                <a:ea typeface="字魂江南手书" panose="00000500000000000000" charset="-122"/>
                <a:cs typeface="字魂江南手书" panose="00000500000000000000" charset="-122"/>
                <a:sym typeface="+mn-ea"/>
              </a:rPr>
              <a:t>孔子是因为生活在变乱纷争的春秋末期，迫切希望出现一个太平盛世，所以有这番言论。</a:t>
            </a:r>
            <a:r>
              <a:rPr lang="zh-CN" altLang="en-US" sz="3200">
                <a:latin typeface="字魂江南手书" panose="00000500000000000000" charset="-122"/>
                <a:ea typeface="字魂江南手书" panose="00000500000000000000" charset="-122"/>
                <a:cs typeface="字魂江南手书" panose="00000500000000000000" charset="-122"/>
                <a:sym typeface="+mn-ea"/>
              </a:rPr>
              <a:t>孔子的原意是建立一个合理的社会以消除现实社会中的黑暗现象和不合理的地方。</a:t>
            </a:r>
          </a:p>
          <a:p>
            <a:pPr indent="457200" fontAlgn="auto"/>
            <a:endParaRPr lang="zh-CN" altLang="en-US" sz="3200">
              <a:latin typeface="字魂江南手书" panose="00000500000000000000" charset="-122"/>
              <a:ea typeface="字魂江南手书" panose="00000500000000000000" charset="-122"/>
              <a:cs typeface="字魂江南手书" panose="00000500000000000000" charset="-122"/>
            </a:endParaRPr>
          </a:p>
        </p:txBody>
      </p:sp>
      <p:pic>
        <p:nvPicPr>
          <p:cNvPr id="4" name="图片 3" descr="116"/>
          <p:cNvPicPr>
            <a:picLocks noChangeAspect="1"/>
          </p:cNvPicPr>
          <p:nvPr/>
        </p:nvPicPr>
        <p:blipFill>
          <a:blip r:embed="rId3"/>
          <a:stretch>
            <a:fillRect/>
          </a:stretch>
        </p:blipFill>
        <p:spPr>
          <a:xfrm>
            <a:off x="7989570" y="4161790"/>
            <a:ext cx="3754755" cy="2200910"/>
          </a:xfrm>
          <a:prstGeom prst="rect">
            <a:avLst/>
          </a:prstGeom>
        </p:spPr>
      </p:pic>
      <p:sp>
        <p:nvSpPr>
          <p:cNvPr id="5" name="文本框 4"/>
          <p:cNvSpPr txBox="1"/>
          <p:nvPr/>
        </p:nvSpPr>
        <p:spPr>
          <a:xfrm>
            <a:off x="645160" y="1395095"/>
            <a:ext cx="859790" cy="3625215"/>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400">
                <a:solidFill>
                  <a:srgbClr val="403834"/>
                </a:solidFill>
                <a:latin typeface="宋体" panose="02010600030101010101" pitchFamily="2" charset="-122"/>
                <a:ea typeface="宋体" panose="02010600030101010101" pitchFamily="2" charset="-122"/>
              </a:rPr>
              <a:t>《</a:t>
            </a:r>
            <a:r>
              <a:rPr lang="zh-CN" altLang="en-US" sz="4400">
                <a:solidFill>
                  <a:srgbClr val="403834"/>
                </a:solidFill>
                <a:latin typeface="字魂江南手书" panose="00000500000000000000" charset="-122"/>
                <a:ea typeface="字魂江南手书" panose="00000500000000000000" charset="-122"/>
              </a:rPr>
              <a:t>大道之行也</a:t>
            </a:r>
            <a:r>
              <a:rPr lang="zh-CN" altLang="en-US" sz="4400">
                <a:solidFill>
                  <a:srgbClr val="403834"/>
                </a:solidFill>
                <a:latin typeface="宋体" panose="02010600030101010101" pitchFamily="2" charset="-122"/>
                <a:ea typeface="宋体" panose="02010600030101010101" pitchFamily="2" charset="-122"/>
              </a:rPr>
              <a:t>》</a:t>
            </a:r>
          </a:p>
        </p:txBody>
      </p:sp>
    </p:spTree>
  </p:cSld>
  <p:clrMapOvr>
    <a:masterClrMapping/>
  </p:clrMapOvr>
  <p:transition spd="slow">
    <p:fade/>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userDrawn="1"/>
        </p:nvSpPr>
        <p:spPr>
          <a:xfrm>
            <a:off x="266700" y="314325"/>
            <a:ext cx="11658600" cy="6229350"/>
          </a:xfrm>
          <a:prstGeom prst="rect">
            <a:avLst/>
          </a:prstGeom>
          <a:solidFill>
            <a:schemeClr val="bg1">
              <a:alpha val="6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矩形 2"/>
          <p:cNvSpPr/>
          <p:nvPr userDrawn="1"/>
        </p:nvSpPr>
        <p:spPr>
          <a:xfrm>
            <a:off x="447600" y="495000"/>
            <a:ext cx="11296800" cy="5868000"/>
          </a:xfrm>
          <a:prstGeom prst="rect">
            <a:avLst/>
          </a:prstGeom>
          <a:solidFill>
            <a:schemeClr val="bg1"/>
          </a:solidFill>
          <a:ln>
            <a:solidFill>
              <a:srgbClr val="759077"/>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5" name="图片 4"/>
          <p:cNvPicPr/>
          <p:nvPr/>
        </p:nvPicPr>
        <p:blipFill>
          <a:blip r:embed="rId4" r:link="rId3"/>
          <a:stretch>
            <a:fillRect/>
          </a:stretch>
        </p:blipFill>
        <p:spPr>
          <a:xfrm>
            <a:off x="6463030" y="1736090"/>
            <a:ext cx="3562985" cy="2442845"/>
          </a:xfrm>
          <a:prstGeom prst="rect">
            <a:avLst/>
          </a:prstGeom>
          <a:noFill/>
          <a:ln w="9525">
            <a:noFill/>
          </a:ln>
          <a:effectLst>
            <a:softEdge rad="63500"/>
          </a:effectLst>
        </p:spPr>
      </p:pic>
      <p:pic>
        <p:nvPicPr>
          <p:cNvPr id="13" name="图片 12" descr="019ee9f89472366ca2f2ad3be3c97fd7"/>
          <p:cNvPicPr>
            <a:picLocks noChangeAspect="1"/>
          </p:cNvPicPr>
          <p:nvPr/>
        </p:nvPicPr>
        <p:blipFill>
          <a:blip r:embed="rId5"/>
          <a:stretch>
            <a:fillRect/>
          </a:stretch>
        </p:blipFill>
        <p:spPr>
          <a:xfrm rot="21300000">
            <a:off x="795655" y="407035"/>
            <a:ext cx="6191250" cy="4114800"/>
          </a:xfrm>
          <a:prstGeom prst="rect">
            <a:avLst/>
          </a:prstGeom>
        </p:spPr>
      </p:pic>
      <p:pic>
        <p:nvPicPr>
          <p:cNvPr id="7" name="图片 6"/>
          <p:cNvPicPr>
            <a:picLocks noChangeAspect="1"/>
          </p:cNvPicPr>
          <p:nvPr/>
        </p:nvPicPr>
        <p:blipFill>
          <a:blip r:embed="rId6"/>
          <a:stretch>
            <a:fillRect/>
          </a:stretch>
        </p:blipFill>
        <p:spPr>
          <a:xfrm>
            <a:off x="2054225" y="1735455"/>
            <a:ext cx="3562985" cy="2443480"/>
          </a:xfrm>
          <a:prstGeom prst="rect">
            <a:avLst/>
          </a:prstGeom>
          <a:noFill/>
          <a:ln w="9525">
            <a:noFill/>
          </a:ln>
          <a:effectLst>
            <a:softEdge rad="63500"/>
          </a:effectLst>
        </p:spPr>
      </p:pic>
      <p:sp>
        <p:nvSpPr>
          <p:cNvPr id="11" name="圆角矩形 10">
            <a:hlinkClick action="ppaction://noaction"/>
          </p:cNvPr>
          <p:cNvSpPr/>
          <p:nvPr userDrawn="1"/>
        </p:nvSpPr>
        <p:spPr>
          <a:xfrm>
            <a:off x="6725285" y="4337050"/>
            <a:ext cx="3037840" cy="434975"/>
          </a:xfrm>
          <a:prstGeom prst="roundRect">
            <a:avLst/>
          </a:prstGeom>
          <a:extLst>
            <a:ext uri="{909E8E84-426E-40DD-AFC4-6F175D3DCCD1}">
              <a14:hiddenFill xmlns:a14="http://schemas.microsoft.com/office/drawing/2010/main">
                <a:solidFill>
                  <a:schemeClr val="accent6">
                    <a:lumMod val="60000"/>
                    <a:lumOff val="40000"/>
                  </a:schemeClr>
                </a:solidFill>
              </a14:hiddenFill>
            </a:ext>
          </a:extLst>
        </p:spPr>
        <p:style>
          <a:lnRef idx="2">
            <a:schemeClr val="dk1"/>
          </a:lnRef>
          <a:fillRef idx="1">
            <a:schemeClr val="lt1"/>
          </a:fillRef>
          <a:effectRef idx="0">
            <a:schemeClr val="dk1"/>
          </a:effectRef>
          <a:fontRef idx="minor">
            <a:schemeClr val="dk1"/>
          </a:fontRef>
        </p:style>
        <p:txBody>
          <a:bodyPr vertOverflow="overflow" horzOverflow="overflow" vert="horz" wrap="square" numCol="1" spcCol="0" rtlCol="0" fromWordArt="0" anchor="ctr" anchorCtr="0" forceAA="0" compatLnSpc="1">
            <a:noAutofit/>
            <a:scene3d>
              <a:camera prst="orthographicFront"/>
              <a:lightRig rig="threePt" dir="t"/>
            </a:scene3d>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lvl="0" algn="ctr">
              <a:buClrTx/>
              <a:buSzTx/>
              <a:buFontTx/>
            </a:pPr>
            <a:r>
              <a:rPr lang="zh-CN" altLang="en-US" sz="2400" b="1">
                <a:solidFill>
                  <a:schemeClr val="tx1"/>
                </a:solidFill>
                <a:effectLst/>
                <a:latin typeface="字魂江南手书" panose="00000500000000000000" charset="-122"/>
                <a:ea typeface="字魂江南手书" panose="00000500000000000000" charset="-122"/>
                <a:sym typeface="+mn-ea"/>
              </a:rPr>
              <a:t>《桃花源记》</a:t>
            </a:r>
          </a:p>
        </p:txBody>
      </p:sp>
      <p:sp>
        <p:nvSpPr>
          <p:cNvPr id="12" name="圆角矩形 11">
            <a:hlinkClick action="ppaction://noaction"/>
          </p:cNvPr>
          <p:cNvSpPr/>
          <p:nvPr userDrawn="1"/>
        </p:nvSpPr>
        <p:spPr>
          <a:xfrm>
            <a:off x="2066290" y="4337050"/>
            <a:ext cx="3550920" cy="434975"/>
          </a:xfrm>
          <a:prstGeom prst="roundRect">
            <a:avLst/>
          </a:prstGeom>
          <a:extLst>
            <a:ext uri="{909E8E84-426E-40DD-AFC4-6F175D3DCCD1}">
              <a14:hiddenFill xmlns:a14="http://schemas.microsoft.com/office/drawing/2010/main">
                <a:solidFill>
                  <a:schemeClr val="accent6">
                    <a:lumMod val="60000"/>
                    <a:lumOff val="40000"/>
                  </a:schemeClr>
                </a:solidFill>
              </a14:hiddenFill>
            </a:ext>
          </a:extLst>
        </p:spPr>
        <p:style>
          <a:lnRef idx="2">
            <a:schemeClr val="dk1"/>
          </a:lnRef>
          <a:fillRef idx="1">
            <a:schemeClr val="lt1"/>
          </a:fillRef>
          <a:effectRef idx="0">
            <a:schemeClr val="dk1"/>
          </a:effectRef>
          <a:fontRef idx="minor">
            <a:schemeClr val="dk1"/>
          </a:fontRef>
        </p:style>
        <p:txBody>
          <a:bodyPr rtlCol="0" anchor="ctr">
            <a:scene3d>
              <a:camera prst="orthographicFront"/>
              <a:lightRig rig="threePt" dir="t"/>
            </a:scene3d>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fontAlgn="auto"/>
            <a:r>
              <a:rPr lang="zh-CN" altLang="en-US" sz="2400" b="1" strike="noStrike" noProof="1">
                <a:solidFill>
                  <a:schemeClr val="tx1"/>
                </a:solidFill>
                <a:effectLst/>
                <a:latin typeface="字魂江南手书" panose="00000500000000000000" charset="-122"/>
                <a:ea typeface="字魂江南手书" panose="00000500000000000000" charset="-122"/>
              </a:rPr>
              <a:t>《大道之行也》</a:t>
            </a:r>
          </a:p>
        </p:txBody>
      </p:sp>
      <p:sp>
        <p:nvSpPr>
          <p:cNvPr id="6" name="文本框 5"/>
          <p:cNvSpPr txBox="1"/>
          <p:nvPr/>
        </p:nvSpPr>
        <p:spPr>
          <a:xfrm>
            <a:off x="4734560" y="628015"/>
            <a:ext cx="2722880" cy="70675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latin typeface="字魂江南手书" panose="00000500000000000000" charset="-122"/>
                <a:ea typeface="字魂江南手书" panose="00000500000000000000" charset="-122"/>
              </a:rPr>
              <a:t>对比相同点</a:t>
            </a:r>
          </a:p>
        </p:txBody>
      </p:sp>
      <p:pic>
        <p:nvPicPr>
          <p:cNvPr id="14" name="图片 13" descr="019ee9f89472366ca2f2ad3be3c97fd7"/>
          <p:cNvPicPr>
            <a:picLocks noChangeAspect="1"/>
          </p:cNvPicPr>
          <p:nvPr/>
        </p:nvPicPr>
        <p:blipFill>
          <a:blip r:embed="rId5"/>
          <a:stretch>
            <a:fillRect/>
          </a:stretch>
        </p:blipFill>
        <p:spPr>
          <a:xfrm rot="19560000">
            <a:off x="6630670" y="4324985"/>
            <a:ext cx="6191250" cy="4114800"/>
          </a:xfrm>
          <a:prstGeom prst="rect">
            <a:avLst/>
          </a:prstGeom>
        </p:spPr>
      </p:pic>
      <p:sp>
        <p:nvSpPr>
          <p:cNvPr id="10" name="微信公众号：初中语文匠">
            <a:hlinkClick action="ppaction://noaction"/>
          </p:cNvPr>
          <p:cNvSpPr/>
          <p:nvPr userDrawn="1"/>
        </p:nvSpPr>
        <p:spPr>
          <a:xfrm>
            <a:off x="2592070" y="5185410"/>
            <a:ext cx="7007860" cy="553085"/>
          </a:xfrm>
          <a:prstGeom prst="roundRect">
            <a:avLst/>
          </a:prstGeom>
          <a:ln>
            <a:noFill/>
          </a:ln>
          <a:extLst>
            <a:ext uri="{909E8E84-426E-40DD-AFC4-6F175D3DCCD1}">
              <a14:hiddenFill xmlns:a14="http://schemas.microsoft.com/office/drawing/2010/main">
                <a:solidFill>
                  <a:schemeClr val="accent6">
                    <a:lumMod val="60000"/>
                    <a:lumOff val="40000"/>
                  </a:schemeClr>
                </a:solidFill>
              </a14:hiddenFill>
            </a:ext>
          </a:extLst>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fontAlgn="auto"/>
            <a:r>
              <a:rPr lang="zh-CN" altLang="en-US" sz="3200" strike="noStrike" noProof="1">
                <a:solidFill>
                  <a:srgbClr val="C00000"/>
                </a:solidFill>
                <a:latin typeface="字魂江南手书" panose="00000500000000000000" charset="-122"/>
                <a:ea typeface="字魂江南手书" panose="00000500000000000000" charset="-122"/>
              </a:rPr>
              <a:t>两篇文章的写作背景相似。</a:t>
            </a: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1" dur="50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up)">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userDrawn="1"/>
        </p:nvSpPr>
        <p:spPr>
          <a:xfrm>
            <a:off x="266700" y="314325"/>
            <a:ext cx="11658600" cy="6229350"/>
          </a:xfrm>
          <a:prstGeom prst="rect">
            <a:avLst/>
          </a:prstGeom>
          <a:solidFill>
            <a:schemeClr val="bg1">
              <a:alpha val="6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矩形 2"/>
          <p:cNvSpPr/>
          <p:nvPr userDrawn="1"/>
        </p:nvSpPr>
        <p:spPr>
          <a:xfrm>
            <a:off x="447600" y="495000"/>
            <a:ext cx="11296800" cy="5868000"/>
          </a:xfrm>
          <a:prstGeom prst="rect">
            <a:avLst/>
          </a:prstGeom>
          <a:solidFill>
            <a:schemeClr val="bg1"/>
          </a:solidFill>
          <a:ln>
            <a:solidFill>
              <a:srgbClr val="759077"/>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5" name="图片 4"/>
          <p:cNvPicPr/>
          <p:nvPr/>
        </p:nvPicPr>
        <p:blipFill>
          <a:blip r:embed="rId4" r:link="rId3"/>
          <a:stretch>
            <a:fillRect/>
          </a:stretch>
        </p:blipFill>
        <p:spPr>
          <a:xfrm>
            <a:off x="6463030" y="1736090"/>
            <a:ext cx="3562985" cy="2442845"/>
          </a:xfrm>
          <a:prstGeom prst="rect">
            <a:avLst/>
          </a:prstGeom>
          <a:noFill/>
          <a:ln w="9525">
            <a:noFill/>
          </a:ln>
          <a:effectLst>
            <a:softEdge rad="63500"/>
          </a:effectLst>
        </p:spPr>
      </p:pic>
      <p:pic>
        <p:nvPicPr>
          <p:cNvPr id="13" name="图片 12" descr="019ee9f89472366ca2f2ad3be3c97fd7"/>
          <p:cNvPicPr>
            <a:picLocks noChangeAspect="1"/>
          </p:cNvPicPr>
          <p:nvPr/>
        </p:nvPicPr>
        <p:blipFill>
          <a:blip r:embed="rId5"/>
          <a:stretch>
            <a:fillRect/>
          </a:stretch>
        </p:blipFill>
        <p:spPr>
          <a:xfrm rot="21300000">
            <a:off x="795655" y="407035"/>
            <a:ext cx="6191250" cy="4114800"/>
          </a:xfrm>
          <a:prstGeom prst="rect">
            <a:avLst/>
          </a:prstGeom>
        </p:spPr>
      </p:pic>
      <p:pic>
        <p:nvPicPr>
          <p:cNvPr id="7" name="图片 6"/>
          <p:cNvPicPr>
            <a:picLocks noChangeAspect="1"/>
          </p:cNvPicPr>
          <p:nvPr/>
        </p:nvPicPr>
        <p:blipFill>
          <a:blip r:embed="rId6"/>
          <a:stretch>
            <a:fillRect/>
          </a:stretch>
        </p:blipFill>
        <p:spPr>
          <a:xfrm>
            <a:off x="2054225" y="1735455"/>
            <a:ext cx="3562985" cy="2443480"/>
          </a:xfrm>
          <a:prstGeom prst="rect">
            <a:avLst/>
          </a:prstGeom>
          <a:noFill/>
          <a:ln w="9525">
            <a:noFill/>
          </a:ln>
          <a:effectLst>
            <a:softEdge rad="63500"/>
          </a:effectLst>
        </p:spPr>
      </p:pic>
      <p:sp>
        <p:nvSpPr>
          <p:cNvPr id="11" name="圆角矩形 10">
            <a:hlinkClick action="ppaction://noaction"/>
          </p:cNvPr>
          <p:cNvSpPr/>
          <p:nvPr userDrawn="1"/>
        </p:nvSpPr>
        <p:spPr>
          <a:xfrm>
            <a:off x="6725285" y="4337050"/>
            <a:ext cx="3037840" cy="434975"/>
          </a:xfrm>
          <a:prstGeom prst="roundRect">
            <a:avLst/>
          </a:prstGeom>
          <a:extLst>
            <a:ext uri="{909E8E84-426E-40DD-AFC4-6F175D3DCCD1}">
              <a14:hiddenFill xmlns:a14="http://schemas.microsoft.com/office/drawing/2010/main">
                <a:solidFill>
                  <a:schemeClr val="accent6">
                    <a:lumMod val="60000"/>
                    <a:lumOff val="40000"/>
                  </a:schemeClr>
                </a:solidFill>
              </a14:hiddenFill>
            </a:ext>
          </a:extLst>
        </p:spPr>
        <p:style>
          <a:lnRef idx="2">
            <a:schemeClr val="dk1"/>
          </a:lnRef>
          <a:fillRef idx="1">
            <a:schemeClr val="lt1"/>
          </a:fillRef>
          <a:effectRef idx="0">
            <a:schemeClr val="dk1"/>
          </a:effectRef>
          <a:fontRef idx="minor">
            <a:schemeClr val="dk1"/>
          </a:fontRef>
        </p:style>
        <p:txBody>
          <a:bodyPr vertOverflow="overflow" horzOverflow="overflow" vert="horz" wrap="square" numCol="1" spcCol="0" rtlCol="0" fromWordArt="0" anchor="ctr" anchorCtr="0" forceAA="0" compatLnSpc="1">
            <a:noAutofit/>
            <a:scene3d>
              <a:camera prst="orthographicFront"/>
              <a:lightRig rig="threePt" dir="t"/>
            </a:scene3d>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lvl="0" algn="ctr">
              <a:buClrTx/>
              <a:buSzTx/>
              <a:buFontTx/>
            </a:pPr>
            <a:r>
              <a:rPr lang="zh-CN" altLang="en-US" sz="2400" b="1">
                <a:solidFill>
                  <a:schemeClr val="tx1"/>
                </a:solidFill>
                <a:effectLst/>
                <a:latin typeface="字魂江南手书" panose="00000500000000000000" charset="-122"/>
                <a:ea typeface="字魂江南手书" panose="00000500000000000000" charset="-122"/>
                <a:sym typeface="+mn-ea"/>
              </a:rPr>
              <a:t>《桃花源记》</a:t>
            </a:r>
          </a:p>
        </p:txBody>
      </p:sp>
      <p:sp>
        <p:nvSpPr>
          <p:cNvPr id="12" name="圆角矩形 11">
            <a:hlinkClick action="ppaction://noaction"/>
          </p:cNvPr>
          <p:cNvSpPr/>
          <p:nvPr userDrawn="1"/>
        </p:nvSpPr>
        <p:spPr>
          <a:xfrm>
            <a:off x="2066290" y="4337050"/>
            <a:ext cx="3550920" cy="434975"/>
          </a:xfrm>
          <a:prstGeom prst="roundRect">
            <a:avLst/>
          </a:prstGeom>
          <a:extLst>
            <a:ext uri="{909E8E84-426E-40DD-AFC4-6F175D3DCCD1}">
              <a14:hiddenFill xmlns:a14="http://schemas.microsoft.com/office/drawing/2010/main">
                <a:solidFill>
                  <a:schemeClr val="accent6">
                    <a:lumMod val="60000"/>
                    <a:lumOff val="40000"/>
                  </a:schemeClr>
                </a:solidFill>
              </a14:hiddenFill>
            </a:ext>
          </a:extLst>
        </p:spPr>
        <p:style>
          <a:lnRef idx="2">
            <a:schemeClr val="dk1"/>
          </a:lnRef>
          <a:fillRef idx="1">
            <a:schemeClr val="lt1"/>
          </a:fillRef>
          <a:effectRef idx="0">
            <a:schemeClr val="dk1"/>
          </a:effectRef>
          <a:fontRef idx="minor">
            <a:schemeClr val="dk1"/>
          </a:fontRef>
        </p:style>
        <p:txBody>
          <a:bodyPr rtlCol="0" anchor="ctr">
            <a:scene3d>
              <a:camera prst="orthographicFront"/>
              <a:lightRig rig="threePt" dir="t"/>
            </a:scene3d>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fontAlgn="auto"/>
            <a:r>
              <a:rPr lang="zh-CN" altLang="en-US" sz="2400" b="1" strike="noStrike" noProof="1">
                <a:solidFill>
                  <a:schemeClr val="tx1"/>
                </a:solidFill>
                <a:effectLst/>
                <a:latin typeface="字魂江南手书" panose="00000500000000000000" charset="-122"/>
                <a:ea typeface="字魂江南手书" panose="00000500000000000000" charset="-122"/>
              </a:rPr>
              <a:t>《大道之行也》</a:t>
            </a:r>
          </a:p>
        </p:txBody>
      </p:sp>
      <p:sp>
        <p:nvSpPr>
          <p:cNvPr id="6" name="文本框 5"/>
          <p:cNvSpPr txBox="1"/>
          <p:nvPr/>
        </p:nvSpPr>
        <p:spPr>
          <a:xfrm>
            <a:off x="4734560" y="628015"/>
            <a:ext cx="2722880" cy="70675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latin typeface="字魂江南手书" panose="00000500000000000000" charset="-122"/>
                <a:ea typeface="字魂江南手书" panose="00000500000000000000" charset="-122"/>
              </a:rPr>
              <a:t>对比相同点</a:t>
            </a:r>
          </a:p>
        </p:txBody>
      </p:sp>
      <p:pic>
        <p:nvPicPr>
          <p:cNvPr id="14" name="图片 13" descr="019ee9f89472366ca2f2ad3be3c97fd7"/>
          <p:cNvPicPr>
            <a:picLocks noChangeAspect="1"/>
          </p:cNvPicPr>
          <p:nvPr/>
        </p:nvPicPr>
        <p:blipFill>
          <a:blip r:embed="rId5"/>
          <a:stretch>
            <a:fillRect/>
          </a:stretch>
        </p:blipFill>
        <p:spPr>
          <a:xfrm rot="19560000">
            <a:off x="6630670" y="4324985"/>
            <a:ext cx="6191250" cy="4114800"/>
          </a:xfrm>
          <a:prstGeom prst="rect">
            <a:avLst/>
          </a:prstGeom>
        </p:spPr>
      </p:pic>
      <p:sp>
        <p:nvSpPr>
          <p:cNvPr id="10" name="微信公众号：初中语文匠">
            <a:hlinkClick action="ppaction://noaction"/>
          </p:cNvPr>
          <p:cNvSpPr/>
          <p:nvPr userDrawn="1"/>
        </p:nvSpPr>
        <p:spPr>
          <a:xfrm>
            <a:off x="2592070" y="5185410"/>
            <a:ext cx="7007860" cy="553085"/>
          </a:xfrm>
          <a:prstGeom prst="roundRect">
            <a:avLst/>
          </a:prstGeom>
          <a:ln>
            <a:noFill/>
          </a:ln>
          <a:extLst>
            <a:ext uri="{909E8E84-426E-40DD-AFC4-6F175D3DCCD1}">
              <a14:hiddenFill xmlns:a14="http://schemas.microsoft.com/office/drawing/2010/main">
                <a:solidFill>
                  <a:schemeClr val="accent6">
                    <a:lumMod val="60000"/>
                    <a:lumOff val="40000"/>
                  </a:schemeClr>
                </a:solidFill>
              </a14:hiddenFill>
            </a:ext>
          </a:extLst>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fontAlgn="auto"/>
            <a:r>
              <a:rPr lang="zh-CN" altLang="en-US" sz="3200" strike="noStrike" noProof="1">
                <a:solidFill>
                  <a:srgbClr val="C00000"/>
                </a:solidFill>
                <a:latin typeface="字魂江南手书" panose="00000500000000000000" charset="-122"/>
                <a:ea typeface="字魂江南手书" panose="00000500000000000000" charset="-122"/>
              </a:rPr>
              <a:t>这两篇文章分别为我们展现的是什么样的理想社会？</a:t>
            </a: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1" dur="50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up)">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userDrawn="1"/>
        </p:nvSpPr>
        <p:spPr>
          <a:xfrm>
            <a:off x="266700" y="314325"/>
            <a:ext cx="11658600" cy="6229350"/>
          </a:xfrm>
          <a:prstGeom prst="rect">
            <a:avLst/>
          </a:prstGeom>
          <a:solidFill>
            <a:schemeClr val="bg1">
              <a:alpha val="6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矩形 2"/>
          <p:cNvSpPr/>
          <p:nvPr userDrawn="1"/>
        </p:nvSpPr>
        <p:spPr>
          <a:xfrm>
            <a:off x="447600" y="495000"/>
            <a:ext cx="11296800" cy="5868000"/>
          </a:xfrm>
          <a:prstGeom prst="rect">
            <a:avLst/>
          </a:prstGeom>
          <a:solidFill>
            <a:schemeClr val="bg1"/>
          </a:solidFill>
          <a:ln>
            <a:solidFill>
              <a:srgbClr val="759077"/>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13" name="图片 12" descr="019ee9f89472366ca2f2ad3be3c97fd7"/>
          <p:cNvPicPr>
            <a:picLocks noChangeAspect="1"/>
          </p:cNvPicPr>
          <p:nvPr/>
        </p:nvPicPr>
        <p:blipFill>
          <a:blip r:embed="rId3"/>
          <a:stretch>
            <a:fillRect/>
          </a:stretch>
        </p:blipFill>
        <p:spPr>
          <a:xfrm rot="21300000">
            <a:off x="795655" y="407035"/>
            <a:ext cx="6191250" cy="4114800"/>
          </a:xfrm>
          <a:prstGeom prst="rect">
            <a:avLst/>
          </a:prstGeom>
        </p:spPr>
      </p:pic>
      <p:sp>
        <p:nvSpPr>
          <p:cNvPr id="8" name="文本框 7"/>
          <p:cNvSpPr txBox="1"/>
          <p:nvPr/>
        </p:nvSpPr>
        <p:spPr>
          <a:xfrm>
            <a:off x="534670" y="750570"/>
            <a:ext cx="675005" cy="2993390"/>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rgbClr val="403834"/>
                </a:solidFill>
                <a:latin typeface="宋体" panose="02010600030101010101" pitchFamily="2" charset="-122"/>
                <a:ea typeface="宋体" panose="02010600030101010101" pitchFamily="2" charset="-122"/>
              </a:rPr>
              <a:t>《</a:t>
            </a:r>
            <a:r>
              <a:rPr lang="zh-CN" altLang="en-US" sz="3200">
                <a:solidFill>
                  <a:srgbClr val="403834"/>
                </a:solidFill>
                <a:latin typeface="字魂江南手书" panose="00000500000000000000" charset="-122"/>
                <a:ea typeface="字魂江南手书" panose="00000500000000000000" charset="-122"/>
              </a:rPr>
              <a:t>桃花源记</a:t>
            </a:r>
            <a:r>
              <a:rPr lang="zh-CN" altLang="en-US" sz="3200">
                <a:solidFill>
                  <a:srgbClr val="403834"/>
                </a:solidFill>
                <a:latin typeface="宋体" panose="02010600030101010101" pitchFamily="2" charset="-122"/>
                <a:ea typeface="宋体" panose="02010600030101010101" pitchFamily="2" charset="-122"/>
              </a:rPr>
              <a:t>》</a:t>
            </a:r>
          </a:p>
        </p:txBody>
      </p:sp>
      <p:sp>
        <p:nvSpPr>
          <p:cNvPr id="7" name="微信公众号：初中语文匠"/>
          <p:cNvSpPr txBox="1"/>
          <p:nvPr/>
        </p:nvSpPr>
        <p:spPr>
          <a:xfrm>
            <a:off x="1328420" y="1082675"/>
            <a:ext cx="9053195" cy="2091690"/>
          </a:xfrm>
          <a:prstGeom prst="rect">
            <a:avLst/>
          </a:prstGeom>
          <a:noFill/>
          <a:ln>
            <a:solidFill>
              <a:schemeClr val="tx1"/>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fontAlgn="auto"/>
            <a:r>
              <a:rPr lang="en-US" altLang="zh-CN" sz="2600" b="1">
                <a:solidFill>
                  <a:schemeClr val="accent2"/>
                </a:solidFill>
                <a:effectLst/>
                <a:latin typeface="字魂正文宋楷" panose="00000500000000000000" charset="-122"/>
                <a:ea typeface="字魂正文宋楷" panose="00000500000000000000" charset="-122"/>
                <a:cs typeface="字魂正文宋楷" panose="00000500000000000000" charset="-122"/>
              </a:rPr>
              <a:t>  </a:t>
            </a:r>
            <a:r>
              <a:rPr lang="zh-CN" altLang="en-US" sz="2600">
                <a:latin typeface="字魂正文宋楷" panose="00000500000000000000" charset="-122"/>
                <a:ea typeface="字魂正文宋楷" panose="00000500000000000000" charset="-122"/>
                <a:cs typeface="字魂正文宋楷" panose="00000500000000000000" charset="-122"/>
                <a:sym typeface="+mn-ea"/>
              </a:rPr>
              <a:t>《桃花源记》更多的是艺术地再现“大同社会”的生活风貌。陶渊明把“大道”里构想的社会特征具体化了，</a:t>
            </a:r>
            <a:r>
              <a:rPr lang="zh-CN" altLang="en-US" sz="2600" b="1">
                <a:solidFill>
                  <a:schemeClr val="accent2">
                    <a:lumMod val="50000"/>
                  </a:schemeClr>
                </a:solidFill>
                <a:latin typeface="字魂正文宋楷" panose="00000500000000000000" charset="-122"/>
                <a:ea typeface="字魂正文宋楷" panose="00000500000000000000" charset="-122"/>
                <a:cs typeface="字魂正文宋楷" panose="00000500000000000000" charset="-122"/>
                <a:sym typeface="+mn-ea"/>
              </a:rPr>
              <a:t>《桃花源记》里的“黄发垂髫，并怡然自乐。”的美好生活图景，就是《大道之行也》中所设想的“老有所终，壮有所用，幼有所长，鳏寡孤独废疾者，皆有所养。”的艺术再现。</a:t>
            </a:r>
          </a:p>
        </p:txBody>
      </p:sp>
      <p:sp>
        <p:nvSpPr>
          <p:cNvPr id="5" name="微信公众号：初中语文匠"/>
          <p:cNvSpPr txBox="1"/>
          <p:nvPr/>
        </p:nvSpPr>
        <p:spPr>
          <a:xfrm>
            <a:off x="1328420" y="3526155"/>
            <a:ext cx="9053195" cy="2491740"/>
          </a:xfrm>
          <a:prstGeom prst="rect">
            <a:avLst/>
          </a:prstGeom>
          <a:noFill/>
          <a:ln>
            <a:solidFill>
              <a:schemeClr val="tx1"/>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fontAlgn="auto"/>
            <a:r>
              <a:rPr lang="en-US" altLang="zh-CN" sz="2600" b="1">
                <a:solidFill>
                  <a:schemeClr val="accent2"/>
                </a:solidFill>
                <a:effectLst/>
                <a:latin typeface="字魂正文宋楷" panose="00000500000000000000" charset="-122"/>
                <a:ea typeface="字魂正文宋楷" panose="00000500000000000000" charset="-122"/>
                <a:cs typeface="字魂正文宋楷" panose="00000500000000000000" charset="-122"/>
              </a:rPr>
              <a:t>       </a:t>
            </a:r>
            <a:r>
              <a:rPr lang="zh-CN" altLang="en-US" sz="2600">
                <a:latin typeface="字魂正文宋楷" panose="00000500000000000000" charset="-122"/>
                <a:ea typeface="字魂正文宋楷" panose="00000500000000000000" charset="-122"/>
                <a:cs typeface="字魂正文宋楷" panose="00000500000000000000" charset="-122"/>
                <a:sym typeface="+mn-ea"/>
              </a:rPr>
              <a:t>孔子曾经说过：“大道之行也，与三代之英，丘未之逮也，而有志焉。”证明孔子思想取法于先人，将夏以前的社会形态提到理论高度，加工提炼出一个理想社会模式。</a:t>
            </a:r>
            <a:r>
              <a:rPr lang="zh-CN" altLang="en-US" sz="2600" b="1">
                <a:solidFill>
                  <a:schemeClr val="accent2">
                    <a:lumMod val="50000"/>
                  </a:schemeClr>
                </a:solidFill>
                <a:latin typeface="字魂正文宋楷" panose="00000500000000000000" charset="-122"/>
                <a:ea typeface="字魂正文宋楷" panose="00000500000000000000" charset="-122"/>
                <a:cs typeface="字魂正文宋楷" panose="00000500000000000000" charset="-122"/>
                <a:sym typeface="+mn-ea"/>
              </a:rPr>
              <a:t>这个社会的纲领是：天下为公，选贤举能，讲信修睦。理想社会的基本特征是：人人得到社会的关爱，人人都能安居乐业，货尽其用，人尽其力。</a:t>
            </a:r>
          </a:p>
        </p:txBody>
      </p:sp>
      <p:sp>
        <p:nvSpPr>
          <p:cNvPr id="6" name="文本框 5"/>
          <p:cNvSpPr txBox="1"/>
          <p:nvPr/>
        </p:nvSpPr>
        <p:spPr>
          <a:xfrm>
            <a:off x="534670" y="3275330"/>
            <a:ext cx="675005" cy="2993390"/>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rgbClr val="403834"/>
                </a:solidFill>
                <a:latin typeface="宋体" panose="02010600030101010101" pitchFamily="2" charset="-122"/>
                <a:ea typeface="宋体" panose="02010600030101010101" pitchFamily="2" charset="-122"/>
              </a:rPr>
              <a:t>《</a:t>
            </a:r>
            <a:r>
              <a:rPr lang="zh-CN" altLang="en-US" sz="3200">
                <a:solidFill>
                  <a:srgbClr val="403834"/>
                </a:solidFill>
                <a:latin typeface="字魂江南手书" panose="00000500000000000000" charset="-122"/>
                <a:ea typeface="字魂江南手书" panose="00000500000000000000" charset="-122"/>
              </a:rPr>
              <a:t>大道之行也</a:t>
            </a:r>
            <a:r>
              <a:rPr lang="zh-CN" altLang="en-US" sz="3200">
                <a:solidFill>
                  <a:srgbClr val="403834"/>
                </a:solidFill>
                <a:latin typeface="宋体" panose="02010600030101010101" pitchFamily="2" charset="-122"/>
                <a:ea typeface="宋体" panose="02010600030101010101" pitchFamily="2" charset="-122"/>
              </a:rPr>
              <a:t>》</a:t>
            </a:r>
          </a:p>
        </p:txBody>
      </p:sp>
      <p:sp>
        <p:nvSpPr>
          <p:cNvPr id="9" name="微信公众号：初中语文匠"/>
          <p:cNvSpPr txBox="1"/>
          <p:nvPr/>
        </p:nvSpPr>
        <p:spPr>
          <a:xfrm>
            <a:off x="10500360" y="1082675"/>
            <a:ext cx="1167765" cy="4935220"/>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rgbClr val="C00000"/>
                </a:solidFill>
                <a:latin typeface="字魂江南手书" panose="00000500000000000000" charset="-122"/>
                <a:ea typeface="字魂江南手书" panose="00000500000000000000" charset="-122"/>
              </a:rPr>
              <a:t>构想的社会制度以及人们应有的生活状态是一致的。</a:t>
            </a: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4" dur="50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down)">
                                      <p:cBhvr>
                                        <p:cTn id="12" dur="500"/>
                                        <p:tgtEl>
                                          <p:spTgt spid="5"/>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1" dur="50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wipe(up)">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5" grpId="0"/>
      <p:bldP spid="9"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userDrawn="1"/>
        </p:nvSpPr>
        <p:spPr>
          <a:xfrm>
            <a:off x="266700" y="314325"/>
            <a:ext cx="11658600" cy="6229350"/>
          </a:xfrm>
          <a:prstGeom prst="rect">
            <a:avLst/>
          </a:prstGeom>
          <a:solidFill>
            <a:schemeClr val="bg1">
              <a:alpha val="6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矩形 2"/>
          <p:cNvSpPr/>
          <p:nvPr userDrawn="1"/>
        </p:nvSpPr>
        <p:spPr>
          <a:xfrm>
            <a:off x="447600" y="495000"/>
            <a:ext cx="11296800" cy="5868000"/>
          </a:xfrm>
          <a:prstGeom prst="rect">
            <a:avLst/>
          </a:prstGeom>
          <a:solidFill>
            <a:schemeClr val="bg1"/>
          </a:solidFill>
          <a:ln>
            <a:solidFill>
              <a:srgbClr val="759077"/>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5" name="图片 4"/>
          <p:cNvPicPr/>
          <p:nvPr/>
        </p:nvPicPr>
        <p:blipFill>
          <a:blip r:embed="rId4" r:link="rId3"/>
          <a:stretch>
            <a:fillRect/>
          </a:stretch>
        </p:blipFill>
        <p:spPr>
          <a:xfrm>
            <a:off x="6463030" y="1736090"/>
            <a:ext cx="3562985" cy="2442845"/>
          </a:xfrm>
          <a:prstGeom prst="rect">
            <a:avLst/>
          </a:prstGeom>
          <a:noFill/>
          <a:ln w="9525">
            <a:noFill/>
          </a:ln>
          <a:effectLst>
            <a:softEdge rad="63500"/>
          </a:effectLst>
        </p:spPr>
      </p:pic>
      <p:pic>
        <p:nvPicPr>
          <p:cNvPr id="13" name="图片 12" descr="019ee9f89472366ca2f2ad3be3c97fd7"/>
          <p:cNvPicPr>
            <a:picLocks noChangeAspect="1"/>
          </p:cNvPicPr>
          <p:nvPr/>
        </p:nvPicPr>
        <p:blipFill>
          <a:blip r:embed="rId5"/>
          <a:stretch>
            <a:fillRect/>
          </a:stretch>
        </p:blipFill>
        <p:spPr>
          <a:xfrm rot="21300000">
            <a:off x="795655" y="407035"/>
            <a:ext cx="6191250" cy="4114800"/>
          </a:xfrm>
          <a:prstGeom prst="rect">
            <a:avLst/>
          </a:prstGeom>
        </p:spPr>
      </p:pic>
      <p:pic>
        <p:nvPicPr>
          <p:cNvPr id="7" name="图片 6"/>
          <p:cNvPicPr>
            <a:picLocks noChangeAspect="1"/>
          </p:cNvPicPr>
          <p:nvPr/>
        </p:nvPicPr>
        <p:blipFill>
          <a:blip r:embed="rId6"/>
          <a:stretch>
            <a:fillRect/>
          </a:stretch>
        </p:blipFill>
        <p:spPr>
          <a:xfrm>
            <a:off x="2054225" y="1735455"/>
            <a:ext cx="3562985" cy="2443480"/>
          </a:xfrm>
          <a:prstGeom prst="rect">
            <a:avLst/>
          </a:prstGeom>
          <a:noFill/>
          <a:ln w="9525">
            <a:noFill/>
          </a:ln>
          <a:effectLst>
            <a:softEdge rad="63500"/>
          </a:effectLst>
        </p:spPr>
      </p:pic>
      <p:sp>
        <p:nvSpPr>
          <p:cNvPr id="11" name="圆角矩形 10">
            <a:hlinkClick action="ppaction://noaction"/>
          </p:cNvPr>
          <p:cNvSpPr/>
          <p:nvPr userDrawn="1"/>
        </p:nvSpPr>
        <p:spPr>
          <a:xfrm>
            <a:off x="6725285" y="4337050"/>
            <a:ext cx="3037840" cy="434975"/>
          </a:xfrm>
          <a:prstGeom prst="roundRect">
            <a:avLst/>
          </a:prstGeom>
          <a:extLst>
            <a:ext uri="{909E8E84-426E-40DD-AFC4-6F175D3DCCD1}">
              <a14:hiddenFill xmlns:a14="http://schemas.microsoft.com/office/drawing/2010/main">
                <a:solidFill>
                  <a:schemeClr val="accent6">
                    <a:lumMod val="60000"/>
                    <a:lumOff val="40000"/>
                  </a:schemeClr>
                </a:solidFill>
              </a14:hiddenFill>
            </a:ext>
          </a:extLst>
        </p:spPr>
        <p:style>
          <a:lnRef idx="2">
            <a:schemeClr val="dk1"/>
          </a:lnRef>
          <a:fillRef idx="1">
            <a:schemeClr val="lt1"/>
          </a:fillRef>
          <a:effectRef idx="0">
            <a:schemeClr val="dk1"/>
          </a:effectRef>
          <a:fontRef idx="minor">
            <a:schemeClr val="dk1"/>
          </a:fontRef>
        </p:style>
        <p:txBody>
          <a:bodyPr vertOverflow="overflow" horzOverflow="overflow" vert="horz" wrap="square" numCol="1" spcCol="0" rtlCol="0" fromWordArt="0" anchor="ctr" anchorCtr="0" forceAA="0" compatLnSpc="1">
            <a:noAutofit/>
            <a:scene3d>
              <a:camera prst="orthographicFront"/>
              <a:lightRig rig="threePt" dir="t"/>
            </a:scene3d>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lvl="0" algn="ctr">
              <a:buClrTx/>
              <a:buSzTx/>
              <a:buFontTx/>
            </a:pPr>
            <a:r>
              <a:rPr lang="zh-CN" altLang="en-US" sz="2400" b="1">
                <a:solidFill>
                  <a:schemeClr val="tx1"/>
                </a:solidFill>
                <a:effectLst/>
                <a:latin typeface="字魂江南手书" panose="00000500000000000000" charset="-122"/>
                <a:ea typeface="字魂江南手书" panose="00000500000000000000" charset="-122"/>
                <a:sym typeface="+mn-ea"/>
              </a:rPr>
              <a:t>《桃花源记》</a:t>
            </a:r>
          </a:p>
        </p:txBody>
      </p:sp>
      <p:sp>
        <p:nvSpPr>
          <p:cNvPr id="12" name="圆角矩形 11">
            <a:hlinkClick action="ppaction://noaction"/>
          </p:cNvPr>
          <p:cNvSpPr/>
          <p:nvPr userDrawn="1"/>
        </p:nvSpPr>
        <p:spPr>
          <a:xfrm>
            <a:off x="2066290" y="4337050"/>
            <a:ext cx="3550920" cy="434975"/>
          </a:xfrm>
          <a:prstGeom prst="roundRect">
            <a:avLst/>
          </a:prstGeom>
          <a:extLst>
            <a:ext uri="{909E8E84-426E-40DD-AFC4-6F175D3DCCD1}">
              <a14:hiddenFill xmlns:a14="http://schemas.microsoft.com/office/drawing/2010/main">
                <a:solidFill>
                  <a:schemeClr val="accent6">
                    <a:lumMod val="60000"/>
                    <a:lumOff val="40000"/>
                  </a:schemeClr>
                </a:solidFill>
              </a14:hiddenFill>
            </a:ext>
          </a:extLst>
        </p:spPr>
        <p:style>
          <a:lnRef idx="2">
            <a:schemeClr val="dk1"/>
          </a:lnRef>
          <a:fillRef idx="1">
            <a:schemeClr val="lt1"/>
          </a:fillRef>
          <a:effectRef idx="0">
            <a:schemeClr val="dk1"/>
          </a:effectRef>
          <a:fontRef idx="minor">
            <a:schemeClr val="dk1"/>
          </a:fontRef>
        </p:style>
        <p:txBody>
          <a:bodyPr rtlCol="0" anchor="ctr">
            <a:scene3d>
              <a:camera prst="orthographicFront"/>
              <a:lightRig rig="threePt" dir="t"/>
            </a:scene3d>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fontAlgn="auto"/>
            <a:r>
              <a:rPr lang="zh-CN" altLang="en-US" sz="2400" b="1" strike="noStrike" noProof="1">
                <a:solidFill>
                  <a:schemeClr val="tx1"/>
                </a:solidFill>
                <a:effectLst/>
                <a:latin typeface="字魂江南手书" panose="00000500000000000000" charset="-122"/>
                <a:ea typeface="字魂江南手书" panose="00000500000000000000" charset="-122"/>
              </a:rPr>
              <a:t>《大道之行也》</a:t>
            </a:r>
          </a:p>
        </p:txBody>
      </p:sp>
      <p:sp>
        <p:nvSpPr>
          <p:cNvPr id="6" name="文本框 5"/>
          <p:cNvSpPr txBox="1"/>
          <p:nvPr/>
        </p:nvSpPr>
        <p:spPr>
          <a:xfrm>
            <a:off x="4734560" y="628015"/>
            <a:ext cx="2722880" cy="70675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latin typeface="字魂江南手书" panose="00000500000000000000" charset="-122"/>
                <a:ea typeface="字魂江南手书" panose="00000500000000000000" charset="-122"/>
              </a:rPr>
              <a:t>对比相同点</a:t>
            </a:r>
          </a:p>
        </p:txBody>
      </p:sp>
      <p:pic>
        <p:nvPicPr>
          <p:cNvPr id="14" name="图片 13" descr="019ee9f89472366ca2f2ad3be3c97fd7"/>
          <p:cNvPicPr>
            <a:picLocks noChangeAspect="1"/>
          </p:cNvPicPr>
          <p:nvPr/>
        </p:nvPicPr>
        <p:blipFill>
          <a:blip r:embed="rId5"/>
          <a:stretch>
            <a:fillRect/>
          </a:stretch>
        </p:blipFill>
        <p:spPr>
          <a:xfrm rot="19560000">
            <a:off x="6630670" y="4324985"/>
            <a:ext cx="6191250" cy="4114800"/>
          </a:xfrm>
          <a:prstGeom prst="rect">
            <a:avLst/>
          </a:prstGeom>
        </p:spPr>
      </p:pic>
      <p:sp>
        <p:nvSpPr>
          <p:cNvPr id="10" name="微信公众号：初中语文匠">
            <a:hlinkClick action="ppaction://noaction"/>
          </p:cNvPr>
          <p:cNvSpPr/>
          <p:nvPr userDrawn="1"/>
        </p:nvSpPr>
        <p:spPr>
          <a:xfrm>
            <a:off x="2592070" y="5212715"/>
            <a:ext cx="7007860" cy="553085"/>
          </a:xfrm>
          <a:prstGeom prst="roundRect">
            <a:avLst/>
          </a:prstGeom>
          <a:ln>
            <a:noFill/>
          </a:ln>
          <a:extLst>
            <a:ext uri="{909E8E84-426E-40DD-AFC4-6F175D3DCCD1}">
              <a14:hiddenFill xmlns:a14="http://schemas.microsoft.com/office/drawing/2010/main">
                <a:solidFill>
                  <a:schemeClr val="accent6">
                    <a:lumMod val="60000"/>
                    <a:lumOff val="40000"/>
                  </a:schemeClr>
                </a:solidFill>
              </a14:hiddenFill>
            </a:ext>
          </a:extLst>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fontAlgn="auto"/>
            <a:r>
              <a:rPr lang="zh-CN" altLang="en-US" sz="3200" strike="noStrike" noProof="1">
                <a:solidFill>
                  <a:srgbClr val="C00000"/>
                </a:solidFill>
                <a:latin typeface="字魂江南手书" panose="00000500000000000000" charset="-122"/>
                <a:ea typeface="字魂江南手书" panose="00000500000000000000" charset="-122"/>
              </a:rPr>
              <a:t>这两篇文章分别为我们揭示了什么样的社会现实？</a:t>
            </a: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1" dur="50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up)">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https://d.book118.com/116052212235010102</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KSO_WM_BEAUTIFY_FLAG" val=""/>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 name="KSO_WM_BEAUTIFY_FLAG" val=""/>
</p:tagLst>
</file>

<file path=ppt/tags/tag25.xml><?xml version="1.0" encoding="utf-8"?>
<p:tagLst xmlns:p="http://schemas.openxmlformats.org/presentationml/2006/main">
  <p:tag name="KSO_WM_BEAUTIFY_FLAG" val=""/>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BEAUTIFY_FLAG" val=""/>
</p:tagLst>
</file>

<file path=ppt/tags/tag28.xml><?xml version="1.0" encoding="utf-8"?>
<p:tagLst xmlns:p="http://schemas.openxmlformats.org/presentationml/2006/main">
  <p:tag name="KSO_WM_BEAUTIFY_FLAG" val=""/>
</p:tagLst>
</file>

<file path=ppt/tags/tag29.xml><?xml version="1.0" encoding="utf-8"?>
<p:tagLst xmlns:p="http://schemas.openxmlformats.org/presentationml/2006/main">
  <p:tag name="KSO_WM_BEAUTIFY_FLAG" val=""/>
</p:tagLst>
</file>

<file path=ppt/tags/tag30.xml><?xml version="1.0" encoding="utf-8"?>
<p:tagLst xmlns:p="http://schemas.openxmlformats.org/presentationml/2006/main">
  <p:tag name="KSO_WM_BEAUTIFY_FLAG" val=""/>
</p:tagLst>
</file>

<file path=ppt/tags/tag31.xml><?xml version="1.0" encoding="utf-8"?>
<p:tagLst xmlns:p="http://schemas.openxmlformats.org/presentationml/2006/main">
  <p:tag name="KSO_WM_BEAUTIFY_FLAG" val=""/>
</p:tagLst>
</file>

<file path=ppt/tags/tag32.xml><?xml version="1.0" encoding="utf-8"?>
<p:tagLst xmlns:p="http://schemas.openxmlformats.org/presentationml/2006/main">
  <p:tag name="KSO_WM_BEAUTIFY_FLAG" val=""/>
</p:tagLst>
</file>

<file path=ppt/tags/tag33.xml><?xml version="1.0" encoding="utf-8"?>
<p:tagLst xmlns:p="http://schemas.openxmlformats.org/presentationml/2006/main">
  <p:tag name="KSO_WM_BEAUTIFY_FLAG" val=""/>
</p:tagLst>
</file>

<file path=ppt/tags/tag34.xml><?xml version="1.0" encoding="utf-8"?>
<p:tagLst xmlns:p="http://schemas.openxmlformats.org/presentationml/2006/main">
  <p:tag name="KSO_WM_BEAUTIFY_FLAG" val=""/>
</p:tagLst>
</file>

<file path=ppt/tags/tag35.xml><?xml version="1.0" encoding="utf-8"?>
<p:tagLst xmlns:p="http://schemas.openxmlformats.org/presentationml/2006/main">
  <p:tag name="KSO_WM_BEAUTIFY_FLAG" val=""/>
</p:tagLst>
</file>

<file path=ppt/tags/tag36.xml><?xml version="1.0" encoding="utf-8"?>
<p:tagLst xmlns:p="http://schemas.openxmlformats.org/presentationml/2006/main">
  <p:tag name="KSO_WM_BEAUTIFY_FLAG" val=""/>
</p:tagLst>
</file>

<file path=ppt/tags/tag37.xml><?xml version="1.0" encoding="utf-8"?>
<p:tagLst xmlns:p="http://schemas.openxmlformats.org/presentationml/2006/main">
  <p:tag name="KSO_WM_BEAUTIFY_FLAG" val=""/>
</p:tagLst>
</file>

<file path=ppt/tags/tag38.xml><?xml version="1.0" encoding="utf-8"?>
<p:tagLst xmlns:p="http://schemas.openxmlformats.org/presentationml/2006/main">
  <p:tag name="KSO_WM_BEAUTIFY_FLAG" val=""/>
</p:tagLst>
</file>

<file path=ppt/tags/tag3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微信公众号：初中语文匠">
  <a:themeElements>
    <a:clrScheme name="111">
      <a:dk1>
        <a:srgbClr val="000000"/>
      </a:dk1>
      <a:lt1>
        <a:srgbClr val="FFFFFF"/>
      </a:lt1>
      <a:dk2>
        <a:srgbClr val="778495"/>
      </a:dk2>
      <a:lt2>
        <a:srgbClr val="F0F0F0"/>
      </a:lt2>
      <a:accent1>
        <a:srgbClr val="D8B4C6"/>
      </a:accent1>
      <a:accent2>
        <a:srgbClr val="F3C098"/>
      </a:accent2>
      <a:accent3>
        <a:srgbClr val="6B5492"/>
      </a:accent3>
      <a:accent4>
        <a:srgbClr val="6A704C"/>
      </a:accent4>
      <a:accent5>
        <a:srgbClr val="E7DFF6"/>
      </a:accent5>
      <a:accent6>
        <a:srgbClr val="D3E9F7"/>
      </a:accent6>
      <a:hlink>
        <a:srgbClr val="4A2135"/>
      </a:hlink>
      <a:folHlink>
        <a:srgbClr val="BFBFBF"/>
      </a:folHlink>
    </a:clrScheme>
    <a:fontScheme name="temp">
      <a:majorFont>
        <a:latin typeface="Arial"/>
        <a:ea typeface="李旭科书法"/>
        <a:cs typeface="Arial"/>
      </a:majorFont>
      <a:minorFont>
        <a:latin typeface="Arial"/>
        <a:ea typeface="李旭科书法"/>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11</Slides>
  <Notes>9</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11</vt:i4>
      </vt:variant>
    </vt:vector>
  </HeadingPairs>
  <TitlesOfParts>
    <vt:vector baseType="lpstr" size="22">
      <vt:lpstr>Arial</vt:lpstr>
      <vt:lpstr>Calibri</vt:lpstr>
      <vt:lpstr>李旭科书法</vt:lpstr>
      <vt:lpstr>隶书</vt:lpstr>
      <vt:lpstr>字魂江南手书</vt:lpstr>
      <vt:lpstr>字魂73号-江南手书</vt:lpstr>
      <vt:lpstr>字魂正文宋楷</vt:lpstr>
      <vt:lpstr>宋体</vt:lpstr>
      <vt:lpstr>等线 Light</vt:lpstr>
      <vt:lpstr>等线</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2024-09-27T23:08:21.999</cp:lastPrinted>
  <dcterms:created xsi:type="dcterms:W3CDTF">2024-09-27T15:08:22Z</dcterms:created>
  <dcterms:modified xsi:type="dcterms:W3CDTF">2024-09-27T15:08:24Z</dcterms:modified>
</cp:coreProperties>
</file>