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DCE9EED0-09E2-4A40-A24D-AC9FBC55365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275874E-9859-43EF-90FA-74E0D776E12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3B1785AB-4BFD-4833-AB87-64E6D675B1D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A76CC36E-7D8A-48D5-903E-EF9694FE6CF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1528B0DB-9184-4B9C-9861-40FA0C148A0E}"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72677FCD-A68D-4185-9FDA-04258941712D}"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C6C16A35-8C77-4FCA-B354-F0ECE3F79B66}"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31D9D08-003D-4B1A-8593-3A511CD2A07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57188CC-73F1-47CA-8EF5-A8370B0E071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9179888-A0EE-42EA-AA68-DA6FDD64725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1C89494-CBCC-485F-9080-C42D06151C0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8.jpeg" /><Relationship Id="rId5"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14.jpeg" /><Relationship Id="rId4" Type="http://schemas.openxmlformats.org/officeDocument/2006/relationships/image" Target="../media/image15.jpeg" /><Relationship Id="rId5" Type="http://schemas.openxmlformats.org/officeDocument/2006/relationships/image" Target="../media/image2.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11610003500501004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42870" y="1523327"/>
            <a:ext cx="8305190" cy="209214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5175" b="1">
                <a:solidFill>
                  <a:schemeClr val="dk1">
                    <a:alpha val="100000"/>
                  </a:schemeClr>
                </a:solidFill>
                <a:latin typeface="Microsoft Yahei"/>
                <a:ea typeface="Microsoft Yahei"/>
                <a:cs typeface="Microsoft Yahei"/>
              </a:rPr>
              <a:t>新生物医药产业中的大数据与数据分析技术研究</a:t>
            </a:r>
          </a:p>
        </p:txBody>
      </p:sp>
      <p:sp>
        <p:nvSpPr>
          <p:cNvPr id="3" name="TextBox 3"/>
          <p:cNvSpPr txBox="1"/>
          <p:nvPr/>
        </p:nvSpPr>
        <p:spPr>
          <a:xfrm>
            <a:off x="4964250" y="3872880"/>
            <a:ext cx="2257958" cy="39745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2025">
                <a:solidFill>
                  <a:schemeClr val="dk1">
                    <a:alpha val="100000"/>
                  </a:schemeClr>
                </a:solidFill>
                <a:latin typeface="Microsoft Yahei"/>
                <a:ea typeface="Microsoft Yahei"/>
                <a:cs typeface="Microsoft Yahei"/>
              </a:rPr>
              <a:t>汇报人：PPT可修改</a:t>
            </a:r>
          </a:p>
        </p:txBody>
      </p:sp>
      <p:sp>
        <p:nvSpPr>
          <p:cNvPr id="4" name="TextBox 4"/>
          <p:cNvSpPr txBox="1"/>
          <p:nvPr/>
        </p:nvSpPr>
        <p:spPr>
          <a:xfrm>
            <a:off x="4293502" y="4349349"/>
            <a:ext cx="3599078" cy="39745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2025">
                <a:solidFill>
                  <a:schemeClr val="dk1">
                    <a:alpha val="100000"/>
                  </a:schemeClr>
                </a:solidFill>
                <a:latin typeface="Microsoft Yahei"/>
                <a:ea typeface="Microsoft Yahei"/>
                <a:cs typeface="Microsoft Yahei"/>
              </a:rPr>
              <a:t>2024-01-18</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50963"/>
            <a:ext cx="2181249" cy="695773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rot="5400000">
            <a:off x="-2669843" y="1842943"/>
            <a:ext cx="8139131" cy="3872103"/>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12300">
                <a:solidFill>
                  <a:srgbClr val="FFFFFF">
                    <a:alpha val="46000"/>
                  </a:srgbClr>
                </a:solidFill>
                <a:latin typeface="Microsoft Yahei"/>
                <a:ea typeface="Microsoft Yahei"/>
                <a:cs typeface="Microsoft Yahei"/>
              </a:rPr>
              <a:t>contents</a:t>
            </a:r>
          </a:p>
        </p:txBody>
      </p:sp>
      <p:sp>
        <p:nvSpPr>
          <p:cNvPr id="4" name="TextBox 4"/>
          <p:cNvSpPr txBox="1"/>
          <p:nvPr/>
        </p:nvSpPr>
        <p:spPr>
          <a:xfrm>
            <a:off x="2181249" y="2574463"/>
            <a:ext cx="362699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9225" b="1">
                <a:solidFill>
                  <a:schemeClr val="accent1">
                    <a:alpha val="100000"/>
                  </a:schemeClr>
                </a:solidFill>
                <a:latin typeface="Microsoft Yahei"/>
                <a:ea typeface="Microsoft Yahei"/>
                <a:cs typeface="Microsoft Yahei"/>
              </a:rPr>
              <a:t>目录</a:t>
            </a:r>
          </a:p>
        </p:txBody>
      </p:sp>
      <p:sp>
        <p:nvSpPr>
          <p:cNvPr id="5" name="TextBox 5"/>
          <p:cNvSpPr txBox="1"/>
          <p:nvPr/>
        </p:nvSpPr>
        <p:spPr>
          <a:xfrm>
            <a:off x="6376199" y="1111423"/>
            <a:ext cx="5391267" cy="4819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引言</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大数据技术在生物医药产业中的应用</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数据分析技术在生物医药产业中的应用</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大数据与数据分析技术在生物医药产业中的挑战与机遇</a:t>
            </a:r>
          </a:p>
        </p:txBody>
      </p:sp>
      <p:cxnSp>
        <p:nvCxnSpPr>
          <p:cNvPr id="6" name="Connector 6"/>
          <p:cNvCxnSpPr/>
          <p:nvPr/>
        </p:nvCxnSpPr>
        <p:spPr>
          <a:xfrm flipH="1">
            <a:off x="5999076" y="1410844"/>
            <a:ext cx="0" cy="4034118"/>
          </a:xfrm>
          <a:prstGeom prst="line">
            <a:avLst/>
          </a:prstGeom>
          <a:ln w="9525">
            <a:solidFill>
              <a:schemeClr val="accent1"/>
            </a:solidFill>
            <a:prstDash val="solid"/>
            <a:headEnd type="oval"/>
            <a:tailEnd type="oval"/>
          </a:ln>
        </p:spPr>
        <p:style>
          <a:lnRef idx="0">
            <a:schemeClr val="accent1"/>
          </a:lnRef>
          <a:fillRef idx="1">
            <a:schemeClr val="accent1"/>
          </a:fillRef>
          <a:effectRef idx="0">
            <a:schemeClr val="accent1"/>
          </a:effectRef>
          <a:fontRef idx="minor">
            <a:schemeClr val="lt1"/>
          </a:fontRef>
        </p:style>
      </p:cxn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50963"/>
            <a:ext cx="2181249" cy="695773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rot="5400000">
            <a:off x="-2669843" y="1842943"/>
            <a:ext cx="8139131" cy="3872103"/>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12300">
                <a:solidFill>
                  <a:srgbClr val="FFFFFF">
                    <a:alpha val="46000"/>
                  </a:srgbClr>
                </a:solidFill>
                <a:latin typeface="Microsoft Yahei"/>
                <a:ea typeface="Microsoft Yahei"/>
                <a:cs typeface="Microsoft Yahei"/>
              </a:rPr>
              <a:t>contents</a:t>
            </a:r>
          </a:p>
        </p:txBody>
      </p:sp>
      <p:sp>
        <p:nvSpPr>
          <p:cNvPr id="4" name="TextBox 4"/>
          <p:cNvSpPr txBox="1"/>
          <p:nvPr/>
        </p:nvSpPr>
        <p:spPr>
          <a:xfrm>
            <a:off x="2181249" y="2574463"/>
            <a:ext cx="362699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9225" b="1">
                <a:solidFill>
                  <a:schemeClr val="accent1">
                    <a:alpha val="100000"/>
                  </a:schemeClr>
                </a:solidFill>
                <a:latin typeface="Microsoft Yahei"/>
                <a:ea typeface="Microsoft Yahei"/>
                <a:cs typeface="Microsoft Yahei"/>
              </a:rPr>
              <a:t>目录</a:t>
            </a:r>
          </a:p>
        </p:txBody>
      </p:sp>
      <p:sp>
        <p:nvSpPr>
          <p:cNvPr id="5" name="TextBox 5"/>
          <p:cNvSpPr txBox="1"/>
          <p:nvPr/>
        </p:nvSpPr>
        <p:spPr>
          <a:xfrm>
            <a:off x="6376199" y="1111423"/>
            <a:ext cx="5391267" cy="4819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案例分析：大数据与数据分析技术在生物医药产业中的成功应用</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结论与展望</a:t>
            </a:r>
          </a:p>
        </p:txBody>
      </p:sp>
      <p:cxnSp>
        <p:nvCxnSpPr>
          <p:cNvPr id="6" name="Connector 6"/>
          <p:cNvCxnSpPr/>
          <p:nvPr/>
        </p:nvCxnSpPr>
        <p:spPr>
          <a:xfrm flipH="1">
            <a:off x="5999076" y="1410844"/>
            <a:ext cx="0" cy="4034118"/>
          </a:xfrm>
          <a:prstGeom prst="line">
            <a:avLst/>
          </a:prstGeom>
          <a:ln w="9525">
            <a:solidFill>
              <a:schemeClr val="accent1"/>
            </a:solidFill>
            <a:prstDash val="solid"/>
            <a:headEnd type="oval"/>
            <a:tailEnd type="oval"/>
          </a:ln>
        </p:spPr>
        <p:style>
          <a:lnRef idx="0">
            <a:schemeClr val="accent1"/>
          </a:lnRef>
          <a:fillRef idx="1">
            <a:schemeClr val="accent1"/>
          </a:fillRef>
          <a:effectRef idx="0">
            <a:schemeClr val="accent1"/>
          </a:effectRef>
          <a:fontRef idx="minor">
            <a:schemeClr val="lt1"/>
          </a:fontRef>
        </p:style>
      </p:cxn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366422" y="2336597"/>
            <a:ext cx="1457325" cy="4752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5775" b="1">
                <a:solidFill>
                  <a:schemeClr val="accent1">
                    <a:alpha val="100000"/>
                  </a:schemeClr>
                </a:solidFill>
                <a:latin typeface="Microsoft Yahei"/>
                <a:ea typeface="Microsoft Yahei"/>
                <a:cs typeface="Microsoft Yahei"/>
              </a:rPr>
              <a:t>01</a:t>
            </a:r>
          </a:p>
        </p:txBody>
      </p:sp>
      <p:sp>
        <p:nvSpPr>
          <p:cNvPr id="3" name="TextBox 3"/>
          <p:cNvSpPr txBox="1"/>
          <p:nvPr/>
        </p:nvSpPr>
        <p:spPr>
          <a:xfrm>
            <a:off x="3235297" y="3578030"/>
            <a:ext cx="5720486" cy="13728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3825" b="1">
                <a:solidFill>
                  <a:schemeClr val="dk1">
                    <a:alpha val="100000"/>
                  </a:schemeClr>
                </a:solidFill>
                <a:latin typeface="Microsoft Yahei"/>
                <a:ea typeface="Microsoft Yahei"/>
                <a:cs typeface="Microsoft Yahei"/>
              </a:rPr>
              <a:t>引言</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629637" y="143487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764381" y="156961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flipH="1">
            <a:off x="3948703" y="2073002"/>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5" name="TextBox 5"/>
          <p:cNvSpPr txBox="1"/>
          <p:nvPr/>
        </p:nvSpPr>
        <p:spPr>
          <a:xfrm>
            <a:off x="4406789" y="122051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新生物医药产业快速发展</a:t>
            </a:r>
          </a:p>
        </p:txBody>
      </p:sp>
      <p:sp>
        <p:nvSpPr>
          <p:cNvPr id="6" name="TextBox 6"/>
          <p:cNvSpPr txBox="1"/>
          <p:nvPr/>
        </p:nvSpPr>
        <p:spPr>
          <a:xfrm>
            <a:off x="4406789" y="176915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随着生物技术的不断进步和医药市场的日益扩大，新生物医药产业正在成为全球经济发展的重要引擎。</a:t>
            </a:r>
          </a:p>
        </p:txBody>
      </p:sp>
      <p:sp>
        <p:nvSpPr>
          <p:cNvPr id="7" name="AutoShape 7"/>
          <p:cNvSpPr/>
          <p:nvPr/>
        </p:nvSpPr>
        <p:spPr>
          <a:xfrm>
            <a:off x="-545608" y="2453663"/>
            <a:ext cx="3870955" cy="387095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2">
            <a:alphaModFix/>
          </a:blip>
          <a:srcRect l="16699" r="16699"/>
          <a:stretch>
            <a:fillRect/>
          </a:stretch>
        </p:blipFill>
        <p:spPr>
          <a:xfrm>
            <a:off x="-344549" y="2654723"/>
            <a:ext cx="3468836" cy="3468836"/>
          </a:xfrm>
          <a:prstGeom prst="ellipse">
            <a:avLst/>
          </a:prstGeom>
        </p:spPr>
      </p:pic>
      <p:sp>
        <p:nvSpPr>
          <p:cNvPr id="9" name="AutoShape 9"/>
          <p:cNvSpPr/>
          <p:nvPr/>
        </p:nvSpPr>
        <p:spPr>
          <a:xfrm>
            <a:off x="3629637" y="3155196"/>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3764381" y="3289940"/>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flipH="1">
            <a:off x="3948703" y="3793327"/>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2" name="TextBox 12"/>
          <p:cNvSpPr txBox="1"/>
          <p:nvPr/>
        </p:nvSpPr>
        <p:spPr>
          <a:xfrm>
            <a:off x="4406789" y="2940841"/>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大数据与数据分析技术的重要性</a:t>
            </a:r>
          </a:p>
        </p:txBody>
      </p:sp>
      <p:sp>
        <p:nvSpPr>
          <p:cNvPr id="13" name="TextBox 13"/>
          <p:cNvSpPr txBox="1"/>
          <p:nvPr/>
        </p:nvSpPr>
        <p:spPr>
          <a:xfrm>
            <a:off x="4406789" y="3489481"/>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在新生物医药产业中，大数据与数据分析技术对于提高研发效率、优化生产流程、精准市场营销等方面具有至关重要的作用。</a:t>
            </a:r>
          </a:p>
        </p:txBody>
      </p:sp>
      <p:sp>
        <p:nvSpPr>
          <p:cNvPr id="14" name="AutoShape 14"/>
          <p:cNvSpPr/>
          <p:nvPr/>
        </p:nvSpPr>
        <p:spPr>
          <a:xfrm>
            <a:off x="3629637" y="487552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3764381" y="501026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flipH="1">
            <a:off x="3948703" y="5513651"/>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7" name="TextBox 17"/>
          <p:cNvSpPr txBox="1"/>
          <p:nvPr/>
        </p:nvSpPr>
        <p:spPr>
          <a:xfrm>
            <a:off x="4406789" y="466116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推动产业创新与转型升级</a:t>
            </a:r>
          </a:p>
        </p:txBody>
      </p:sp>
      <p:sp>
        <p:nvSpPr>
          <p:cNvPr id="18" name="TextBox 18"/>
          <p:cNvSpPr txBox="1"/>
          <p:nvPr/>
        </p:nvSpPr>
        <p:spPr>
          <a:xfrm>
            <a:off x="4406789" y="520980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通过深入研究大数据与数据分析技术在新生物医药产业中的应用，有助于推动产业创新、加快转型升级，提高产业整体竞争力。</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背景与意义</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3208" r="13208"/>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发达国家在新生物医药产业中大数据与数据分析技术的研究与应用起步较早，已形成了较为完善的产业链和技术体系，取得了显著成果。</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国外研究现状</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我国新生物医药产业中大数据与数据分析技术的研究与应用虽然起步较晚，但近年来发展迅速，政府、企业和科研机构纷纷加大投入力度，积极推动相关技术的研发与应用。</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国内研究现状</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国内外研究现状及发展趋势</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366422" y="2336597"/>
            <a:ext cx="1457325" cy="4752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5775" b="1">
                <a:solidFill>
                  <a:schemeClr val="accent1">
                    <a:alpha val="100000"/>
                  </a:schemeClr>
                </a:solidFill>
                <a:latin typeface="Microsoft Yahei"/>
                <a:ea typeface="Microsoft Yahei"/>
                <a:cs typeface="Microsoft Yahei"/>
              </a:rPr>
              <a:t>02</a:t>
            </a:r>
          </a:p>
        </p:txBody>
      </p:sp>
      <p:sp>
        <p:nvSpPr>
          <p:cNvPr id="3" name="TextBox 3"/>
          <p:cNvSpPr txBox="1"/>
          <p:nvPr/>
        </p:nvSpPr>
        <p:spPr>
          <a:xfrm>
            <a:off x="3235297" y="3578030"/>
            <a:ext cx="5720486" cy="13728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3825" b="1">
                <a:solidFill>
                  <a:schemeClr val="dk1">
                    <a:alpha val="100000"/>
                  </a:schemeClr>
                </a:solidFill>
                <a:latin typeface="Microsoft Yahei"/>
                <a:ea typeface="Microsoft Yahei"/>
                <a:cs typeface="Microsoft Yahei"/>
              </a:rPr>
              <a:t>大数据技术在生物医药产业中的应用</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sp>
        <p:nvSpPr>
          <p:cNvPr id="3" name="AutoShape 3"/>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5" name="Picture 5"/>
          <p:cNvPicPr>
            <a:picLocks noChangeAspect="1"/>
          </p:cNvPicPr>
          <p:nvPr/>
        </p:nvPicPr>
        <p:blipFill>
          <a:blip r:embed="rId2"/>
          <a:srcRect t="4840" b="4840"/>
          <a:stretch>
            <a:fillRect/>
          </a:stretch>
        </p:blipFill>
        <p:spPr>
          <a:xfrm>
            <a:off x="981837" y="3694465"/>
            <a:ext cx="3394942" cy="2143864"/>
          </a:xfrm>
          <a:prstGeom prst="rect">
            <a:avLst/>
          </a:prstGeom>
        </p:spPr>
      </p:pic>
      <p:pic>
        <p:nvPicPr>
          <p:cNvPr id="6" name="Picture 6"/>
          <p:cNvPicPr>
            <a:picLocks noChangeAspect="1"/>
          </p:cNvPicPr>
          <p:nvPr/>
        </p:nvPicPr>
        <p:blipFill>
          <a:blip r:embed="rId3"/>
          <a:srcRect t="2592" b="2592"/>
          <a:stretch>
            <a:fillRect/>
          </a:stretch>
        </p:blipFill>
        <p:spPr>
          <a:xfrm>
            <a:off x="4376812" y="1577730"/>
            <a:ext cx="3394942" cy="2143864"/>
          </a:xfrm>
          <a:prstGeom prst="rect">
            <a:avLst/>
          </a:prstGeom>
        </p:spPr>
      </p:pic>
      <p:pic>
        <p:nvPicPr>
          <p:cNvPr id="7" name="Picture 7"/>
          <p:cNvPicPr>
            <a:picLocks noChangeAspect="1"/>
          </p:cNvPicPr>
          <p:nvPr/>
        </p:nvPicPr>
        <p:blipFill>
          <a:blip r:embed="rId4"/>
          <a:srcRect t="2627" b="2627"/>
          <a:stretch>
            <a:fillRect/>
          </a:stretch>
        </p:blipFill>
        <p:spPr>
          <a:xfrm>
            <a:off x="7771733" y="3721608"/>
            <a:ext cx="3394942" cy="2143864"/>
          </a:xfrm>
          <a:prstGeom prst="rect">
            <a:avLst/>
          </a:prstGeom>
        </p:spPr>
      </p:pic>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基因组学数据分析</a:t>
              </a:r>
            </a:p>
          </p:txBody>
        </p:sp>
      </p:grpSp>
      <p:sp>
        <p:nvSpPr>
          <p:cNvPr id="30" name="TextBox 30"/>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基因组测序数据解析</a:t>
            </a:r>
          </a:p>
        </p:txBody>
      </p:sp>
      <p:sp>
        <p:nvSpPr>
          <p:cNvPr id="31" name="TextBox 31"/>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利用大数据技术对海量的基因组测序数据进行存储、处理和分析，揭示基因与疾病之间的关联。</a:t>
            </a:r>
          </a:p>
        </p:txBody>
      </p:sp>
      <p:sp>
        <p:nvSpPr>
          <p:cNvPr id="32" name="TextBox 32"/>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基因变异与疾病预测</a:t>
            </a:r>
          </a:p>
        </p:txBody>
      </p:sp>
      <p:sp>
        <p:nvSpPr>
          <p:cNvPr id="33" name="TextBox 33"/>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通过分析基因变异数据，预测个体患病风险，为个性化医疗提供决策支持。</a:t>
            </a:r>
          </a:p>
        </p:txBody>
      </p:sp>
      <p:sp>
        <p:nvSpPr>
          <p:cNvPr id="34" name="TextBox 34"/>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精准医学应用</a:t>
            </a:r>
          </a:p>
        </p:txBody>
      </p:sp>
      <p:sp>
        <p:nvSpPr>
          <p:cNvPr id="35" name="TextBox 35"/>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基于基因组学数据，为患者提供定制化的治疗方案和药物选择。</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63829" y="1628258"/>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4345" y="2028557"/>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利用大数据技术分析药物对生物体的作用机制，加速新药研发进程。</a:t>
            </a:r>
          </a:p>
        </p:txBody>
      </p:sp>
      <p:sp>
        <p:nvSpPr>
          <p:cNvPr id="4" name="TextBox 4"/>
          <p:cNvSpPr txBox="1"/>
          <p:nvPr/>
        </p:nvSpPr>
        <p:spPr>
          <a:xfrm>
            <a:off x="994345" y="1509487"/>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药物作用机制研究</a:t>
            </a:r>
          </a:p>
        </p:txBody>
      </p:sp>
      <p:pic>
        <p:nvPicPr>
          <p:cNvPr id="5" name="Picture 5"/>
          <p:cNvPicPr>
            <a:picLocks noChangeAspect="1"/>
          </p:cNvPicPr>
          <p:nvPr/>
        </p:nvPicPr>
        <p:blipFill>
          <a:blip r:embed="rId2"/>
          <a:srcRect l="16650" r="16650"/>
          <a:stretch>
            <a:fillRect/>
          </a:stretch>
        </p:blipFill>
        <p:spPr>
          <a:xfrm>
            <a:off x="6096000" y="1153983"/>
            <a:ext cx="5194483" cy="5194482"/>
          </a:xfrm>
          <a:prstGeom prst="ellipse">
            <a:avLst/>
          </a:prstGeom>
        </p:spPr>
      </p:pic>
      <p:sp>
        <p:nvSpPr>
          <p:cNvPr id="6" name="TextBox 6"/>
          <p:cNvSpPr txBox="1"/>
          <p:nvPr/>
        </p:nvSpPr>
        <p:spPr>
          <a:xfrm>
            <a:off x="994345" y="3637901"/>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通过分析药物副作用数据，预测新药可能产生的副作用，提高药物安全性。</a:t>
            </a:r>
          </a:p>
        </p:txBody>
      </p:sp>
      <p:sp>
        <p:nvSpPr>
          <p:cNvPr id="7" name="TextBox 7"/>
          <p:cNvSpPr txBox="1"/>
          <p:nvPr/>
        </p:nvSpPr>
        <p:spPr>
          <a:xfrm>
            <a:off x="994345" y="3118831"/>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药物副作用预测</a:t>
            </a:r>
          </a:p>
        </p:txBody>
      </p:sp>
      <p:sp>
        <p:nvSpPr>
          <p:cNvPr id="8" name="TextBox 8"/>
          <p:cNvSpPr txBox="1"/>
          <p:nvPr/>
        </p:nvSpPr>
        <p:spPr>
          <a:xfrm>
            <a:off x="994345" y="5274339"/>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挖掘已有药物的新用途，为药物研发提供新思路。</a:t>
            </a:r>
          </a:p>
        </p:txBody>
      </p:sp>
      <p:sp>
        <p:nvSpPr>
          <p:cNvPr id="9" name="TextBox 9"/>
          <p:cNvSpPr txBox="1"/>
          <p:nvPr/>
        </p:nvSpPr>
        <p:spPr>
          <a:xfrm>
            <a:off x="994345" y="4755268"/>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药物重定位研究</a:t>
            </a:r>
          </a:p>
        </p:txBody>
      </p:sp>
      <p:sp>
        <p:nvSpPr>
          <p:cNvPr id="10" name="AutoShape 10"/>
          <p:cNvSpPr/>
          <p:nvPr/>
        </p:nvSpPr>
        <p:spPr>
          <a:xfrm>
            <a:off x="763829" y="3237602"/>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63829" y="4874039"/>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药物研发数据挖掘</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10175" r="10175"/>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患者招募与分层</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根据患者特征和数据分析结果，优化患者招募策略并进行患者分层，提高临床试验的针对性和有效性。</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临床试验数据整合</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将分散的临床试验数据进行整合，形成统一的数据集，便于后续分析。</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试验结果评估与预测</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利用大数据技术对临床试验结果进行评估和预测，提高试验成功率和效率。</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临床试验数据管理与分析</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6667" r="16667"/>
          <a:stretch>
            <a:fillRect/>
          </a:stretch>
        </p:blipFill>
        <p:spPr>
          <a:xfrm>
            <a:off x="454963" y="1569535"/>
            <a:ext cx="4219249" cy="4219249"/>
          </a:xfrm>
          <a:prstGeom prst="ellipse">
            <a:avLst/>
          </a:prstGeom>
        </p:spPr>
      </p:pic>
      <p:grpSp>
        <p:nvGrpSpPr>
          <p:cNvPr id="3" name="Group 3"/>
          <p:cNvGrpSpPr/>
          <p:nvPr/>
        </p:nvGrpSpPr>
        <p:grpSpPr>
          <a:xfrm>
            <a:off x="5163133" y="1294832"/>
            <a:ext cx="6264882" cy="1468186"/>
            <a:chOff x="5163133" y="1294832"/>
            <a:chExt cx="6264882" cy="1468186"/>
          </a:xfrm>
        </p:grpSpPr>
        <p:sp>
          <p:nvSpPr>
            <p:cNvPr id="4" name="AutoShape 4"/>
            <p:cNvSpPr/>
            <p:nvPr/>
          </p:nvSpPr>
          <p:spPr>
            <a:xfrm>
              <a:off x="5328795" y="1294832"/>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5632910" y="1424361"/>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个性化治疗方案设计</a:t>
              </a:r>
            </a:p>
          </p:txBody>
        </p:sp>
        <p:sp>
          <p:nvSpPr>
            <p:cNvPr id="6" name="TextBox 6"/>
            <p:cNvSpPr txBox="1"/>
            <p:nvPr/>
          </p:nvSpPr>
          <p:spPr>
            <a:xfrm>
              <a:off x="5632910" y="1910708"/>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基于患者的基因组学、临床等数据，为患者设计个性化的治疗方案。</a:t>
              </a:r>
            </a:p>
          </p:txBody>
        </p:sp>
        <p:sp>
          <p:nvSpPr>
            <p:cNvPr id="7" name="AutoShape 7"/>
            <p:cNvSpPr/>
            <p:nvPr/>
          </p:nvSpPr>
          <p:spPr>
            <a:xfrm>
              <a:off x="5163133" y="1294832"/>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5163133" y="2945066"/>
            <a:ext cx="6264882" cy="1468186"/>
            <a:chOff x="5163133" y="2945066"/>
            <a:chExt cx="6264882" cy="1468186"/>
          </a:xfrm>
        </p:grpSpPr>
        <p:sp>
          <p:nvSpPr>
            <p:cNvPr id="9" name="AutoShape 9"/>
            <p:cNvSpPr/>
            <p:nvPr/>
          </p:nvSpPr>
          <p:spPr>
            <a:xfrm>
              <a:off x="5328795" y="2945066"/>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5632910" y="3074595"/>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疾病亚型识别与分类</a:t>
              </a:r>
            </a:p>
          </p:txBody>
        </p:sp>
        <p:sp>
          <p:nvSpPr>
            <p:cNvPr id="11" name="TextBox 11"/>
            <p:cNvSpPr txBox="1"/>
            <p:nvPr/>
          </p:nvSpPr>
          <p:spPr>
            <a:xfrm>
              <a:off x="5632910" y="3560941"/>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利用大数据技术对疾病亚型进行识别和分类，为患者提供更精准的诊断和治疗。</a:t>
              </a:r>
            </a:p>
          </p:txBody>
        </p:sp>
        <p:sp>
          <p:nvSpPr>
            <p:cNvPr id="12" name="AutoShape 12"/>
            <p:cNvSpPr/>
            <p:nvPr/>
          </p:nvSpPr>
          <p:spPr>
            <a:xfrm>
              <a:off x="5163133" y="2945066"/>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5163133" y="4595300"/>
            <a:ext cx="6264882" cy="1468186"/>
            <a:chOff x="5163133" y="4595300"/>
            <a:chExt cx="6264882" cy="1468186"/>
          </a:xfrm>
        </p:grpSpPr>
        <p:sp>
          <p:nvSpPr>
            <p:cNvPr id="14" name="AutoShape 14"/>
            <p:cNvSpPr/>
            <p:nvPr/>
          </p:nvSpPr>
          <p:spPr>
            <a:xfrm>
              <a:off x="5328795" y="4595300"/>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5632910" y="4724828"/>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医疗决策支持系统</a:t>
              </a:r>
            </a:p>
          </p:txBody>
        </p:sp>
        <p:sp>
          <p:nvSpPr>
            <p:cNvPr id="16" name="TextBox 16"/>
            <p:cNvSpPr txBox="1"/>
            <p:nvPr/>
          </p:nvSpPr>
          <p:spPr>
            <a:xfrm>
              <a:off x="5632910" y="5211175"/>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构建基于大数据的医疗决策支持系统，为医生和患者提供智能化的诊断和治疗建议。</a:t>
              </a:r>
            </a:p>
          </p:txBody>
        </p:sp>
        <p:sp>
          <p:nvSpPr>
            <p:cNvPr id="17" name="AutoShape 17"/>
            <p:cNvSpPr/>
            <p:nvPr/>
          </p:nvSpPr>
          <p:spPr>
            <a:xfrm>
              <a:off x="5163133" y="4595300"/>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个性化医疗与精准医学</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366422" y="2336597"/>
            <a:ext cx="1457325" cy="4752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5775" b="1">
                <a:solidFill>
                  <a:schemeClr val="accent1">
                    <a:alpha val="100000"/>
                  </a:schemeClr>
                </a:solidFill>
                <a:latin typeface="Microsoft Yahei"/>
                <a:ea typeface="Microsoft Yahei"/>
                <a:cs typeface="Microsoft Yahei"/>
              </a:rPr>
              <a:t>03</a:t>
            </a:r>
          </a:p>
        </p:txBody>
      </p:sp>
      <p:sp>
        <p:nvSpPr>
          <p:cNvPr id="3" name="TextBox 3"/>
          <p:cNvSpPr txBox="1"/>
          <p:nvPr/>
        </p:nvSpPr>
        <p:spPr>
          <a:xfrm>
            <a:off x="3235297" y="3578030"/>
            <a:ext cx="5720486" cy="13728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3825" b="1">
                <a:solidFill>
                  <a:schemeClr val="dk1">
                    <a:alpha val="100000"/>
                  </a:schemeClr>
                </a:solidFill>
                <a:latin typeface="Microsoft Yahei"/>
                <a:ea typeface="Microsoft Yahei"/>
                <a:cs typeface="Microsoft Yahei"/>
              </a:rPr>
              <a:t>数据分析技术在生物医药产业中的应用</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6675" r="16675"/>
          <a:stretch>
            <a:fillRect/>
          </a:stretch>
        </p:blipFill>
        <p:spPr>
          <a:xfrm>
            <a:off x="7092556"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去除重复、无效和异常数据，保证数据质量和一致性。</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数据清洗</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将数据转换为适合分析的格式，如数值型、分类型等。</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数据转换</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从原始数据中提取出有意义的特征，为后续分析提供基础。</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特征提取</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数据预处理与特征提取</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用于疾病诊断、药物分类等，如决策树、随机森林、支持向量机等。</a:t>
            </a:r>
          </a:p>
        </p:txBody>
      </p:sp>
      <p:pic>
        <p:nvPicPr>
          <p:cNvPr id="6" name="Picture 6"/>
          <p:cNvPicPr>
            <a:picLocks noChangeAspect="1"/>
          </p:cNvPicPr>
          <p:nvPr/>
        </p:nvPicPr>
        <p:blipFill>
          <a:blip r:embed="rId2"/>
          <a:srcRect l="24" r="24"/>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分类算法</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用于预测疾病发展趋势、药物剂量等，如线性回归、逻辑回归等。</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回归算法</a:t>
            </a:r>
          </a:p>
        </p:txBody>
      </p:sp>
      <p:pic>
        <p:nvPicPr>
          <p:cNvPr id="10" name="Picture 10"/>
          <p:cNvPicPr>
            <a:picLocks noChangeAspect="1"/>
          </p:cNvPicPr>
          <p:nvPr/>
        </p:nvPicPr>
        <p:blipFill>
          <a:blip r:embed="rId3"/>
          <a:srcRect t="342" b="342"/>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l="21875" r="21875"/>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用于发现患者群体中的亚群、药物相似性等，如K-means、层次聚类等。</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聚类算法</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机器学习算法在生物医药数据分析中的应用</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6477400" y="2610745"/>
            <a:ext cx="1568482" cy="1639538"/>
            <a:chOff x="6477400" y="2610745"/>
            <a:chExt cx="1568482" cy="1639538"/>
          </a:xfrm>
        </p:grpSpPr>
        <p:sp>
          <p:nvSpPr>
            <p:cNvPr id="3" name="Freeform 3"/>
            <p:cNvSpPr/>
            <p:nvPr/>
          </p:nvSpPr>
          <p:spPr>
            <a:xfrm rot="15417784">
              <a:off x="6477400" y="2610745"/>
              <a:ext cx="1568482" cy="1639538"/>
            </a:xfrm>
            <a:custGeom>
              <a:rect l="l" t="t" r="r" b="b"/>
              <a:pathLst>
                <a:path w="3790823" h="3962533">
                  <a:moveTo>
                    <a:pt x="2850411" y="1980294"/>
                  </a:moveTo>
                  <a:cubicBezTo>
                    <a:pt x="2850411" y="1463429"/>
                    <a:pt x="2431409" y="1044427"/>
                    <a:pt x="1914544" y="1044427"/>
                  </a:cubicBezTo>
                  <a:cubicBezTo>
                    <a:pt x="1397679" y="1044427"/>
                    <a:pt x="978677" y="1463429"/>
                    <a:pt x="978677" y="1980294"/>
                  </a:cubicBezTo>
                  <a:cubicBezTo>
                    <a:pt x="978677" y="2497159"/>
                    <a:pt x="1397679" y="2916161"/>
                    <a:pt x="1914544" y="2916161"/>
                  </a:cubicBezTo>
                  <a:cubicBezTo>
                    <a:pt x="2431409" y="2916161"/>
                    <a:pt x="2850411" y="2497159"/>
                    <a:pt x="2850411" y="1980294"/>
                  </a:cubicBezTo>
                  <a:close/>
                  <a:moveTo>
                    <a:pt x="3790824" y="1792726"/>
                  </a:moveTo>
                  <a:lnTo>
                    <a:pt x="3790824" y="2083454"/>
                  </a:lnTo>
                  <a:cubicBezTo>
                    <a:pt x="3790824" y="2158559"/>
                    <a:pt x="3729939" y="2219444"/>
                    <a:pt x="3654834" y="2219444"/>
                  </a:cubicBezTo>
                  <a:lnTo>
                    <a:pt x="3255083" y="2219444"/>
                  </a:lnTo>
                  <a:lnTo>
                    <a:pt x="3249665" y="2254949"/>
                  </a:lnTo>
                  <a:cubicBezTo>
                    <a:pt x="3204280" y="2476737"/>
                    <a:pt x="3105019" y="2678901"/>
                    <a:pt x="2966153" y="2847168"/>
                  </a:cubicBezTo>
                  <a:lnTo>
                    <a:pt x="2938885" y="2877170"/>
                  </a:lnTo>
                  <a:lnTo>
                    <a:pt x="3224970" y="3266562"/>
                  </a:lnTo>
                  <a:cubicBezTo>
                    <a:pt x="3247204" y="3296825"/>
                    <a:pt x="3255067" y="3333235"/>
                    <a:pt x="3249805" y="3367637"/>
                  </a:cubicBezTo>
                  <a:cubicBezTo>
                    <a:pt x="3244544" y="3402040"/>
                    <a:pt x="3226158" y="3434436"/>
                    <a:pt x="3195895" y="3456670"/>
                  </a:cubicBezTo>
                  <a:lnTo>
                    <a:pt x="2961603" y="3628803"/>
                  </a:lnTo>
                  <a:cubicBezTo>
                    <a:pt x="2901078" y="3673271"/>
                    <a:pt x="2815963" y="3660254"/>
                    <a:pt x="2771495" y="3599728"/>
                  </a:cubicBezTo>
                  <a:lnTo>
                    <a:pt x="2488779" y="3214923"/>
                  </a:lnTo>
                  <a:lnTo>
                    <a:pt x="2445010" y="3236007"/>
                  </a:lnTo>
                  <a:cubicBezTo>
                    <a:pt x="2322727" y="3287728"/>
                    <a:pt x="2191324" y="3322109"/>
                    <a:pt x="2053883" y="3336067"/>
                  </a:cubicBezTo>
                  <a:lnTo>
                    <a:pt x="2037562" y="3336891"/>
                  </a:lnTo>
                  <a:lnTo>
                    <a:pt x="2037562" y="3826543"/>
                  </a:lnTo>
                  <a:cubicBezTo>
                    <a:pt x="2037562" y="3901648"/>
                    <a:pt x="1976677" y="3962533"/>
                    <a:pt x="1901572" y="3962533"/>
                  </a:cubicBezTo>
                  <a:lnTo>
                    <a:pt x="1610844" y="3962533"/>
                  </a:lnTo>
                  <a:cubicBezTo>
                    <a:pt x="1535739" y="3962533"/>
                    <a:pt x="1474854" y="3901648"/>
                    <a:pt x="1474854" y="3826543"/>
                  </a:cubicBezTo>
                  <a:lnTo>
                    <a:pt x="1474854" y="3269232"/>
                  </a:lnTo>
                  <a:lnTo>
                    <a:pt x="1384078" y="3236007"/>
                  </a:lnTo>
                  <a:cubicBezTo>
                    <a:pt x="1261794" y="3184286"/>
                    <a:pt x="1148631" y="3115224"/>
                    <a:pt x="1047671" y="3031904"/>
                  </a:cubicBezTo>
                  <a:lnTo>
                    <a:pt x="997214" y="2986046"/>
                  </a:lnTo>
                  <a:lnTo>
                    <a:pt x="710082" y="3250899"/>
                  </a:lnTo>
                  <a:cubicBezTo>
                    <a:pt x="654876" y="3301821"/>
                    <a:pt x="568842" y="3298349"/>
                    <a:pt x="517920" y="3243143"/>
                  </a:cubicBezTo>
                  <a:lnTo>
                    <a:pt x="320802" y="3029444"/>
                  </a:lnTo>
                  <a:cubicBezTo>
                    <a:pt x="269879" y="2974238"/>
                    <a:pt x="273352" y="2888204"/>
                    <a:pt x="328558" y="2837282"/>
                  </a:cubicBezTo>
                  <a:lnTo>
                    <a:pt x="666127" y="2525905"/>
                  </a:lnTo>
                  <a:lnTo>
                    <a:pt x="658832" y="2510762"/>
                  </a:lnTo>
                  <a:cubicBezTo>
                    <a:pt x="624351" y="2429240"/>
                    <a:pt x="597577" y="2343664"/>
                    <a:pt x="579423" y="2254949"/>
                  </a:cubicBezTo>
                  <a:lnTo>
                    <a:pt x="574005" y="2219445"/>
                  </a:lnTo>
                  <a:lnTo>
                    <a:pt x="135990" y="2219445"/>
                  </a:lnTo>
                  <a:cubicBezTo>
                    <a:pt x="60885" y="2219445"/>
                    <a:pt x="0" y="2158560"/>
                    <a:pt x="0" y="2083455"/>
                  </a:cubicBezTo>
                  <a:lnTo>
                    <a:pt x="0" y="1792727"/>
                  </a:lnTo>
                  <a:cubicBezTo>
                    <a:pt x="0" y="1717622"/>
                    <a:pt x="60885" y="1656737"/>
                    <a:pt x="135990" y="1656737"/>
                  </a:cubicBezTo>
                  <a:lnTo>
                    <a:pt x="591998" y="1656737"/>
                  </a:lnTo>
                  <a:lnTo>
                    <a:pt x="613005" y="1575038"/>
                  </a:lnTo>
                  <a:cubicBezTo>
                    <a:pt x="652823" y="1447017"/>
                    <a:pt x="711010" y="1327089"/>
                    <a:pt x="784482" y="1218336"/>
                  </a:cubicBezTo>
                  <a:lnTo>
                    <a:pt x="848257" y="1133051"/>
                  </a:lnTo>
                  <a:lnTo>
                    <a:pt x="538492" y="735456"/>
                  </a:lnTo>
                  <a:cubicBezTo>
                    <a:pt x="492333" y="676210"/>
                    <a:pt x="502943" y="590761"/>
                    <a:pt x="562189" y="544603"/>
                  </a:cubicBezTo>
                  <a:lnTo>
                    <a:pt x="791529" y="365924"/>
                  </a:lnTo>
                  <a:cubicBezTo>
                    <a:pt x="850776" y="319765"/>
                    <a:pt x="936224" y="330375"/>
                    <a:pt x="982383" y="389621"/>
                  </a:cubicBezTo>
                  <a:lnTo>
                    <a:pt x="1281754" y="773875"/>
                  </a:lnTo>
                  <a:lnTo>
                    <a:pt x="1384078" y="724584"/>
                  </a:lnTo>
                  <a:lnTo>
                    <a:pt x="1474853" y="691359"/>
                  </a:lnTo>
                  <a:lnTo>
                    <a:pt x="1474853" y="135990"/>
                  </a:lnTo>
                  <a:cubicBezTo>
                    <a:pt x="1474853" y="60885"/>
                    <a:pt x="1535738" y="0"/>
                    <a:pt x="1610843" y="0"/>
                  </a:cubicBezTo>
                  <a:lnTo>
                    <a:pt x="1901571" y="0"/>
                  </a:lnTo>
                  <a:cubicBezTo>
                    <a:pt x="1976676" y="0"/>
                    <a:pt x="2037561" y="60885"/>
                    <a:pt x="2037561" y="135990"/>
                  </a:cubicBezTo>
                  <a:lnTo>
                    <a:pt x="2037561" y="623699"/>
                  </a:lnTo>
                  <a:lnTo>
                    <a:pt x="2053883" y="624523"/>
                  </a:lnTo>
                  <a:cubicBezTo>
                    <a:pt x="2191324" y="638481"/>
                    <a:pt x="2322727" y="672862"/>
                    <a:pt x="2445010" y="724584"/>
                  </a:cubicBezTo>
                  <a:lnTo>
                    <a:pt x="2559802" y="779881"/>
                  </a:lnTo>
                  <a:lnTo>
                    <a:pt x="2876923" y="455906"/>
                  </a:lnTo>
                  <a:cubicBezTo>
                    <a:pt x="2929460" y="402234"/>
                    <a:pt x="3015559" y="401314"/>
                    <a:pt x="3069231" y="453850"/>
                  </a:cubicBezTo>
                  <a:lnTo>
                    <a:pt x="3276993" y="657217"/>
                  </a:lnTo>
                  <a:cubicBezTo>
                    <a:pt x="3303829" y="683485"/>
                    <a:pt x="3317477" y="718144"/>
                    <a:pt x="3317849" y="752945"/>
                  </a:cubicBezTo>
                  <a:cubicBezTo>
                    <a:pt x="3318221" y="787746"/>
                    <a:pt x="3305317" y="822689"/>
                    <a:pt x="3279048" y="849525"/>
                  </a:cubicBezTo>
                  <a:lnTo>
                    <a:pt x="2989791" y="1145034"/>
                  </a:lnTo>
                  <a:lnTo>
                    <a:pt x="3044606" y="1218336"/>
                  </a:lnTo>
                  <a:cubicBezTo>
                    <a:pt x="3118078" y="1327089"/>
                    <a:pt x="3176264" y="1447017"/>
                    <a:pt x="3216083" y="1575038"/>
                  </a:cubicBezTo>
                  <a:lnTo>
                    <a:pt x="3237090" y="1656736"/>
                  </a:lnTo>
                  <a:lnTo>
                    <a:pt x="3654834" y="1656736"/>
                  </a:lnTo>
                  <a:cubicBezTo>
                    <a:pt x="3729939" y="1656736"/>
                    <a:pt x="3790824" y="1717621"/>
                    <a:pt x="3790824" y="1792726"/>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20817784">
              <a:off x="7071664" y="3240538"/>
              <a:ext cx="380048" cy="38004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5" name="Group 5"/>
          <p:cNvGrpSpPr/>
          <p:nvPr/>
        </p:nvGrpSpPr>
        <p:grpSpPr>
          <a:xfrm>
            <a:off x="8078838" y="2037055"/>
            <a:ext cx="3224117" cy="3370231"/>
            <a:chOff x="8078838" y="2037055"/>
            <a:chExt cx="3224117" cy="3370231"/>
          </a:xfrm>
        </p:grpSpPr>
        <p:sp>
          <p:nvSpPr>
            <p:cNvPr id="6" name="Freeform 6"/>
            <p:cNvSpPr/>
            <p:nvPr/>
          </p:nvSpPr>
          <p:spPr>
            <a:xfrm rot="16200000">
              <a:off x="8078838" y="2037055"/>
              <a:ext cx="3224117" cy="3370231"/>
            </a:xfrm>
            <a:custGeom>
              <a:rect l="l" t="t" r="r" b="b"/>
              <a:pathLst>
                <a:path w="3790823" h="3962533">
                  <a:moveTo>
                    <a:pt x="2850411" y="1980294"/>
                  </a:moveTo>
                  <a:cubicBezTo>
                    <a:pt x="2850411" y="1463429"/>
                    <a:pt x="2431409" y="1044427"/>
                    <a:pt x="1914544" y="1044427"/>
                  </a:cubicBezTo>
                  <a:cubicBezTo>
                    <a:pt x="1397679" y="1044427"/>
                    <a:pt x="978677" y="1463429"/>
                    <a:pt x="978677" y="1980294"/>
                  </a:cubicBezTo>
                  <a:cubicBezTo>
                    <a:pt x="978677" y="2497159"/>
                    <a:pt x="1397679" y="2916161"/>
                    <a:pt x="1914544" y="2916161"/>
                  </a:cubicBezTo>
                  <a:cubicBezTo>
                    <a:pt x="2431409" y="2916161"/>
                    <a:pt x="2850411" y="2497159"/>
                    <a:pt x="2850411" y="1980294"/>
                  </a:cubicBezTo>
                  <a:close/>
                  <a:moveTo>
                    <a:pt x="3790824" y="1792726"/>
                  </a:moveTo>
                  <a:lnTo>
                    <a:pt x="3790824" y="2083454"/>
                  </a:lnTo>
                  <a:cubicBezTo>
                    <a:pt x="3790824" y="2158559"/>
                    <a:pt x="3729939" y="2219444"/>
                    <a:pt x="3654834" y="2219444"/>
                  </a:cubicBezTo>
                  <a:lnTo>
                    <a:pt x="3255083" y="2219444"/>
                  </a:lnTo>
                  <a:lnTo>
                    <a:pt x="3249665" y="2254949"/>
                  </a:lnTo>
                  <a:cubicBezTo>
                    <a:pt x="3204280" y="2476737"/>
                    <a:pt x="3105019" y="2678901"/>
                    <a:pt x="2966153" y="2847168"/>
                  </a:cubicBezTo>
                  <a:lnTo>
                    <a:pt x="2938885" y="2877170"/>
                  </a:lnTo>
                  <a:lnTo>
                    <a:pt x="3224970" y="3266562"/>
                  </a:lnTo>
                  <a:cubicBezTo>
                    <a:pt x="3247204" y="3296825"/>
                    <a:pt x="3255067" y="3333235"/>
                    <a:pt x="3249805" y="3367637"/>
                  </a:cubicBezTo>
                  <a:cubicBezTo>
                    <a:pt x="3244544" y="3402040"/>
                    <a:pt x="3226158" y="3434436"/>
                    <a:pt x="3195895" y="3456670"/>
                  </a:cubicBezTo>
                  <a:lnTo>
                    <a:pt x="2961603" y="3628803"/>
                  </a:lnTo>
                  <a:cubicBezTo>
                    <a:pt x="2901078" y="3673271"/>
                    <a:pt x="2815963" y="3660254"/>
                    <a:pt x="2771495" y="3599728"/>
                  </a:cubicBezTo>
                  <a:lnTo>
                    <a:pt x="2488779" y="3214923"/>
                  </a:lnTo>
                  <a:lnTo>
                    <a:pt x="2445010" y="3236007"/>
                  </a:lnTo>
                  <a:cubicBezTo>
                    <a:pt x="2322727" y="3287728"/>
                    <a:pt x="2191324" y="3322109"/>
                    <a:pt x="2053883" y="3336067"/>
                  </a:cubicBezTo>
                  <a:lnTo>
                    <a:pt x="2037562" y="3336891"/>
                  </a:lnTo>
                  <a:lnTo>
                    <a:pt x="2037562" y="3826543"/>
                  </a:lnTo>
                  <a:cubicBezTo>
                    <a:pt x="2037562" y="3901648"/>
                    <a:pt x="1976677" y="3962533"/>
                    <a:pt x="1901572" y="3962533"/>
                  </a:cubicBezTo>
                  <a:lnTo>
                    <a:pt x="1610844" y="3962533"/>
                  </a:lnTo>
                  <a:cubicBezTo>
                    <a:pt x="1535739" y="3962533"/>
                    <a:pt x="1474854" y="3901648"/>
                    <a:pt x="1474854" y="3826543"/>
                  </a:cubicBezTo>
                  <a:lnTo>
                    <a:pt x="1474854" y="3269232"/>
                  </a:lnTo>
                  <a:lnTo>
                    <a:pt x="1384078" y="3236007"/>
                  </a:lnTo>
                  <a:cubicBezTo>
                    <a:pt x="1261794" y="3184286"/>
                    <a:pt x="1148631" y="3115224"/>
                    <a:pt x="1047671" y="3031904"/>
                  </a:cubicBezTo>
                  <a:lnTo>
                    <a:pt x="997214" y="2986046"/>
                  </a:lnTo>
                  <a:lnTo>
                    <a:pt x="710082" y="3250899"/>
                  </a:lnTo>
                  <a:cubicBezTo>
                    <a:pt x="654876" y="3301821"/>
                    <a:pt x="568842" y="3298349"/>
                    <a:pt x="517920" y="3243143"/>
                  </a:cubicBezTo>
                  <a:lnTo>
                    <a:pt x="320802" y="3029444"/>
                  </a:lnTo>
                  <a:cubicBezTo>
                    <a:pt x="269879" y="2974238"/>
                    <a:pt x="273352" y="2888204"/>
                    <a:pt x="328558" y="2837282"/>
                  </a:cubicBezTo>
                  <a:lnTo>
                    <a:pt x="666127" y="2525905"/>
                  </a:lnTo>
                  <a:lnTo>
                    <a:pt x="658832" y="2510762"/>
                  </a:lnTo>
                  <a:cubicBezTo>
                    <a:pt x="624351" y="2429240"/>
                    <a:pt x="597577" y="2343664"/>
                    <a:pt x="579423" y="2254949"/>
                  </a:cubicBezTo>
                  <a:lnTo>
                    <a:pt x="574005" y="2219445"/>
                  </a:lnTo>
                  <a:lnTo>
                    <a:pt x="135990" y="2219445"/>
                  </a:lnTo>
                  <a:cubicBezTo>
                    <a:pt x="60885" y="2219445"/>
                    <a:pt x="0" y="2158560"/>
                    <a:pt x="0" y="2083455"/>
                  </a:cubicBezTo>
                  <a:lnTo>
                    <a:pt x="0" y="1792727"/>
                  </a:lnTo>
                  <a:cubicBezTo>
                    <a:pt x="0" y="1717622"/>
                    <a:pt x="60885" y="1656737"/>
                    <a:pt x="135990" y="1656737"/>
                  </a:cubicBezTo>
                  <a:lnTo>
                    <a:pt x="591998" y="1656737"/>
                  </a:lnTo>
                  <a:lnTo>
                    <a:pt x="613005" y="1575038"/>
                  </a:lnTo>
                  <a:cubicBezTo>
                    <a:pt x="652823" y="1447017"/>
                    <a:pt x="711010" y="1327089"/>
                    <a:pt x="784482" y="1218336"/>
                  </a:cubicBezTo>
                  <a:lnTo>
                    <a:pt x="848257" y="1133051"/>
                  </a:lnTo>
                  <a:lnTo>
                    <a:pt x="538492" y="735456"/>
                  </a:lnTo>
                  <a:cubicBezTo>
                    <a:pt x="492333" y="676210"/>
                    <a:pt x="502943" y="590761"/>
                    <a:pt x="562189" y="544603"/>
                  </a:cubicBezTo>
                  <a:lnTo>
                    <a:pt x="791529" y="365924"/>
                  </a:lnTo>
                  <a:cubicBezTo>
                    <a:pt x="850776" y="319765"/>
                    <a:pt x="936224" y="330375"/>
                    <a:pt x="982383" y="389621"/>
                  </a:cubicBezTo>
                  <a:lnTo>
                    <a:pt x="1281754" y="773875"/>
                  </a:lnTo>
                  <a:lnTo>
                    <a:pt x="1384078" y="724584"/>
                  </a:lnTo>
                  <a:lnTo>
                    <a:pt x="1474853" y="691359"/>
                  </a:lnTo>
                  <a:lnTo>
                    <a:pt x="1474853" y="135990"/>
                  </a:lnTo>
                  <a:cubicBezTo>
                    <a:pt x="1474853" y="60885"/>
                    <a:pt x="1535738" y="0"/>
                    <a:pt x="1610843" y="0"/>
                  </a:cubicBezTo>
                  <a:lnTo>
                    <a:pt x="1901571" y="0"/>
                  </a:lnTo>
                  <a:cubicBezTo>
                    <a:pt x="1976676" y="0"/>
                    <a:pt x="2037561" y="60885"/>
                    <a:pt x="2037561" y="135990"/>
                  </a:cubicBezTo>
                  <a:lnTo>
                    <a:pt x="2037561" y="623699"/>
                  </a:lnTo>
                  <a:lnTo>
                    <a:pt x="2053883" y="624523"/>
                  </a:lnTo>
                  <a:cubicBezTo>
                    <a:pt x="2191324" y="638481"/>
                    <a:pt x="2322727" y="672862"/>
                    <a:pt x="2445010" y="724584"/>
                  </a:cubicBezTo>
                  <a:lnTo>
                    <a:pt x="2559802" y="779881"/>
                  </a:lnTo>
                  <a:lnTo>
                    <a:pt x="2876923" y="455906"/>
                  </a:lnTo>
                  <a:cubicBezTo>
                    <a:pt x="2929460" y="402234"/>
                    <a:pt x="3015559" y="401314"/>
                    <a:pt x="3069231" y="453850"/>
                  </a:cubicBezTo>
                  <a:lnTo>
                    <a:pt x="3276993" y="657217"/>
                  </a:lnTo>
                  <a:cubicBezTo>
                    <a:pt x="3303829" y="683485"/>
                    <a:pt x="3317477" y="718144"/>
                    <a:pt x="3317849" y="752945"/>
                  </a:cubicBezTo>
                  <a:cubicBezTo>
                    <a:pt x="3318221" y="787746"/>
                    <a:pt x="3305317" y="822689"/>
                    <a:pt x="3279048" y="849525"/>
                  </a:cubicBezTo>
                  <a:lnTo>
                    <a:pt x="2989791" y="1145034"/>
                  </a:lnTo>
                  <a:lnTo>
                    <a:pt x="3044606" y="1218336"/>
                  </a:lnTo>
                  <a:cubicBezTo>
                    <a:pt x="3118078" y="1327089"/>
                    <a:pt x="3176264" y="1447017"/>
                    <a:pt x="3216083" y="1575038"/>
                  </a:cubicBezTo>
                  <a:lnTo>
                    <a:pt x="3237090" y="1656736"/>
                  </a:lnTo>
                  <a:lnTo>
                    <a:pt x="3654834" y="1656736"/>
                  </a:lnTo>
                  <a:cubicBezTo>
                    <a:pt x="3729939" y="1656736"/>
                    <a:pt x="3790824" y="1717621"/>
                    <a:pt x="3790824" y="1792726"/>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rot="20817784">
              <a:off x="9350711" y="3363792"/>
              <a:ext cx="680371" cy="68037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7259021" y="4383062"/>
            <a:ext cx="977456" cy="1021747"/>
            <a:chOff x="7259021" y="4383062"/>
            <a:chExt cx="977456" cy="1021747"/>
          </a:xfrm>
        </p:grpSpPr>
        <p:sp>
          <p:nvSpPr>
            <p:cNvPr id="9" name="Freeform 9"/>
            <p:cNvSpPr/>
            <p:nvPr/>
          </p:nvSpPr>
          <p:spPr>
            <a:xfrm rot="16200000">
              <a:off x="7259021" y="4383062"/>
              <a:ext cx="977456" cy="1021747"/>
            </a:xfrm>
            <a:custGeom>
              <a:rect l="l" t="t" r="r" b="b"/>
              <a:pathLst>
                <a:path w="3790823" h="3962533">
                  <a:moveTo>
                    <a:pt x="2850411" y="1980294"/>
                  </a:moveTo>
                  <a:cubicBezTo>
                    <a:pt x="2850411" y="1463429"/>
                    <a:pt x="2431409" y="1044427"/>
                    <a:pt x="1914544" y="1044427"/>
                  </a:cubicBezTo>
                  <a:cubicBezTo>
                    <a:pt x="1397679" y="1044427"/>
                    <a:pt x="978677" y="1463429"/>
                    <a:pt x="978677" y="1980294"/>
                  </a:cubicBezTo>
                  <a:cubicBezTo>
                    <a:pt x="978677" y="2497159"/>
                    <a:pt x="1397679" y="2916161"/>
                    <a:pt x="1914544" y="2916161"/>
                  </a:cubicBezTo>
                  <a:cubicBezTo>
                    <a:pt x="2431409" y="2916161"/>
                    <a:pt x="2850411" y="2497159"/>
                    <a:pt x="2850411" y="1980294"/>
                  </a:cubicBezTo>
                  <a:close/>
                  <a:moveTo>
                    <a:pt x="3790824" y="1792726"/>
                  </a:moveTo>
                  <a:lnTo>
                    <a:pt x="3790824" y="2083454"/>
                  </a:lnTo>
                  <a:cubicBezTo>
                    <a:pt x="3790824" y="2158559"/>
                    <a:pt x="3729939" y="2219444"/>
                    <a:pt x="3654834" y="2219444"/>
                  </a:cubicBezTo>
                  <a:lnTo>
                    <a:pt x="3255083" y="2219444"/>
                  </a:lnTo>
                  <a:lnTo>
                    <a:pt x="3249665" y="2254949"/>
                  </a:lnTo>
                  <a:cubicBezTo>
                    <a:pt x="3204280" y="2476737"/>
                    <a:pt x="3105019" y="2678901"/>
                    <a:pt x="2966153" y="2847168"/>
                  </a:cubicBezTo>
                  <a:lnTo>
                    <a:pt x="2938885" y="2877170"/>
                  </a:lnTo>
                  <a:lnTo>
                    <a:pt x="3224970" y="3266562"/>
                  </a:lnTo>
                  <a:cubicBezTo>
                    <a:pt x="3247204" y="3296825"/>
                    <a:pt x="3255067" y="3333235"/>
                    <a:pt x="3249805" y="3367637"/>
                  </a:cubicBezTo>
                  <a:cubicBezTo>
                    <a:pt x="3244544" y="3402040"/>
                    <a:pt x="3226158" y="3434436"/>
                    <a:pt x="3195895" y="3456670"/>
                  </a:cubicBezTo>
                  <a:lnTo>
                    <a:pt x="2961603" y="3628803"/>
                  </a:lnTo>
                  <a:cubicBezTo>
                    <a:pt x="2901078" y="3673271"/>
                    <a:pt x="2815963" y="3660254"/>
                    <a:pt x="2771495" y="3599728"/>
                  </a:cubicBezTo>
                  <a:lnTo>
                    <a:pt x="2488779" y="3214923"/>
                  </a:lnTo>
                  <a:lnTo>
                    <a:pt x="2445010" y="3236007"/>
                  </a:lnTo>
                  <a:cubicBezTo>
                    <a:pt x="2322727" y="3287728"/>
                    <a:pt x="2191324" y="3322109"/>
                    <a:pt x="2053883" y="3336067"/>
                  </a:cubicBezTo>
                  <a:lnTo>
                    <a:pt x="2037562" y="3336891"/>
                  </a:lnTo>
                  <a:lnTo>
                    <a:pt x="2037562" y="3826543"/>
                  </a:lnTo>
                  <a:cubicBezTo>
                    <a:pt x="2037562" y="3901648"/>
                    <a:pt x="1976677" y="3962533"/>
                    <a:pt x="1901572" y="3962533"/>
                  </a:cubicBezTo>
                  <a:lnTo>
                    <a:pt x="1610844" y="3962533"/>
                  </a:lnTo>
                  <a:cubicBezTo>
                    <a:pt x="1535739" y="3962533"/>
                    <a:pt x="1474854" y="3901648"/>
                    <a:pt x="1474854" y="3826543"/>
                  </a:cubicBezTo>
                  <a:lnTo>
                    <a:pt x="1474854" y="3269232"/>
                  </a:lnTo>
                  <a:lnTo>
                    <a:pt x="1384078" y="3236007"/>
                  </a:lnTo>
                  <a:cubicBezTo>
                    <a:pt x="1261794" y="3184286"/>
                    <a:pt x="1148631" y="3115224"/>
                    <a:pt x="1047671" y="3031904"/>
                  </a:cubicBezTo>
                  <a:lnTo>
                    <a:pt x="997214" y="2986046"/>
                  </a:lnTo>
                  <a:lnTo>
                    <a:pt x="710082" y="3250899"/>
                  </a:lnTo>
                  <a:cubicBezTo>
                    <a:pt x="654876" y="3301821"/>
                    <a:pt x="568842" y="3298349"/>
                    <a:pt x="517920" y="3243143"/>
                  </a:cubicBezTo>
                  <a:lnTo>
                    <a:pt x="320802" y="3029444"/>
                  </a:lnTo>
                  <a:cubicBezTo>
                    <a:pt x="269879" y="2974238"/>
                    <a:pt x="273352" y="2888204"/>
                    <a:pt x="328558" y="2837282"/>
                  </a:cubicBezTo>
                  <a:lnTo>
                    <a:pt x="666127" y="2525905"/>
                  </a:lnTo>
                  <a:lnTo>
                    <a:pt x="658832" y="2510762"/>
                  </a:lnTo>
                  <a:cubicBezTo>
                    <a:pt x="624351" y="2429240"/>
                    <a:pt x="597577" y="2343664"/>
                    <a:pt x="579423" y="2254949"/>
                  </a:cubicBezTo>
                  <a:lnTo>
                    <a:pt x="574005" y="2219445"/>
                  </a:lnTo>
                  <a:lnTo>
                    <a:pt x="135990" y="2219445"/>
                  </a:lnTo>
                  <a:cubicBezTo>
                    <a:pt x="60885" y="2219445"/>
                    <a:pt x="0" y="2158560"/>
                    <a:pt x="0" y="2083455"/>
                  </a:cubicBezTo>
                  <a:lnTo>
                    <a:pt x="0" y="1792727"/>
                  </a:lnTo>
                  <a:cubicBezTo>
                    <a:pt x="0" y="1717622"/>
                    <a:pt x="60885" y="1656737"/>
                    <a:pt x="135990" y="1656737"/>
                  </a:cubicBezTo>
                  <a:lnTo>
                    <a:pt x="591998" y="1656737"/>
                  </a:lnTo>
                  <a:lnTo>
                    <a:pt x="613005" y="1575038"/>
                  </a:lnTo>
                  <a:cubicBezTo>
                    <a:pt x="652823" y="1447017"/>
                    <a:pt x="711010" y="1327089"/>
                    <a:pt x="784482" y="1218336"/>
                  </a:cubicBezTo>
                  <a:lnTo>
                    <a:pt x="848257" y="1133051"/>
                  </a:lnTo>
                  <a:lnTo>
                    <a:pt x="538492" y="735456"/>
                  </a:lnTo>
                  <a:cubicBezTo>
                    <a:pt x="492333" y="676210"/>
                    <a:pt x="502943" y="590761"/>
                    <a:pt x="562189" y="544603"/>
                  </a:cubicBezTo>
                  <a:lnTo>
                    <a:pt x="791529" y="365924"/>
                  </a:lnTo>
                  <a:cubicBezTo>
                    <a:pt x="850776" y="319765"/>
                    <a:pt x="936224" y="330375"/>
                    <a:pt x="982383" y="389621"/>
                  </a:cubicBezTo>
                  <a:lnTo>
                    <a:pt x="1281754" y="773875"/>
                  </a:lnTo>
                  <a:lnTo>
                    <a:pt x="1384078" y="724584"/>
                  </a:lnTo>
                  <a:lnTo>
                    <a:pt x="1474853" y="691359"/>
                  </a:lnTo>
                  <a:lnTo>
                    <a:pt x="1474853" y="135990"/>
                  </a:lnTo>
                  <a:cubicBezTo>
                    <a:pt x="1474853" y="60885"/>
                    <a:pt x="1535738" y="0"/>
                    <a:pt x="1610843" y="0"/>
                  </a:cubicBezTo>
                  <a:lnTo>
                    <a:pt x="1901571" y="0"/>
                  </a:lnTo>
                  <a:cubicBezTo>
                    <a:pt x="1976676" y="0"/>
                    <a:pt x="2037561" y="60885"/>
                    <a:pt x="2037561" y="135990"/>
                  </a:cubicBezTo>
                  <a:lnTo>
                    <a:pt x="2037561" y="623699"/>
                  </a:lnTo>
                  <a:lnTo>
                    <a:pt x="2053883" y="624523"/>
                  </a:lnTo>
                  <a:cubicBezTo>
                    <a:pt x="2191324" y="638481"/>
                    <a:pt x="2322727" y="672862"/>
                    <a:pt x="2445010" y="724584"/>
                  </a:cubicBezTo>
                  <a:lnTo>
                    <a:pt x="2559802" y="779881"/>
                  </a:lnTo>
                  <a:lnTo>
                    <a:pt x="2876923" y="455906"/>
                  </a:lnTo>
                  <a:cubicBezTo>
                    <a:pt x="2929460" y="402234"/>
                    <a:pt x="3015559" y="401314"/>
                    <a:pt x="3069231" y="453850"/>
                  </a:cubicBezTo>
                  <a:lnTo>
                    <a:pt x="3276993" y="657217"/>
                  </a:lnTo>
                  <a:cubicBezTo>
                    <a:pt x="3303829" y="683485"/>
                    <a:pt x="3317477" y="718144"/>
                    <a:pt x="3317849" y="752945"/>
                  </a:cubicBezTo>
                  <a:cubicBezTo>
                    <a:pt x="3318221" y="787746"/>
                    <a:pt x="3305317" y="822689"/>
                    <a:pt x="3279048" y="849525"/>
                  </a:cubicBezTo>
                  <a:lnTo>
                    <a:pt x="2989791" y="1145034"/>
                  </a:lnTo>
                  <a:lnTo>
                    <a:pt x="3044606" y="1218336"/>
                  </a:lnTo>
                  <a:cubicBezTo>
                    <a:pt x="3118078" y="1327089"/>
                    <a:pt x="3176264" y="1447017"/>
                    <a:pt x="3216083" y="1575038"/>
                  </a:cubicBezTo>
                  <a:lnTo>
                    <a:pt x="3237090" y="1656736"/>
                  </a:lnTo>
                  <a:lnTo>
                    <a:pt x="3654834" y="1656736"/>
                  </a:lnTo>
                  <a:cubicBezTo>
                    <a:pt x="3729939" y="1656736"/>
                    <a:pt x="3790824" y="1717621"/>
                    <a:pt x="3790824" y="1792726"/>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629353" y="4775492"/>
              <a:ext cx="236887" cy="23688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1" name="AutoShape 11"/>
          <p:cNvSpPr/>
          <p:nvPr/>
        </p:nvSpPr>
        <p:spPr>
          <a:xfrm>
            <a:off x="870036" y="2413316"/>
            <a:ext cx="584258" cy="584258"/>
          </a:xfrm>
          <a:prstGeom prst="ellipse">
            <a:avLst/>
          </a:prstGeom>
          <a:no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2" name="AutoShape 12"/>
          <p:cNvSpPr/>
          <p:nvPr/>
        </p:nvSpPr>
        <p:spPr>
          <a:xfrm>
            <a:off x="965342" y="2512808"/>
            <a:ext cx="395855" cy="368935"/>
          </a:xfrm>
          <a:prstGeom prst="rect">
            <a:avLst/>
          </a:prstGeom>
          <a:noFill/>
        </p:spPr>
        <p:txBody>
          <a:bodyPr vert="horz" wrap="square" lIns="0" tIns="0" rIns="0" bIns="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20002"/>
              </a:spcBef>
              <a:defRPr/>
            </a:pPr>
            <a:r>
              <a:rPr lang="en-US" sz="2000" b="1">
                <a:solidFill>
                  <a:schemeClr val="accent1">
                    <a:alpha val="100000"/>
                  </a:schemeClr>
                </a:solidFill>
                <a:latin typeface="Microsoft Yahei"/>
                <a:ea typeface="Microsoft Yahei"/>
                <a:cs typeface="Microsoft Yahei"/>
              </a:rPr>
              <a:t>01</a:t>
            </a:r>
            <a:endParaRPr lang="en-US" sz="1100"/>
          </a:p>
        </p:txBody>
      </p:sp>
      <p:sp>
        <p:nvSpPr>
          <p:cNvPr id="13" name="TextBox 13"/>
          <p:cNvSpPr txBox="1"/>
          <p:nvPr/>
        </p:nvSpPr>
        <p:spPr>
          <a:xfrm>
            <a:off x="1641736" y="2429872"/>
            <a:ext cx="4120112" cy="786566"/>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ct val="0"/>
              </a:spcBef>
            </a:pPr>
            <a:r>
              <a:rPr lang="en-US" sz="1350">
                <a:solidFill>
                  <a:schemeClr val="dk1">
                    <a:alpha val="100000"/>
                  </a:schemeClr>
                </a:solidFill>
                <a:latin typeface="Microsoft Yahei"/>
                <a:ea typeface="Microsoft Yahei"/>
                <a:cs typeface="Microsoft Yahei"/>
              </a:rPr>
              <a:t>用于图像识别和处理，如医学影像分析、蛋白质结构预测等。</a:t>
            </a:r>
          </a:p>
        </p:txBody>
      </p:sp>
      <p:sp>
        <p:nvSpPr>
          <p:cNvPr id="14" name="TextBox 14"/>
          <p:cNvSpPr txBox="1"/>
          <p:nvPr/>
        </p:nvSpPr>
        <p:spPr>
          <a:xfrm>
            <a:off x="1641736" y="2158409"/>
            <a:ext cx="3781425" cy="4762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1">
                    <a:alpha val="100000"/>
                  </a:schemeClr>
                </a:solidFill>
                <a:latin typeface="Microsoft Yahei"/>
                <a:ea typeface="Microsoft Yahei"/>
                <a:cs typeface="Microsoft Yahei"/>
              </a:rPr>
              <a:t>卷积神经网络（CNN）</a:t>
            </a:r>
          </a:p>
        </p:txBody>
      </p:sp>
      <p:sp>
        <p:nvSpPr>
          <p:cNvPr id="15" name="AutoShape 15"/>
          <p:cNvSpPr/>
          <p:nvPr/>
        </p:nvSpPr>
        <p:spPr>
          <a:xfrm>
            <a:off x="870036" y="3552810"/>
            <a:ext cx="584258" cy="584258"/>
          </a:xfrm>
          <a:prstGeom prst="ellipse">
            <a:avLst/>
          </a:prstGeom>
          <a:noFill/>
          <a:ln w="19050">
            <a:solidFill>
              <a:schemeClr val="accent2">
                <a:alpha val="100000"/>
              </a:schemeClr>
            </a:solidFill>
            <a:prstDash val="solid"/>
          </a:ln>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6" name="AutoShape 16"/>
          <p:cNvSpPr/>
          <p:nvPr/>
        </p:nvSpPr>
        <p:spPr>
          <a:xfrm>
            <a:off x="946292" y="3654420"/>
            <a:ext cx="453011" cy="368935"/>
          </a:xfrm>
          <a:prstGeom prst="rect">
            <a:avLst/>
          </a:prstGeom>
          <a:noFill/>
        </p:spPr>
        <p:txBody>
          <a:bodyPr vert="horz" wrap="square" lIns="0" tIns="0" rIns="0" bIns="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20002"/>
              </a:spcBef>
              <a:defRPr/>
            </a:pPr>
            <a:r>
              <a:rPr lang="en-US" sz="2000" b="1">
                <a:solidFill>
                  <a:schemeClr val="accent2">
                    <a:alpha val="100000"/>
                  </a:schemeClr>
                </a:solidFill>
                <a:latin typeface="Microsoft Yahei"/>
                <a:ea typeface="Microsoft Yahei"/>
                <a:cs typeface="Microsoft Yahei"/>
              </a:rPr>
              <a:t>02</a:t>
            </a:r>
            <a:endParaRPr lang="en-US" sz="1100"/>
          </a:p>
        </p:txBody>
      </p:sp>
      <p:sp>
        <p:nvSpPr>
          <p:cNvPr id="17" name="TextBox 17"/>
          <p:cNvSpPr txBox="1"/>
          <p:nvPr/>
        </p:nvSpPr>
        <p:spPr>
          <a:xfrm>
            <a:off x="1641736" y="3615528"/>
            <a:ext cx="4114800" cy="799744"/>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ct val="0"/>
              </a:spcBef>
            </a:pPr>
            <a:r>
              <a:rPr lang="en-US" sz="1350">
                <a:solidFill>
                  <a:schemeClr val="dk1">
                    <a:alpha val="100000"/>
                  </a:schemeClr>
                </a:solidFill>
                <a:latin typeface="Microsoft Yahei"/>
                <a:ea typeface="Microsoft Yahei"/>
                <a:cs typeface="Microsoft Yahei"/>
              </a:rPr>
              <a:t>用于处理序列数据，如基因序列分析、自然语言处理等。</a:t>
            </a:r>
          </a:p>
        </p:txBody>
      </p:sp>
      <p:sp>
        <p:nvSpPr>
          <p:cNvPr id="18" name="TextBox 18"/>
          <p:cNvSpPr txBox="1"/>
          <p:nvPr/>
        </p:nvSpPr>
        <p:spPr>
          <a:xfrm>
            <a:off x="1641736" y="3344066"/>
            <a:ext cx="3781425" cy="4762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2">
                    <a:alpha val="100000"/>
                  </a:schemeClr>
                </a:solidFill>
                <a:latin typeface="Microsoft Yahei"/>
                <a:ea typeface="Microsoft Yahei"/>
                <a:cs typeface="Microsoft Yahei"/>
              </a:rPr>
              <a:t>循环神经网络（RNN）</a:t>
            </a:r>
          </a:p>
        </p:txBody>
      </p:sp>
      <p:sp>
        <p:nvSpPr>
          <p:cNvPr id="19" name="AutoShape 19"/>
          <p:cNvSpPr/>
          <p:nvPr/>
        </p:nvSpPr>
        <p:spPr>
          <a:xfrm>
            <a:off x="865802" y="4701631"/>
            <a:ext cx="584258" cy="584258"/>
          </a:xfrm>
          <a:prstGeom prst="ellipse">
            <a:avLst/>
          </a:prstGeom>
          <a:noFill/>
          <a:ln w="19050">
            <a:solidFill>
              <a:schemeClr val="accent3">
                <a:alpha val="100000"/>
              </a:schemeClr>
            </a:solidFill>
            <a:prstDash val="solid"/>
          </a:ln>
        </p:spPr>
        <p:style>
          <a:lnRef idx="0">
            <a:schemeClr val="accent3"/>
          </a:lnRef>
          <a:fillRef idx="1">
            <a:schemeClr val="accent3"/>
          </a:fillRef>
          <a:effectRef idx="0">
            <a:schemeClr val="accent3"/>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0" name="AutoShape 20"/>
          <p:cNvSpPr/>
          <p:nvPr/>
        </p:nvSpPr>
        <p:spPr>
          <a:xfrm>
            <a:off x="932957" y="4801125"/>
            <a:ext cx="453011" cy="368935"/>
          </a:xfrm>
          <a:prstGeom prst="rect">
            <a:avLst/>
          </a:prstGeom>
          <a:noFill/>
        </p:spPr>
        <p:txBody>
          <a:bodyPr vert="horz" wrap="square" lIns="0" tIns="0" rIns="0" bIns="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20002"/>
              </a:spcBef>
              <a:defRPr/>
            </a:pPr>
            <a:r>
              <a:rPr lang="en-US" sz="2000" b="1">
                <a:solidFill>
                  <a:schemeClr val="accent3">
                    <a:alpha val="100000"/>
                  </a:schemeClr>
                </a:solidFill>
                <a:latin typeface="Microsoft Yahei"/>
                <a:ea typeface="Microsoft Yahei"/>
                <a:cs typeface="Microsoft Yahei"/>
              </a:rPr>
              <a:t>03</a:t>
            </a:r>
            <a:endParaRPr lang="en-US" sz="1100"/>
          </a:p>
        </p:txBody>
      </p:sp>
      <p:sp>
        <p:nvSpPr>
          <p:cNvPr id="21" name="TextBox 21"/>
          <p:cNvSpPr txBox="1"/>
          <p:nvPr/>
        </p:nvSpPr>
        <p:spPr>
          <a:xfrm>
            <a:off x="1641736" y="4814363"/>
            <a:ext cx="4114800" cy="786566"/>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ts val="375"/>
              </a:spcBef>
            </a:pPr>
            <a:r>
              <a:rPr lang="en-US" sz="1350">
                <a:solidFill>
                  <a:schemeClr val="dk1">
                    <a:alpha val="100000"/>
                  </a:schemeClr>
                </a:solidFill>
                <a:latin typeface="Microsoft Yahei"/>
                <a:ea typeface="Microsoft Yahei"/>
                <a:cs typeface="Microsoft Yahei"/>
              </a:rPr>
              <a:t>用于数据降维和特征学习，如药物分子表示学习等。</a:t>
            </a:r>
          </a:p>
        </p:txBody>
      </p:sp>
      <p:sp>
        <p:nvSpPr>
          <p:cNvPr id="22" name="TextBox 22"/>
          <p:cNvSpPr txBox="1"/>
          <p:nvPr/>
        </p:nvSpPr>
        <p:spPr>
          <a:xfrm>
            <a:off x="1641736" y="4542900"/>
            <a:ext cx="3781425" cy="4762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3">
                    <a:alpha val="100000"/>
                  </a:schemeClr>
                </a:solidFill>
                <a:latin typeface="Microsoft Yahei"/>
                <a:ea typeface="Microsoft Yahei"/>
                <a:cs typeface="Microsoft Yahei"/>
              </a:rPr>
              <a:t>自编码器（Autoencoder）</a:t>
            </a:r>
          </a:p>
        </p:txBody>
      </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深度学习在生物医药数据分析中的应用</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https://d.book118.com/116100035005010044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351E00"/>
      </a:lt1>
      <a:dk2>
        <a:srgbClr val="FFF0DC"/>
      </a:dk2>
      <a:lt2>
        <a:srgbClr val="000000"/>
      </a:lt2>
      <a:accent1>
        <a:srgbClr val="FF960E"/>
      </a:accent1>
      <a:accent2>
        <a:srgbClr val="FF771B"/>
      </a:accent2>
      <a:accent3>
        <a:srgbClr val="C76900"/>
      </a:accent3>
      <a:accent4>
        <a:srgbClr val="FF6E40"/>
      </a:accent4>
      <a:accent5>
        <a:srgbClr val="FF855E"/>
      </a:accent5>
      <a:accent6>
        <a:srgbClr val="FFB69E"/>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91</Paragraphs>
  <Slides>16</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16</vt:i4>
      </vt:variant>
    </vt:vector>
  </HeadingPairs>
  <TitlesOfParts>
    <vt:vector baseType="lpstr" size="20">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2024-09-12T04:59:05.327</cp:lastPrinted>
  <dcterms:created xsi:type="dcterms:W3CDTF">2024-09-11T20:59:05Z</dcterms:created>
  <dcterms:modified xsi:type="dcterms:W3CDTF">2024-09-11T20:59:07Z</dcterms:modified>
</cp:coreProperties>
</file>