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792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9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8D91E-0CB7-4BF4-91CC-24E2DEC70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4790BB-71F6-430E-8E9B-98775B5A3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DA3BEE-2B8E-4CE0-87DE-D3D9F0F3E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06E50C-4315-4A53-95D7-067362465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6E24CD-47FD-402F-854D-63515390D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066C30-45C5-49FE-9B3B-CD9F2E1C5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BEF26C-1297-401D-AAD9-3EE933877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DFB896-F08A-43EF-A0C6-BA63E600A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984998-1F37-4A76-8E3A-89F0882CA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652A5B-CD37-49C4-9704-F09AD5566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987DD0-A527-4F9D-89EA-CC2B31B16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7913" r:id="rId2"/>
    <p:sldLayoutId id="2147517914" r:id="rId3"/>
    <p:sldLayoutId id="2147517915" r:id="rId4"/>
    <p:sldLayoutId id="2147517916" r:id="rId5"/>
    <p:sldLayoutId id="2147517917" r:id="rId6"/>
    <p:sldLayoutId id="2147517918" r:id="rId7"/>
    <p:sldLayoutId id="2147517919" r:id="rId8"/>
    <p:sldLayoutId id="2147517920" r:id="rId9"/>
    <p:sldLayoutId id="2147517921" r:id="rId10"/>
    <p:sldLayoutId id="214751792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tags" Target="../tags/tag212.xml" /><Relationship Id="rId20" Type="http://schemas.openxmlformats.org/officeDocument/2006/relationships/tags" Target="../tags/tag230.xml" /><Relationship Id="rId21" Type="http://schemas.openxmlformats.org/officeDocument/2006/relationships/tags" Target="../tags/tag23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tags" Target="../tags/tag232.xml" /><Relationship Id="rId20" Type="http://schemas.openxmlformats.org/officeDocument/2006/relationships/tags" Target="../tags/tag250.xml" /><Relationship Id="rId21" Type="http://schemas.openxmlformats.org/officeDocument/2006/relationships/tags" Target="../tags/tag251.xml" /><Relationship Id="rId22" Type="http://schemas.openxmlformats.org/officeDocument/2006/relationships/tags" Target="../tags/tag252.xml" /><Relationship Id="rId23" Type="http://schemas.openxmlformats.org/officeDocument/2006/relationships/tags" Target="../tags/tag253.xml" /><Relationship Id="rId24" Type="http://schemas.openxmlformats.org/officeDocument/2006/relationships/tags" Target="../tags/tag254.xml" /><Relationship Id="rId25" Type="http://schemas.openxmlformats.org/officeDocument/2006/relationships/tags" Target="../tags/tag255.xml" /><Relationship Id="rId26" Type="http://schemas.openxmlformats.org/officeDocument/2006/relationships/tags" Target="../tags/tag256.xml" /><Relationship Id="rId27" Type="http://schemas.openxmlformats.org/officeDocument/2006/relationships/tags" Target="../tags/tag257.xml" /><Relationship Id="rId28" Type="http://schemas.openxmlformats.org/officeDocument/2006/relationships/tags" Target="../tags/tag258.xml" /><Relationship Id="rId29" Type="http://schemas.openxmlformats.org/officeDocument/2006/relationships/tags" Target="../tags/tag259.xml" /><Relationship Id="rId3" Type="http://schemas.openxmlformats.org/officeDocument/2006/relationships/tags" Target="../tags/tag233.xml" /><Relationship Id="rId30" Type="http://schemas.openxmlformats.org/officeDocument/2006/relationships/tags" Target="../tags/tag260.xml" /><Relationship Id="rId31" Type="http://schemas.openxmlformats.org/officeDocument/2006/relationships/tags" Target="../tags/tag261.xml" /><Relationship Id="rId32" Type="http://schemas.openxmlformats.org/officeDocument/2006/relationships/tags" Target="../tags/tag262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1.xml" /><Relationship Id="rId11" Type="http://schemas.openxmlformats.org/officeDocument/2006/relationships/tags" Target="../tags/tag272.xml" /><Relationship Id="rId12" Type="http://schemas.openxmlformats.org/officeDocument/2006/relationships/tags" Target="../tags/tag273.xml" /><Relationship Id="rId13" Type="http://schemas.openxmlformats.org/officeDocument/2006/relationships/tags" Target="../tags/tag274.xml" /><Relationship Id="rId2" Type="http://schemas.openxmlformats.org/officeDocument/2006/relationships/tags" Target="../tags/tag263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0021424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,a click to unlimited possibilities</a:t>
            </a:r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心理健康教学培训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3133730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2499365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3228975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/>
          <p:nvPr>
            <p:custDataLst>
              <p:tags r:id="rId8"/>
            </p:custDataLst>
          </p:nvPr>
        </p:nvCxnSpPr>
        <p:spPr>
          <a:xfrm flipH="1" flipV="1">
            <a:off x="6303332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5668967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6398895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培训目标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/>
          <p:nvPr>
            <p:custDataLst>
              <p:tags r:id="rId11"/>
            </p:custDataLst>
          </p:nvPr>
        </p:nvCxnSpPr>
        <p:spPr>
          <a:xfrm flipH="1" flipV="1">
            <a:off x="9472934" y="1916253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8838569" y="1841323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9568180" y="1898650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培训内容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/>
          <p:nvPr>
            <p:custDataLst>
              <p:tags r:id="rId14"/>
            </p:custDataLst>
          </p:nvPr>
        </p:nvCxnSpPr>
        <p:spPr>
          <a:xfrm flipH="1" flipV="1">
            <a:off x="3133730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2499365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3228975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培训方式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/>
          <p:nvPr>
            <p:custDataLst>
              <p:tags r:id="rId17"/>
            </p:custDataLst>
          </p:nvPr>
        </p:nvCxnSpPr>
        <p:spPr>
          <a:xfrm flipH="1" flipV="1">
            <a:off x="6303332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5668967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6398895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培训师资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/>
          <p:nvPr>
            <p:custDataLst>
              <p:tags r:id="rId20"/>
            </p:custDataLst>
          </p:nvPr>
        </p:nvCxnSpPr>
        <p:spPr>
          <a:xfrm flipH="1" flipV="1">
            <a:off x="9472934" y="3930178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21"/>
            </p:custDataLst>
          </p:nvPr>
        </p:nvSpPr>
        <p:spPr>
          <a:xfrm>
            <a:off x="8838569" y="3855248"/>
            <a:ext cx="628649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2"/>
            </p:custDataLst>
          </p:nvPr>
        </p:nvSpPr>
        <p:spPr>
          <a:xfrm>
            <a:off x="9568180" y="3912235"/>
            <a:ext cx="2410460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培训效果评估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06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培训目标</a:t>
            </a:r>
            <a:endParaRPr lang="zh-CN" altLang="en-US"/>
          </a:p>
        </p:txBody>
      </p:sp>
      <p:sp>
        <p:nvSpPr>
          <p:cNvPr id="1049046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提高学生心理素质</a:t>
            </a:r>
            <a:endParaRPr lang="zh-CN" altLang="en-US"/>
          </a:p>
        </p:txBody>
      </p:sp>
      <p:sp>
        <p:nvSpPr>
          <p:cNvPr id="104908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增强学生的心理承受能力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培养学生的积极心态和自信心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提高学生的人际交往能力和团队合作精神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帮助学生认识和应对心理问题，提高心理调适能力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增强学生自我调节能力</a:t>
            </a:r>
            <a:endParaRPr lang="zh-CN" altLang="en-US"/>
          </a:p>
        </p:txBody>
      </p:sp>
      <p:sp>
        <p:nvSpPr>
          <p:cNvPr id="104912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引导学生学会应对压力，提高抗压能力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帮助学生认识自己的情绪，提高情绪认知能力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帮助学生建立良好的人际关系，提高社交能力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引导学生树立正确的价值观，提高自我调节能力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促进学生身心健康发展</a:t>
            </a:r>
            <a:endParaRPr lang="zh-CN" altLang="en-US"/>
          </a:p>
        </p:txBody>
      </p:sp>
      <p:sp>
        <p:nvSpPr>
          <p:cNvPr id="1049178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2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帮助学生建立良好的人际关系，提高社交能力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引导学生正确面对挫折和困难，培养坚韧不拔的精神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8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提高学生的心理素质，增强抗压能力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0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引导学生正确认识自己，建立自信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培训内容</a:t>
            </a:r>
            <a:endParaRPr lang="zh-CN" altLang="en-US"/>
          </a:p>
        </p:txBody>
      </p:sp>
      <p:sp>
        <p:nvSpPr>
          <p:cNvPr id="1049236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心理健康基础知识</a:t>
            </a:r>
            <a:endParaRPr lang="zh-CN" altLang="en-US"/>
          </a:p>
        </p:txBody>
      </p:sp>
      <p:sp>
        <p:nvSpPr>
          <p:cNvPr id="104927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心理健康的定义和重要性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心理健康的影响因素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心理健康的评估方法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心理健康的维护和促进方法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常见心理问题及应对方法</a:t>
            </a:r>
            <a:endParaRPr lang="zh-CN" altLang="en-US"/>
          </a:p>
        </p:txBody>
      </p:sp>
      <p:sp>
        <p:nvSpPr>
          <p:cNvPr id="10493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焦虑症：深呼吸、放松训练、保持积极心态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人际关系问题：沟通技巧、换位思考、建立信任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压力管理：设定合理目标、学会拒绝、保持工作与生活平衡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抑郁症：寻求专业帮助、保持社交活动、培养兴趣爱好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心理调适技巧</a:t>
            </a:r>
            <a:endParaRPr lang="zh-CN" altLang="en-US"/>
          </a:p>
        </p:txBody>
      </p:sp>
      <p:sp>
        <p:nvSpPr>
          <p:cNvPr id="104940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认知调整：改变对事物的认知，以积极的态度面对生活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心理放松：学会心理放松，缓解紧张和焦虑情绪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9"/>
            </p:custDataLst>
          </p:nvPr>
        </p:nvSpPr>
        <p:spPr>
          <a:xfrm>
            <a:off x="824122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自我激励：学会自我激励，保持积极向上的心态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30"/>
            </p:custDataLst>
          </p:nvPr>
        </p:nvSpPr>
        <p:spPr>
          <a:xfrm>
            <a:off x="178675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情绪调节：学会控制自己的情绪，保持心态平和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31"/>
            </p:custDataLst>
          </p:nvPr>
        </p:nvSpPr>
        <p:spPr>
          <a:xfrm>
            <a:off x="644657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人际沟通：学会与人沟通，建立良好的人际关系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32"/>
            </p:custDataLst>
          </p:nvPr>
        </p:nvSpPr>
        <p:spPr>
          <a:xfrm>
            <a:off x="3581404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压力管理：学会应对压力，保持身心健康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情绪管理方法</a:t>
            </a:r>
            <a:endParaRPr lang="zh-CN" altLang="en-US"/>
          </a:p>
        </p:txBody>
      </p:sp>
      <p:sp>
        <p:nvSpPr>
          <p:cNvPr id="104949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认识情绪：了解情绪的产生和影响，学会识别和表达情绪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情绪调节：学会运用深呼吸、冥想、放松等方法调节情绪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情绪表达：学会用适当的方式表达情绪，避免情绪压抑和爆发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情绪管理技巧：学会运用情绪ABC理论、情绪日记等技巧进行情绪管理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46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培训方式</a:t>
            </a:r>
            <a:endParaRPr lang="zh-CN" altLang="en-US"/>
          </a:p>
        </p:txBody>
      </p:sp>
      <p:sp>
        <p:nvSpPr>
          <p:cNvPr id="1049548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理论授课</a:t>
            </a:r>
            <a:endParaRPr lang="zh-CN" altLang="en-US"/>
          </a:p>
        </p:txBody>
      </p:sp>
      <p:sp>
        <p:nvSpPr>
          <p:cNvPr id="104958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介绍心理健康的基本概念和原理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分析心理健康问题的成因和危害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提供心理健康教育和辅导的方法和技巧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讲解心理健康的影响因素和表现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https://d.book118.com/116100214240010040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1_2"/>
  <p:tag name="KSO_WM_UNIT_INDEX" val="1_1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2_2"/>
  <p:tag name="KSO_WM_UNIT_INDEX" val="1_2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3_2"/>
  <p:tag name="KSO_WM_UNIT_INDEX" val="1_3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4_2"/>
  <p:tag name="KSO_WM_UNIT_INDEX" val="1_4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5_2"/>
  <p:tag name="KSO_WM_UNIT_INDEX" val="1_5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6_1"/>
  <p:tag name="KSO_WM_UNIT_INDEX" val="1_6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i*1_6_2"/>
  <p:tag name="KSO_WM_UNIT_INDEX" val="1_6_2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9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99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宋体</vt:lpstr>
      <vt:lpstr>Office Theme</vt:lpstr>
      <vt:lpstr>心理健康教学培训</vt:lpstr>
      <vt:lpstr>目录</vt:lpstr>
      <vt:lpstr>添加章节标题</vt:lpstr>
      <vt:lpstr>培训目标</vt:lpstr>
      <vt:lpstr>提高学生心理素质</vt:lpstr>
      <vt:lpstr>增强学生自我调节能力</vt:lpstr>
      <vt:lpstr>促进学生身心健康发展</vt:lpstr>
      <vt:lpstr>培训内容</vt:lpstr>
      <vt:lpstr>心理健康基础知识</vt:lpstr>
      <vt:lpstr>常见心理问题及应对方法</vt:lpstr>
      <vt:lpstr>心理调适技巧</vt:lpstr>
      <vt:lpstr>情绪管理方法</vt:lpstr>
      <vt:lpstr>培训方式</vt:lpstr>
      <vt:lpstr>理论授课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2024-09-07T13:30:44.588</cp:lastPrinted>
  <dcterms:created xsi:type="dcterms:W3CDTF">2024-09-07T05:30:44Z</dcterms:created>
  <dcterms:modified xsi:type="dcterms:W3CDTF">2024-09-07T05:30:47Z</dcterms:modified>
</cp:coreProperties>
</file>