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CAC13FA-B9C3-4F5C-9E80-28BDE3D8DEB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545FBA5-EE63-4813-8205-5992ED3A5A6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3DB3E33-B812-4D0C-BFBB-A4EDD19960C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B874A33-4923-4048-96C3-CCA7FD60E94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4178738-FB50-4525-8AFD-B33EF2F34E9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0DABDB3-DE61-483A-8B5C-8DC3C584724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2827FBA-5B0D-4AE6-8FC5-FD593A3D6AE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7536E62-AD64-4E5C-BE5F-6C5C88C4667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034588F-6FA6-42B1-BD56-AC6791BD8AB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8DC639D-6D24-4632-AE56-E41E53770CD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98796EC-C15E-49B9-B8A7-C775DCF2F15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1610023524001004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TextBox 4"/>
          <p:cNvSpPr txBox="1"/>
          <p:nvPr/>
        </p:nvSpPr>
        <p:spPr>
          <a:xfrm>
            <a:off x="3242648" y="1870418"/>
            <a:ext cx="6503541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首诊医师在鼠疫防控工作中的职责及作用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699635" y="353186"/>
            <a:ext cx="2792730" cy="97726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5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9269" y="1632546"/>
            <a:ext cx="7173462" cy="414029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首诊医师的角色定位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鼠疫疫情的监测与报告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鼠疫病例的诊断与治疗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鼠疫防控知识的宣传与教育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首诊医师在鼠疫防控中的挑战与对策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44653" y="2010053"/>
            <a:ext cx="3702695" cy="1138956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6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46" r="32546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1477" r="31477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546" r="32546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明确首诊医师在鼠疫防控工作中的具体职责，提高防控效率，降低疫情传播风险。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目的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鼠疫是一种烈性传染病，对人类健康构成严重威胁。首诊医师作为疫情防控的第一道防线，承担着重要的责任。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背景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832" b="832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首诊医师在鼠疫防控工作中的具体职责，包括病例发现、报告、隔离、治疗等方面。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首诊医师在鼠疫防控工作中的作用，包括提高疫情监测敏感性、降低疫情传播风险、保障公共卫生安全等方面。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汇报范围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作用范围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职责范围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44653" y="2010053"/>
            <a:ext cx="3702695" cy="1138956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6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首诊医师的角色定位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51" r="15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鼠疫防控体系中的位置</a:t>
              </a:r>
            </a:p>
          </p:txBody>
        </p:sp>
      </p:grpSp>
      <p:sp>
        <p:nvSpPr>
          <p:cNvPr id="25" name="AutoShape 25"/>
          <p:cNvSpPr/>
          <p:nvPr/>
        </p:nvSpPr>
        <p:spPr>
          <a:xfrm>
            <a:off x="454963" y="3878730"/>
            <a:ext cx="3974251" cy="2162291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63624" y="1510084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首诊医师是鼠疫防控体系的第一道防线，负责接诊疑似或确诊的鼠疫患者。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590191" y="415758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他们在疫情监测、病例发现、报告和处置等环节发挥着重要作用。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6667" r="16667"/>
          <a:stretch>
            <a:fillRect/>
          </a:stretch>
        </p:blipFill>
        <p:spPr>
          <a:xfrm>
            <a:off x="939482" y="1415327"/>
            <a:ext cx="4843296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1415327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首诊医师与疾控机构、实验室检测人员等密切合作，共同开展鼠疫防控工作。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3711304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他们及时将疑似或确诊的鼠疫患者信息上报给相关部门，为疫情的快速处置提供重要支持。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6" name="AutoShape 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TextBox 2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与其他防控人员的协作关系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0800000">
            <a:off x="5310197" y="3360"/>
            <a:ext cx="6881803" cy="1578837"/>
          </a:xfrm>
          <a:prstGeom prst="rtTriangl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865044" y="1413187"/>
            <a:ext cx="4847466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负责接诊疑似或确诊的鼠疫患者，进行初步诊断和治疗。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29105" y="2538726"/>
            <a:ext cx="4847466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及时将疑似或确诊的鼠疫患者信息上报给相关部门，并协助开展疫情处置工作。</a:t>
            </a:r>
          </a:p>
        </p:txBody>
      </p:sp>
      <p:sp>
        <p:nvSpPr>
          <p:cNvPr id="5" name="AutoShape 5"/>
          <p:cNvSpPr/>
          <p:nvPr/>
        </p:nvSpPr>
        <p:spPr>
          <a:xfrm>
            <a:off x="726223" y="1564498"/>
            <a:ext cx="138821" cy="13882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90284" y="2690037"/>
            <a:ext cx="138821" cy="13882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6654250" y="1413187"/>
            <a:ext cx="4847466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对患者进行详细的流行病学调查，了解疫情传播情况和危险因素。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6515429" y="1564498"/>
            <a:ext cx="138821" cy="13882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6633797" y="2538726"/>
            <a:ext cx="4847466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参与鼠疫防控知识的宣传和培训，提高公众对鼠疫的认识和防范意识。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6494977" y="2690037"/>
            <a:ext cx="138821" cy="13882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1" name="Picture 11"/>
          <p:cNvPicPr>
            <a:picLocks noChangeAspect="1"/>
          </p:cNvPicPr>
          <p:nvPr/>
        </p:nvPicPr>
        <p:blipFill>
          <a:blip r:embed="rId2"/>
          <a:srcRect t="2944" b="2944"/>
          <a:stretch>
            <a:fillRect/>
          </a:stretch>
        </p:blipFill>
        <p:spPr>
          <a:xfrm>
            <a:off x="454963" y="3801273"/>
            <a:ext cx="3547872" cy="2267712"/>
          </a:xfrm>
          <a:prstGeom prst="rect">
            <a:avLst/>
          </a:prstGeom>
        </p:spPr>
      </p:pic>
      <p:pic>
        <p:nvPicPr>
          <p:cNvPr id="12" name="Picture 12"/>
          <p:cNvPicPr>
            <a:picLocks noChangeAspect="1"/>
          </p:cNvPicPr>
          <p:nvPr/>
        </p:nvPicPr>
        <p:blipFill>
          <a:blip r:embed="rId3"/>
          <a:srcRect t="2062" b="2062"/>
          <a:stretch>
            <a:fillRect/>
          </a:stretch>
        </p:blipFill>
        <p:spPr>
          <a:xfrm>
            <a:off x="4281896" y="3801273"/>
            <a:ext cx="3547872" cy="2267712"/>
          </a:xfrm>
          <a:prstGeom prst="rect">
            <a:avLst/>
          </a:prstGeom>
        </p:spPr>
      </p:pic>
      <p:pic>
        <p:nvPicPr>
          <p:cNvPr id="13" name="Picture 13"/>
          <p:cNvPicPr>
            <a:picLocks noChangeAspect="1"/>
          </p:cNvPicPr>
          <p:nvPr/>
        </p:nvPicPr>
        <p:blipFill>
          <a:blip r:embed="rId4"/>
          <a:srcRect t="2062" b="2062"/>
          <a:stretch>
            <a:fillRect/>
          </a:stretch>
        </p:blipFill>
        <p:spPr>
          <a:xfrm>
            <a:off x="8108829" y="3801273"/>
            <a:ext cx="3547872" cy="2267712"/>
          </a:xfrm>
          <a:prstGeom prst="rect">
            <a:avLst/>
          </a:prstGeom>
        </p:spPr>
      </p:pic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职责范围和工作内容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44653" y="2010053"/>
            <a:ext cx="3702695" cy="1138956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6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鼠疫疫情的监测与报告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695570" y="1775671"/>
            <a:ext cx="3353958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病例监测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首诊医师应对疑似鼠疫患者进行详细诊察，记录症状、体征，及时采集样本送检。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489344" y="1899496"/>
            <a:ext cx="3368604" cy="685800"/>
          </a:xfrm>
          <a:prstGeom prst="rect">
            <a:avLst/>
          </a:prstGeom>
        </p:spPr>
        <p:txBody>
          <a:bodyPr vert="horz" wrap="square" lIns="0" tIns="0" rIns="0" bIns="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动物疫情监测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关注当地动物疫情，尤其是啮齿类动物的异常死亡情况，及时上报并协助相关部门进行调查。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244774" y="1751287"/>
            <a:ext cx="3353753" cy="933450"/>
          </a:xfrm>
          <a:prstGeom prst="rect">
            <a:avLst/>
          </a:prstGeom>
        </p:spPr>
        <p:txBody>
          <a:bodyPr vert="horz" wrap="square" lIns="0" tIns="0" rIns="0" bIns="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实验室监测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加强实验室建设，提高检测能力，确保对鼠疫杆菌的准确识别和快速检测。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疫情监测的方法和手段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510528" y="1542295"/>
            <a:ext cx="480060" cy="382734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511480" y="3223760"/>
            <a:ext cx="478346" cy="39941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511480" y="4805669"/>
            <a:ext cx="478346" cy="413650"/>
          </a:xfrm>
          <a:prstGeom prst="rect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5" name="Group 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6" name="AutoShape 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TextBox 2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疫情报告的程序和要求</a:t>
              </a:r>
            </a:p>
          </p:txBody>
        </p:sp>
      </p:grpSp>
      <p:sp>
        <p:nvSpPr>
          <p:cNvPr id="27" name="TextBox 27"/>
          <p:cNvSpPr txBox="1"/>
          <p:nvPr/>
        </p:nvSpPr>
        <p:spPr>
          <a:xfrm>
            <a:off x="6384512" y="2015068"/>
            <a:ext cx="5082159" cy="1071601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首诊医师在发现疑似或确诊鼠疫病例后，应立即向所在医疗机构报告，医疗机构再向上级卫生行政部门和疾病预防控制机构报告。</a:t>
            </a:r>
          </a:p>
        </p:txBody>
      </p:sp>
      <p:sp>
        <p:nvSpPr>
          <p:cNvPr id="28" name="TextBox 28"/>
          <p:cNvSpPr txBox="1"/>
          <p:nvPr/>
        </p:nvSpPr>
        <p:spPr>
          <a:xfrm>
            <a:off x="7116604" y="3155950"/>
            <a:ext cx="4476083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7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报告内容</a:t>
            </a:r>
          </a:p>
        </p:txBody>
      </p:sp>
      <p:sp>
        <p:nvSpPr>
          <p:cNvPr id="29" name="TextBox 29"/>
          <p:cNvSpPr txBox="1"/>
          <p:nvPr/>
        </p:nvSpPr>
        <p:spPr>
          <a:xfrm>
            <a:off x="6510528" y="3652633"/>
            <a:ext cx="5082159" cy="1071601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包括患者基本信息、发病时间、症状、体征、实验室检测结果、流行病学史等。</a:t>
            </a:r>
          </a:p>
        </p:txBody>
      </p:sp>
      <p:sp>
        <p:nvSpPr>
          <p:cNvPr id="30" name="TextBox 30"/>
          <p:cNvSpPr txBox="1"/>
          <p:nvPr/>
        </p:nvSpPr>
        <p:spPr>
          <a:xfrm>
            <a:off x="7116604" y="4743284"/>
            <a:ext cx="4476083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7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报告时限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6510528" y="5239966"/>
            <a:ext cx="5082159" cy="1071601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首诊医师应在发现疫情后2小时内进行报告，确保信息的及时传递和有效应对。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7116604" y="1472796"/>
            <a:ext cx="4476083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7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报告程序</a:t>
            </a:r>
          </a:p>
        </p:txBody>
      </p:sp>
      <p:sp>
        <p:nvSpPr>
          <p:cNvPr id="33" name="AutoShape 33"/>
          <p:cNvSpPr/>
          <p:nvPr/>
        </p:nvSpPr>
        <p:spPr>
          <a:xfrm>
            <a:off x="616886" y="1350481"/>
            <a:ext cx="4929007" cy="4929007"/>
          </a:xfrm>
          <a:prstGeom prst="ellipse">
            <a:avLst/>
          </a:prstGeom>
          <a:solidFill>
            <a:schemeClr val="accent1">
              <a:alpha val="3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1224015" y="1957609"/>
            <a:ext cx="3714750" cy="3714750"/>
          </a:xfrm>
          <a:prstGeom prst="ellipse">
            <a:avLst/>
          </a:prstGeom>
          <a:solidFill>
            <a:schemeClr val="accent1">
              <a:alpha val="3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1795515" y="2529109"/>
            <a:ext cx="2571750" cy="257175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Freeform 36"/>
          <p:cNvSpPr/>
          <p:nvPr/>
        </p:nvSpPr>
        <p:spPr>
          <a:xfrm>
            <a:off x="2533112" y="3266707"/>
            <a:ext cx="1096555" cy="1096555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2638" b="263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2638" b="263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3223" b="3223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首诊医师在监测与报告中的作用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识别疑似病例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首诊医师应具备鼠疫防控知识，能够准确识别疑似病例，为后续的诊断和治疗打下基础。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及时报告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首诊医师是疫情报告的第一责任人，应严格按照规定进行报告，确保信息的准确性和时效性。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协助调查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在疫情防控部门进行调查时，首诊医师应提供必要的协助和支持，包括提供患者信息、协助采集样本等。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https://d.book118.com/116100235240010045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DDEDFF"/>
      </a:lt1>
      <a:dk2>
        <a:srgbClr val="000000"/>
      </a:dk2>
      <a:lt2>
        <a:srgbClr val="FFFFFF"/>
      </a:lt2>
      <a:accent1>
        <a:srgbClr val="3490F4"/>
      </a:accent1>
      <a:accent2>
        <a:srgbClr val="71A6E6"/>
      </a:accent2>
      <a:accent3>
        <a:srgbClr val="4CC8E3"/>
      </a:accent3>
      <a:accent4>
        <a:srgbClr val="5CB887"/>
      </a:accent4>
      <a:accent5>
        <a:srgbClr val="F6B048"/>
      </a:accent5>
      <a:accent6>
        <a:srgbClr val="A5A8F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58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2024-09-14T22:52:50.684</cp:lastPrinted>
  <dcterms:created xsi:type="dcterms:W3CDTF">2024-09-14T14:52:50Z</dcterms:created>
  <dcterms:modified xsi:type="dcterms:W3CDTF">2024-09-14T14:52:52Z</dcterms:modified>
</cp:coreProperties>
</file>