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QEGUJB+MS-UIGothic"/>
      <p:regular r:id="rId17"/>
    </p:embeddedFont>
    <p:embeddedFont>
      <p:font typeface="INRRLF+SLJFND+MicrosoftYaHei-Bold"/>
      <p:regular r:id="rId18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65642-0FFF-4844-8C93-8F42DCA11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A25C0-C9F4-48D3-9718-B68F636D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CE624-FC19-4873-B912-0ED786B7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FF996-B982-43C2-A8E8-F1ACF4F0D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85AAA-961B-4B96-86EC-B3403C6DB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66CDBB-D4B3-45D6-816E-8DD3FF7EA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0D8B0-97C2-4B61-855B-F679DDE42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A6FE8-D9CE-441E-8C26-783945CC7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8D43E-F5AE-4925-B50C-C3CA62C45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F9DA5-DAE4-4B4B-898B-5D868F3A9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93DC-BECF-4188-AB86-736190A00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12220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QEGUJB+MS-UIGothic"/>
                <a:cs typeface="QEGUJB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额</a:t>
            </a: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叶概述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NRRLF+SLJFND+MicrosoftYaHei-Bold"/>
                <a:cs typeface="INRRLF+SLJFN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NRRLF+SLJFND+MicrosoftYaHei-Bold"/>
                <a:cs typeface="INRRLF+SLJFN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NRRLF+SLJFND+MicrosoftYaHei-Bold"/>
                <a:cs typeface="INRRLF+SLJFN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QEGUJB+MS-UIGothic"/>
                <a:cs typeface="QEGUJB+MS-UIGothic"/>
              </a:rPr>
              <a:t>定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8C8C8C"/>
                </a:solidFill>
                <a:latin typeface="QEGUJB+MS-UIGothic"/>
                <a:cs typeface="QEGUJB+MS-UIGothic"/>
              </a:rPr>
              <a:t>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QEGUJB+MS-UIGothic"/>
                <a:cs typeface="QEGUJB+MS-UIGothic"/>
              </a:rPr>
              <a:t>功能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叶是大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的一部分，位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于前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区域，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负责处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认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知、情感和行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等方面的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高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功能。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叶包括多个区域，如前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叶、运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前区、眶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等，每个区域都有不同的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功能。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叶主要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思考、决策、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划、自我控制、情感表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达等方面。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额</a:t>
            </a: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叶在大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脑</a:t>
            </a: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中的位置和作用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EGUJB+MS-UIGothic"/>
                <a:cs typeface="QEGUJB+MS-UIGothic"/>
              </a:rPr>
              <a:t>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叶位于大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的前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区域，与其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区有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密的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EGUJB+MS-UIGothic"/>
                <a:cs typeface="QEGUJB+MS-UIGothic"/>
              </a:rPr>
              <a:t>作用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叶在大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中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着重要的作用，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它与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知、情感和行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等方面都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EGUJB+MS-UIGothic"/>
                <a:cs typeface="QEGUJB+MS-UIGothic"/>
              </a:rPr>
              <a:t>有密切的关系。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运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EGUJB+MS-UIGothic"/>
                <a:cs typeface="QEGUJB+MS-UIGothic"/>
              </a:rPr>
              <a:t>运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动计</a:t>
            </a:r>
            <a:r>
              <a:rPr sz="2300" spc="23">
                <a:solidFill>
                  <a:srgbClr val="8C8C8C"/>
                </a:solidFill>
                <a:latin typeface="QEGUJB+MS-UIGothic"/>
                <a:cs typeface="QEGUJB+MS-UIGothic"/>
              </a:rPr>
              <a:t>划与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EGUJB+MS-UIGothic"/>
                <a:cs typeface="QEGUJB+MS-UIGothic"/>
              </a:rPr>
              <a:t>肌肉控制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EGUJB+MS-UIGothic"/>
                <a:cs typeface="QEGUJB+MS-UIGothic"/>
              </a:rPr>
              <a:t>平衡与姿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叶参与运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动计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划的制定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，确保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作的准确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性和流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叶的神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元活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实现对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肌肉的控制和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以完成各种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参与平衡和姿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持，确保身体的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定和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知功能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EGUJB+MS-UIGothic"/>
                <a:cs typeface="QEGUJB+MS-UIGothic"/>
              </a:rPr>
              <a:t>决策制定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叶参与决策制定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程，通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过评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不同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选项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和后果，做出明智的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EGUJB+MS-UIGothic"/>
                <a:cs typeface="QEGUJB+MS-UIGothic"/>
              </a:rPr>
              <a:t>注意力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注意力有重要影响，能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将注意力集中于特定任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或刺激。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EGUJB+MS-UIGothic"/>
                <a:cs typeface="QEGUJB+MS-UIGothic"/>
              </a:rPr>
              <a:t>解决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够处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理复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和任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分析和推理找到解决方案。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情感与社交功能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QEGUJB+MS-UIGothic"/>
                <a:cs typeface="QEGUJB+MS-UIGothic"/>
              </a:rPr>
              <a:t>情感表达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QEGUJB+MS-UIGothic"/>
                <a:cs typeface="QEGUJB+MS-UIGothic"/>
              </a:rPr>
              <a:t>社交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认</a:t>
            </a:r>
            <a:r>
              <a:rPr sz="2000">
                <a:solidFill>
                  <a:srgbClr val="8C8C8C"/>
                </a:solidFill>
                <a:latin typeface="QEGUJB+MS-UIGothic"/>
                <a:cs typeface="QEGUJB+MS-UIGothic"/>
              </a:rPr>
              <a:t>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QEGUJB+MS-UIGothic"/>
                <a:cs typeface="QEGUJB+MS-UIGothic"/>
              </a:rPr>
              <a:t>自我意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叶参与情感表达，通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神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经递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和荷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蒙的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放，影响个体的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社交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知有重要作用，能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理解他人的意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、情感和行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与自我意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有关，能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到自己的存在、思想和感受。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运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功能受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EGUJB+MS-UIGothic"/>
                <a:cs typeface="QEGUJB+MS-UIGothic"/>
              </a:rPr>
              <a:t>肢体运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QEGUJB+MS-UIGothic"/>
                <a:cs typeface="QEGUJB+MS-UIGothic"/>
              </a:rPr>
              <a:t>障碍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FFFDFD"/>
                </a:solidFill>
                <a:latin typeface="QEGUJB+MS-UIGothic"/>
                <a:cs typeface="QEGUJB+MS-UIGothic"/>
              </a:rPr>
              <a:t>言与吞咽障碍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致肢体运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功能受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肌肉无力、僵硬或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痉挛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等症状。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部分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患者可能出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现语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言障碍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和吞咽困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，影响日常交流和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协调</a:t>
            </a:r>
            <a:r>
              <a:rPr sz="2000" spc="25">
                <a:solidFill>
                  <a:srgbClr val="FFFDFD"/>
                </a:solidFill>
                <a:latin typeface="QEGUJB+MS-UIGothic"/>
                <a:cs typeface="QEGUJB+MS-UIGothic"/>
              </a:rPr>
              <a:t>与平衡障碍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可能影响身体的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与平衡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能力，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致行走不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、姿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异常等表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QEGUJB+MS-UIGothic"/>
                <a:cs typeface="QEGUJ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8C8C8C"/>
                </a:solidFill>
                <a:latin typeface="QEGUJB+MS-UIGothic"/>
                <a:cs typeface="QEGUJB+MS-UIGothic"/>
              </a:rPr>
              <a:t>知功能受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EGUJB+MS-UIGothic"/>
                <a:cs typeface="QEGUJB+MS-UIGothic"/>
              </a:rPr>
              <a:t>注意力缺陷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可能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致注意力不集中，患者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长时间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集中精力完成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记忆</a:t>
            </a:r>
            <a:r>
              <a:rPr sz="2300" spc="23">
                <a:solidFill>
                  <a:srgbClr val="8C8C8C"/>
                </a:solidFill>
                <a:latin typeface="QEGUJB+MS-UIGothic"/>
                <a:cs typeface="QEGUJB+MS-UIGothic"/>
              </a:rPr>
              <a:t>力减退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可能影响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力，患者可能出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短期或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障碍。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EGUJB+MS-UIGothic"/>
                <a:cs typeface="QEGUJB+MS-UIGothic"/>
              </a:rPr>
              <a:t>判断与决策能力下降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可能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致判断力减弱，患者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7F7F7"/>
                </a:solidFill>
                <a:latin typeface="QEGUJB+MS-UIGothic"/>
                <a:cs typeface="QEGUJB+MS-UIGothic"/>
              </a:rPr>
              <a:t>以做出正确的决策和判断。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https://d.book118.com/116101222030010041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QEGUJB+MS-UIGothic</vt:lpstr>
      <vt:lpstr>SimSun</vt:lpstr>
      <vt:lpstr>INRRLF+SLJFND+MicrosoftYaHei-Bold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2024-09-07T22:32:09.100</cp:lastPrinted>
  <dcterms:created xsi:type="dcterms:W3CDTF">2024-09-07T14:32:09Z</dcterms:created>
  <dcterms:modified xsi:type="dcterms:W3CDTF">2024-09-07T14:32:10Z</dcterms:modified>
</cp:coreProperties>
</file>