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JDDUE+MS-UIGothic"/>
      <p:regular r:id="rId18"/>
    </p:embeddedFont>
    <p:embeddedFont>
      <p:font typeface="MSAJAM+ATALUV+ArialMT"/>
      <p:regular r:id="rId19"/>
    </p:embeddedFont>
    <p:embeddedFont>
      <p:font typeface="RDKUTA+MNWHOP+MicrosoftYaHei"/>
      <p:regular r:id="rId20"/>
    </p:embeddedFont>
    <p:embeddedFont>
      <p:font typeface="HPMHSB+MNWHOP+MicrosoftYaHei"/>
      <p:regular r:id="rId21"/>
    </p:embeddedFont>
    <p:embeddedFont>
      <p:font typeface="WEPOEC+VNEFIJ+MicrosoftYaHei-Bold"/>
      <p:regular r:id="rId22"/>
    </p:embeddedFont>
    <p:embeddedFont>
      <p:font typeface="CEMDCJ+VNEFIJ+MicrosoftYaHei-Bold"/>
      <p:regular r:id="rId23"/>
    </p:embeddedFont>
    <p:embeddedFont>
      <p:font typeface="ELECHO+IQVVVN+Arial-BoldMT"/>
      <p:regular r:id="rId24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font" Target="fonts/font7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82B30-B41F-476F-8B3D-7260943F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E72E9-A885-4FCC-9C07-92D3F64B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FB372-1939-45AB-8F4C-A8C14525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1AA42-7410-45CC-BE17-220E0B79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ABE68-9735-4CBD-857C-B0CB8A218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9F9AB-01AD-43AF-95A4-F4FAF895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A305F-BBEE-4D77-8187-8A47672D4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EF1E1-6D00-4A73-8294-115167C05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31A62-A7AC-4866-BFD8-99A91937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05FF-74E7-4C4D-8F88-2728CB5D6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41F1E-0F3A-4D36-BF4B-F794A384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52211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425786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2">
                <a:solidFill>
                  <a:srgbClr val="0D0D0D"/>
                </a:solidFill>
                <a:latin typeface="BJDDUE+MS-UIGothic"/>
                <a:cs typeface="BJDDUE+MS-UIGothic"/>
              </a:rPr>
              <a:t>高血房件新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SAJAM+ATALUV+ArialMT"/>
                <a:cs typeface="MSAJAM+ATALU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疾病概述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RDKUTA+MNWHOP+MicrosoftYaHei"/>
                <a:cs typeface="RDKUTA+MNWHOP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SAJAM+ATALUV+ArialMT"/>
                <a:cs typeface="MSAJAM+ATALU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4790381" cy="24293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SAJAM+ATALUV+ArialMT"/>
                <a:cs typeface="MSAJAM+ATALU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患者的日常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SAJAM+ATALUV+ArialMT"/>
                <a:cs typeface="MSAJAM+ATALU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患者的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物治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SAJAM+ATALUV+ArialMT"/>
                <a:cs typeface="MSAJAM+ATALU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患者的病情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SAJAM+ATALUV+ArialMT"/>
                <a:cs typeface="MSAJAM+ATALU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BJDDUE+MS-UIGothic"/>
                <a:cs typeface="BJDDUE+MS-UIGothic"/>
              </a:rPr>
              <a:t>患者的健康教育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JDDUE+MS-UIGothic"/>
                <a:cs typeface="BJDDU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是一种常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的慢性疾病，指以体循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环动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脉血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升高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主要特征，可伴有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心、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等器官的功能或器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合征。根据病因不同，高血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性高血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性高血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BJDDUE+MS-UIGothic"/>
                <a:cs typeface="BJDDU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4691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是指成人收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缩压</a:t>
            </a:r>
            <a:r>
              <a:rPr sz="1500">
                <a:solidFill>
                  <a:srgbClr val="000000"/>
                </a:solidFill>
                <a:latin typeface="HPMHSB+MNWHOP+MicrosoftYaHei"/>
                <a:cs typeface="HPMHSB+MNWHOP+MicrosoftYaHei"/>
              </a:rPr>
              <a:t>≥140mmHg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和（或）舒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张压</a:t>
            </a:r>
            <a:r>
              <a:rPr sz="1500">
                <a:solidFill>
                  <a:srgbClr val="000000"/>
                </a:solidFill>
                <a:latin typeface="HPMHSB+MNWHOP+MicrosoftYaHei"/>
                <a:cs typeface="HPMHSB+MNWHOP+MicrosoftYaHei"/>
              </a:rPr>
              <a:t>≥90mmHg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。根据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水平的高低，可分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正常血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、正常高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、</a:t>
            </a:r>
            <a:r>
              <a:rPr sz="1500">
                <a:solidFill>
                  <a:srgbClr val="000000"/>
                </a:solidFill>
                <a:latin typeface="RDKUTA+MNWHOP+MicrosoftYaHei"/>
                <a:cs typeface="RDKUTA+MNWHOP+MicrosoftYaHei"/>
              </a:rPr>
              <a:t>1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、</a:t>
            </a:r>
            <a:r>
              <a:rPr sz="1500">
                <a:solidFill>
                  <a:srgbClr val="000000"/>
                </a:solidFill>
                <a:latin typeface="RDKUTA+MNWHOP+MicrosoftYaHei"/>
                <a:cs typeface="RDKUTA+MNWHOP+MicrosoftYaHei"/>
              </a:rPr>
              <a:t>2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、</a:t>
            </a:r>
            <a:r>
              <a:rPr sz="1500">
                <a:solidFill>
                  <a:srgbClr val="000000"/>
                </a:solidFill>
                <a:latin typeface="RDKUTA+MNWHOP+MicrosoftYaHei"/>
                <a:cs typeface="RDKUTA+MNWHOP+MicrosoftYaHei"/>
              </a:rPr>
              <a:t>3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的病因与病理生理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的病因复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因素、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境因素和行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因素等。高血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的病理生理机制主要涉及心血管系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的重构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和神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体液的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BJDDUE+MS-UIGothic"/>
                <a:cs typeface="BJDDU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BJDDUE+MS-UIGothic"/>
                <a:cs typeface="BJDDU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的病因主要包括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因素、年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、性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、地域差异、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食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、缺乏运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、吸烟、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酒等不良生活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等。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高血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的病理生理机制主要包括血管重构、心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重构、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病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等，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些改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可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致血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升高，并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一步加重心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血管系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11195"/>
                </a:solidFill>
                <a:latin typeface="BJDDUE+MS-UIGothic"/>
                <a:cs typeface="BJDDUE+MS-UIGothic"/>
              </a:rPr>
              <a:t>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高血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的流行病学与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BJDDUE+MS-UIGothic"/>
                <a:cs typeface="BJDDU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746182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在全世界范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内普遍存在，其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病率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和患病率随着年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的增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而升高。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防和控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制高血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压对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于降低心血管疾病的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具有重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87994" y="3086587"/>
            <a:ext cx="3877114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的流行病学特征表明，其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病率和患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病率在不同国家和地区存在差异，但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体呈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上升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防和控制高血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的主要措施包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括改善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、增加运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量、控制体重、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入量、戒烟限酒等。同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，定期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行血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压检测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患者的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范化管理</a:t>
            </a:r>
          </a:p>
          <a:p>
            <a:pPr marL="68580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防和控制高血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的重要手段。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估的目的与内容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JDDUE+MS-UIGothic"/>
                <a:cs typeface="BJDDUE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全面了解高血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患者的健康状况，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制定个性化的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划提供依据。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JDDUE+MS-UIGothic"/>
                <a:cs typeface="BJDDUE+MS-UIGothic"/>
              </a:rPr>
              <a:t>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包括患者的基本信息、生活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病情状况、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知情况、心理状况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和社会支持系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估的方法与技巧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JDDUE+MS-UIGothic"/>
                <a:cs typeface="BJDDUE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过询问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察、体格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和必要的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检查进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JDDUE+MS-UIGothic"/>
                <a:cs typeface="BJDDUE+MS-UIGothic"/>
              </a:rPr>
              <a:t>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听、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察患者的非言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使用恰当的沟通方式，确保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的准确性。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估的注意事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尊重患者的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私和知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情同意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理患者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的心理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和社会支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持不足的情况。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根据患者的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知情况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JDDUE+MS-UIGothic"/>
                <a:cs typeface="BJDDUE+MS-UIGothic"/>
              </a:rPr>
              <a:t>行适当的健康教育。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合理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食是高血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日常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理的关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，有助于控制血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防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BJDDUE+MS-UIGothic"/>
                <a:cs typeface="BJDDU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遵循低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、低脂、低糖、高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食原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总热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入，适量增加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和新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蔬菜、水果的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入。同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，注意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食的合理搭配，如粗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搭配、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荤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素搭配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等，以保持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BJDDUE+MS-UIGothic"/>
                <a:cs typeface="BJDDUE+MS-UIGothic"/>
              </a:rPr>
              <a:t>养均衡。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动护</a:t>
            </a:r>
            <a:r>
              <a:rPr sz="3000">
                <a:solidFill>
                  <a:srgbClr val="3045FD"/>
                </a:solidFill>
                <a:latin typeface="BJDDUE+MS-UIGothic"/>
                <a:cs typeface="BJDDU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适量的运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有助于高血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患者控制血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、减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体重、增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JDDUE+MS-UIGothic"/>
                <a:cs typeface="BJDDU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685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根据患者的身体状况和医生的建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适量的有氧运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，如散步、慢跑、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骑车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游泳等。运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动时应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烈运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度疲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，注意适量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水和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充能量，以保持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DDUE+MS-UIGothic"/>
                <a:cs typeface="BJDDUE+MS-UIGothic"/>
              </a:rPr>
              <a:t>身体健康。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https://d.book118.com/116105221112010050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BJDDUE+MS-UIGothic</vt:lpstr>
      <vt:lpstr>MSAJAM+ATALUV+ArialMT</vt:lpstr>
      <vt:lpstr>Times New Roman</vt:lpstr>
      <vt:lpstr>SimSun</vt:lpstr>
      <vt:lpstr>RDKUTA+MNWHOP+MicrosoftYaHei</vt:lpstr>
      <vt:lpstr>HPMHSB+MNWHOP+MicrosoftYaHei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2024-09-15T16:37:24.349</cp:lastPrinted>
  <dcterms:created xsi:type="dcterms:W3CDTF">2024-09-15T08:37:24Z</dcterms:created>
  <dcterms:modified xsi:type="dcterms:W3CDTF">2024-09-15T08:37:25Z</dcterms:modified>
</cp:coreProperties>
</file>