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74" r:id="rId3"/>
    <p:sldMasterId id="2147483677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8" r:id="rId16"/>
  </p:sldIdLst>
  <p:sldSz cx="9144000" cy="51435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4CFB64-514C-46A1-99C0-BA6EC5176714}" type="datetimeFigureOut">
              <a:rPr lang="zh-CN" altLang="en-US" smtClean="0"/>
              <a:t>2020/11/23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E8049-5561-455C-B14A-7FC9C0517F1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732387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187710-11AB-454B-8F3E-C93C4CC5B5CC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457200">
              <a:defRPr/>
            </a:pPr>
            <a:fld id="{4E0DB654-4362-48BC-B638-435D685DE507}" type="slidenum">
              <a:rPr lang="zh-CN" altLang="en-US" smtClean="0">
                <a:solidFill>
                  <a:prstClr val="black"/>
                </a:solidFill>
                <a:latin typeface="等线" panose="02010600030101010101" charset="-122"/>
                <a:ea typeface="等线" panose="02010600030101010101" charset="-122"/>
              </a:rPr>
              <a:t>2</a:t>
            </a:fld>
            <a:endParaRPr lang="zh-CN" altLang="en-US">
              <a:solidFill>
                <a:prstClr val="black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381000" y="685800"/>
            <a:ext cx="6096000" cy="3429000"/>
          </a:xfrm>
          <a:ln>
            <a:miter lim="800000"/>
          </a:ln>
        </p:spPr>
      </p:sp>
      <p:sp>
        <p:nvSpPr>
          <p:cNvPr id="23555" name="文本占位符 2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zh-CN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457200">
              <a:defRPr/>
            </a:pPr>
            <a:fld id="{4E0DB654-4362-48BC-B638-435D685DE507}" type="slidenum">
              <a:rPr lang="zh-CN" altLang="en-US" smtClean="0">
                <a:solidFill>
                  <a:prstClr val="black"/>
                </a:solidFill>
                <a:latin typeface="等线" panose="02010600030101010101" charset="-122"/>
                <a:ea typeface="等线" panose="02010600030101010101" charset="-122"/>
              </a:rPr>
              <a:t>6</a:t>
            </a:fld>
            <a:endParaRPr lang="zh-CN" altLang="en-US">
              <a:solidFill>
                <a:prstClr val="black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457200">
              <a:defRPr/>
            </a:pPr>
            <a:fld id="{4E0DB654-4362-48BC-B638-435D685DE507}" type="slidenum">
              <a:rPr lang="zh-CN" altLang="en-US" smtClean="0">
                <a:solidFill>
                  <a:prstClr val="black"/>
                </a:solidFill>
                <a:latin typeface="等线" panose="02010600030101010101" charset="-122"/>
                <a:ea typeface="等线" panose="02010600030101010101" charset="-122"/>
              </a:rPr>
              <a:t>9</a:t>
            </a:fld>
            <a:endParaRPr lang="zh-CN" altLang="en-US">
              <a:solidFill>
                <a:prstClr val="black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1243B-4BBD-435E-B3B6-3372878B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3224C-59B7-48A5-B418-353B74A7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E4BCA-61C1-4A63-B2B6-A7A9B9A2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FE951-2D48-477D-BC6C-1BEED0592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4DDC97-F37E-4DC1-A177-F96804585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EEC66-102C-478C-A9D4-544CCA194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EA9A9-DADA-43CC-A17D-5A0F1688F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86EF0-60A1-4B0F-9030-2D9185357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801DB-411B-4C33-8810-2C2783D3E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E01EC-E7A5-432B-A98A-A32EE123A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8385C-78EC-4FC6-AD5B-27064DEA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7" y="1282305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3887" y="3442099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1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4629151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70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1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6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1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3000">
    <p:wip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28650" y="4767264"/>
            <a:ext cx="2057400" cy="273844"/>
          </a:xfrm>
        </p:spPr>
        <p:txBody>
          <a:bodyPr lIns="68577" tIns="34289" rIns="68577" bIns="3428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82F288E0-7875-42C4-84C8-98DBBD3BF4D2}" type="datetimeFigureOut">
              <a:rPr lang="zh-CN" altLang="en-US" sz="1400" smtClean="0">
                <a:solidFill>
                  <a:prstClr val="black"/>
                </a:solidFill>
              </a:rPr>
              <a:t>2020/11/23</a:t>
            </a:fld>
            <a:endParaRPr lang="zh-CN" altLang="en-US" sz="1400">
              <a:solidFill>
                <a:prstClr val="black"/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028950" y="4767264"/>
            <a:ext cx="3086100" cy="273844"/>
          </a:xfrm>
        </p:spPr>
        <p:txBody>
          <a:bodyPr lIns="68577" tIns="34289" rIns="68577" bIns="3428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endParaRPr lang="zh-CN" altLang="en-US" sz="1400">
              <a:solidFill>
                <a:prstClr val="black"/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7264"/>
            <a:ext cx="2057400" cy="273844"/>
          </a:xfrm>
        </p:spPr>
        <p:txBody>
          <a:bodyPr lIns="68577" tIns="34289" rIns="68577" bIns="34289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7D9BB5D0-35E4-459D-AEF3-FE4D7C45CC19}" type="slidenum">
              <a:rPr lang="zh-CN" altLang="en-US" sz="1400" smtClean="0">
                <a:solidFill>
                  <a:prstClr val="black"/>
                </a:solidFill>
              </a:rPr>
              <a:t>‹#›</a:t>
            </a:fld>
            <a:endParaRPr lang="zh-CN" altLang="en-US" sz="1400">
              <a:solidFill>
                <a:prstClr val="black"/>
              </a:solidFill>
            </a:endParaRPr>
          </a:p>
        </p:txBody>
      </p:sp>
    </p:spTree>
  </p:cSld>
  <p:clrMapOvr>
    <a:masterClrMapping/>
  </p:clrMapOvr>
  <p:transition spd="slow" advClick="0" advTm="3000">
    <p:wip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slideLayout" Target="../slideLayouts/slideLayout26.xml" /><Relationship Id="rId3" Type="http://schemas.openxmlformats.org/officeDocument/2006/relationships/image" Target="../media/image1.png" /><Relationship Id="rId4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79" tIns="34289" rIns="68579" bIns="34289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68579" tIns="34289" rIns="68579" bIns="34289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4"/>
            <a:ext cx="2057400" cy="273844"/>
          </a:xfrm>
          <a:prstGeom prst="rect">
            <a:avLst/>
          </a:prstGeom>
        </p:spPr>
        <p:txBody>
          <a:bodyPr vert="horz" lIns="68579" tIns="34289" rIns="68579" bIns="34289" rtlCol="0" anchor="ctr"/>
          <a:lstStyle>
            <a:defPPr>
              <a:defRPr lang="zh-CN"/>
            </a:defPPr>
            <a:lvl1pPr marL="0" algn="l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4203043A-234A-4AE8-B311-FF2D8B28D3CD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2020/11/23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4"/>
            <a:ext cx="3086100" cy="273844"/>
          </a:xfrm>
          <a:prstGeom prst="rect">
            <a:avLst/>
          </a:prstGeom>
        </p:spPr>
        <p:txBody>
          <a:bodyPr vert="horz" lIns="68579" tIns="34289" rIns="68579" bIns="34289" rtlCol="0" anchor="ctr"/>
          <a:lstStyle>
            <a:defPPr>
              <a:defRPr lang="zh-CN"/>
            </a:defPPr>
            <a:lvl1pPr marL="0" algn="ct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4"/>
            <a:ext cx="2057400" cy="273844"/>
          </a:xfrm>
          <a:prstGeom prst="rect">
            <a:avLst/>
          </a:prstGeom>
        </p:spPr>
        <p:txBody>
          <a:bodyPr vert="horz" lIns="68579" tIns="34289" rIns="68579" bIns="34289" rtlCol="0" anchor="ctr"/>
          <a:lstStyle>
            <a:defPPr>
              <a:defRPr lang="zh-CN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fld id="{C483C758-CD70-445A-86E7-2A98F9A3E51F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</p:sldLayoutIdLst>
  <p:transition spd="slow" advClick="0" advTm="3000">
    <p:wipe/>
  </p:transition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22"/>
          <p:cNvSpPr txBox="1"/>
          <p:nvPr/>
        </p:nvSpPr>
        <p:spPr>
          <a:xfrm>
            <a:off x="184364" y="1006792"/>
            <a:ext cx="427196" cy="1708160"/>
          </a:xfrm>
          <a:prstGeom prst="rect">
            <a:avLst/>
          </a:prstGeom>
          <a:solidFill>
            <a:schemeClr val="accent5">
              <a:lumMod val="50000"/>
            </a:schemeClr>
          </a:solidFill>
          <a:ln w="25400">
            <a:solidFill>
              <a:srgbClr val="134857"/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342900">
              <a:defRPr/>
            </a:pPr>
            <a:endParaRPr lang="en-US" altLang="zh-CN" sz="2100" smtClean="0">
              <a:solidFill>
                <a:prstClr val="black">
                  <a:lumMod val="75000"/>
                  <a:lumOff val="25000"/>
                </a:prstClr>
              </a:solidFill>
              <a:latin typeface="文悦古典明朝体 (非商业使用) W5" pitchFamily="2" charset="-122"/>
              <a:ea typeface="文悦古典明朝体 (非商业使用) W5" pitchFamily="2" charset="-122"/>
            </a:endParaRPr>
          </a:p>
          <a:p>
            <a:pPr algn="dist" defTabSz="342900">
              <a:defRPr/>
            </a:pPr>
            <a:endParaRPr lang="en-US" altLang="zh-CN" sz="2100" smtClean="0">
              <a:solidFill>
                <a:prstClr val="black">
                  <a:lumMod val="75000"/>
                  <a:lumOff val="25000"/>
                </a:prstClr>
              </a:solidFill>
              <a:latin typeface="文悦古典明朝体 (非商业使用) W5" pitchFamily="2" charset="-122"/>
              <a:ea typeface="文悦古典明朝体 (非商业使用) W5" pitchFamily="2" charset="-122"/>
            </a:endParaRPr>
          </a:p>
          <a:p>
            <a:pPr algn="dist" defTabSz="342900">
              <a:defRPr/>
            </a:pPr>
            <a:endParaRPr lang="en-US" altLang="zh-CN" sz="2100" smtClean="0">
              <a:solidFill>
                <a:prstClr val="black">
                  <a:lumMod val="75000"/>
                  <a:lumOff val="25000"/>
                </a:prstClr>
              </a:solidFill>
              <a:latin typeface="文悦古典明朝体 (非商业使用) W5" pitchFamily="2" charset="-122"/>
              <a:ea typeface="文悦古典明朝体 (非商业使用) W5" pitchFamily="2" charset="-122"/>
            </a:endParaRPr>
          </a:p>
          <a:p>
            <a:pPr algn="dist" defTabSz="342900">
              <a:defRPr/>
            </a:pPr>
            <a:endParaRPr lang="en-US" altLang="zh-CN" sz="2100" smtClean="0">
              <a:solidFill>
                <a:prstClr val="black">
                  <a:lumMod val="75000"/>
                  <a:lumOff val="25000"/>
                </a:prstClr>
              </a:solidFill>
              <a:latin typeface="文悦古典明朝体 (非商业使用) W5" pitchFamily="2" charset="-122"/>
              <a:ea typeface="文悦古典明朝体 (非商业使用) W5" pitchFamily="2" charset="-122"/>
            </a:endParaRPr>
          </a:p>
          <a:p>
            <a:pPr algn="dist" defTabSz="342900">
              <a:defRPr/>
            </a:pPr>
            <a:endParaRPr lang="zh-CN" altLang="en-US" sz="2100">
              <a:solidFill>
                <a:prstClr val="black">
                  <a:lumMod val="75000"/>
                  <a:lumOff val="25000"/>
                </a:prstClr>
              </a:solidFill>
              <a:latin typeface="文悦古典明朝体 (非商业使用) W5" pitchFamily="2" charset="-122"/>
              <a:ea typeface="文悦古典明朝体 (非商业使用) W5" pitchFamily="2" charset="-122"/>
            </a:endParaRPr>
          </a:p>
        </p:txBody>
      </p:sp>
      <p:cxnSp>
        <p:nvCxnSpPr>
          <p:cNvPr id="6" name="直接连接符 5"/>
          <p:cNvCxnSpPr>
            <a:endCxn id="5" idx="0"/>
          </p:cNvCxnSpPr>
          <p:nvPr/>
        </p:nvCxnSpPr>
        <p:spPr>
          <a:xfrm flipH="1">
            <a:off x="397962" y="-14764"/>
            <a:ext cx="238" cy="1021556"/>
          </a:xfrm>
          <a:prstGeom prst="line">
            <a:avLst/>
          </a:prstGeom>
          <a:ln w="44450">
            <a:solidFill>
              <a:srgbClr val="515B5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>
            <a:stCxn id="5" idx="2"/>
          </p:cNvCxnSpPr>
          <p:nvPr/>
        </p:nvCxnSpPr>
        <p:spPr>
          <a:xfrm>
            <a:off x="397962" y="2714952"/>
            <a:ext cx="238" cy="2426643"/>
          </a:xfrm>
          <a:prstGeom prst="line">
            <a:avLst/>
          </a:prstGeom>
          <a:ln w="44450">
            <a:solidFill>
              <a:srgbClr val="13485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213495" y="0"/>
            <a:ext cx="1496844" cy="88735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</p:sldLayoutIdLst>
  <p:transition>
    <p:random/>
  </p:transition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9.pn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microsoft.com/office/2007/relationships/hdphoto" Target="../media/image5.wdp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6.png" /><Relationship Id="rId9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0524210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1348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582ed5f4793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08906" y="1093289"/>
            <a:ext cx="1954052" cy="1151340"/>
          </a:xfrm>
          <a:prstGeom prst="rect">
            <a:avLst/>
          </a:prstGeom>
        </p:spPr>
      </p:pic>
      <p:pic>
        <p:nvPicPr>
          <p:cNvPr id="13" name="图片 12" descr="582ed5f47933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4791597" y="2564266"/>
            <a:ext cx="2202136" cy="1251704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56180" y="3295470"/>
            <a:ext cx="442912" cy="750094"/>
          </a:xfrm>
          <a:prstGeom prst="rect">
            <a:avLst/>
          </a:prstGeom>
        </p:spPr>
      </p:pic>
      <p:sp>
        <p:nvSpPr>
          <p:cNvPr id="15" name="文本框 14"/>
          <p:cNvSpPr txBox="1"/>
          <p:nvPr/>
        </p:nvSpPr>
        <p:spPr>
          <a:xfrm>
            <a:off x="5329766" y="3440923"/>
            <a:ext cx="369326" cy="750093"/>
          </a:xfrm>
          <a:prstGeom prst="rect">
            <a:avLst/>
          </a:prstGeom>
          <a:noFill/>
        </p:spPr>
        <p:txBody>
          <a:bodyPr vert="eaVert"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1500" b="1">
                <a:solidFill>
                  <a:prstClr val="white">
                    <a:lumMod val="95000"/>
                  </a:prstClr>
                </a:solidFill>
                <a:cs typeface="+mn-ea"/>
                <a:sym typeface="+mn-lt"/>
              </a:rPr>
              <a:t>苏轼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3647747" y="3503445"/>
            <a:ext cx="1413679" cy="238525"/>
          </a:xfrm>
          <a:prstGeom prst="rect">
            <a:avLst/>
          </a:prstGeom>
          <a:noFill/>
        </p:spPr>
        <p:txBody>
          <a:bodyPr vert="horz"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defTabSz="685800"/>
            <a:r>
              <a:rPr lang="zh-CN" altLang="en-US" sz="1100" smtClean="0">
                <a:solidFill>
                  <a:prstClr val="white">
                    <a:lumMod val="95000"/>
                  </a:prstClr>
                </a:solidFill>
                <a:cs typeface="+mn-ea"/>
                <a:sym typeface="+mn-lt"/>
              </a:rPr>
              <a:t>明月几时有</a:t>
            </a:r>
            <a:endParaRPr lang="zh-CN" altLang="en-US" sz="1100">
              <a:solidFill>
                <a:prstClr val="white">
                  <a:lumMod val="95000"/>
                </a:prstClr>
              </a:solidFill>
              <a:cs typeface="+mn-ea"/>
              <a:sym typeface="+mn-lt"/>
            </a:endParaRPr>
          </a:p>
        </p:txBody>
      </p:sp>
      <p:pic>
        <p:nvPicPr>
          <p:cNvPr id="21" name="图片 2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534" y="550951"/>
            <a:ext cx="3444058" cy="754274"/>
          </a:xfrm>
          <a:prstGeom prst="rect">
            <a:avLst/>
          </a:prstGeom>
        </p:spPr>
      </p:pic>
      <p:pic>
        <p:nvPicPr>
          <p:cNvPr id="22" name="图片 2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32782" y="4045565"/>
            <a:ext cx="3017175" cy="485175"/>
          </a:xfrm>
          <a:prstGeom prst="rect">
            <a:avLst/>
          </a:prstGeom>
        </p:spPr>
      </p:pic>
      <p:pic>
        <p:nvPicPr>
          <p:cNvPr id="23" name="图片 2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10287" y="1353144"/>
            <a:ext cx="1964755" cy="315941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24240" y="3197263"/>
            <a:ext cx="1964755" cy="315941"/>
          </a:xfrm>
          <a:prstGeom prst="rect">
            <a:avLst/>
          </a:prstGeom>
        </p:spPr>
      </p:pic>
      <p:pic>
        <p:nvPicPr>
          <p:cNvPr id="2050" name="Picture 2" descr="C:\Users\Administrator\Pictures\图片14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987824" y="0"/>
            <a:ext cx="3249613" cy="3767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矩形 15"/>
          <p:cNvSpPr/>
          <p:nvPr/>
        </p:nvSpPr>
        <p:spPr>
          <a:xfrm>
            <a:off x="0" y="4456336"/>
            <a:ext cx="9144000" cy="4072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000" b="1" ker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20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1348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582ed5f4793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6056" y="1338985"/>
            <a:ext cx="1945621" cy="1146373"/>
          </a:xfrm>
          <a:prstGeom prst="rect">
            <a:avLst/>
          </a:prstGeom>
        </p:spPr>
      </p:pic>
      <p:pic>
        <p:nvPicPr>
          <p:cNvPr id="21" name="图片 20" descr="582ed5f47933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0656" y="2701330"/>
            <a:ext cx="2616663" cy="1487324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-178593" y="987161"/>
            <a:ext cx="8743950" cy="3359754"/>
            <a:chOff x="-1960660" y="1719625"/>
            <a:chExt cx="9114201" cy="3502018"/>
          </a:xfrm>
        </p:grpSpPr>
        <p:sp>
          <p:nvSpPr>
            <p:cNvPr id="12" name="椭圆 11"/>
            <p:cNvSpPr/>
            <p:nvPr/>
          </p:nvSpPr>
          <p:spPr>
            <a:xfrm>
              <a:off x="1532467" y="1719625"/>
              <a:ext cx="3067432" cy="306743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685800">
                <a:defRPr/>
              </a:pPr>
              <a:endParaRPr lang="zh-CN" altLang="en-US" sz="1500" spc="450">
                <a:solidFill>
                  <a:srgbClr val="CEB966">
                    <a:lumMod val="50000"/>
                  </a:srgbClr>
                </a:solidFill>
                <a:cs typeface="+mn-ea"/>
                <a:sym typeface="+mn-lt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73574" y="3082386"/>
              <a:ext cx="3067432" cy="213925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91471" y="3401490"/>
              <a:ext cx="1350276" cy="471572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92843" y="2097355"/>
              <a:ext cx="1448052" cy="505719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960660" y="2134874"/>
              <a:ext cx="3262325" cy="845929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08608" y="4338107"/>
              <a:ext cx="3144933" cy="505719"/>
            </a:xfrm>
            <a:prstGeom prst="rect">
              <a:avLst/>
            </a:prstGeom>
          </p:spPr>
        </p:pic>
      </p:grpSp>
      <p:sp>
        <p:nvSpPr>
          <p:cNvPr id="7" name="文本框 6"/>
          <p:cNvSpPr txBox="1"/>
          <p:nvPr/>
        </p:nvSpPr>
        <p:spPr>
          <a:xfrm>
            <a:off x="2420308" y="1621152"/>
            <a:ext cx="4447468" cy="746356"/>
          </a:xfrm>
          <a:prstGeom prst="rect">
            <a:avLst/>
          </a:prstGeom>
          <a:noFill/>
        </p:spPr>
        <p:txBody>
          <a:bodyPr wrap="square" lIns="68576" tIns="34289" rIns="68576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4400" b="1" smtClean="0">
                <a:solidFill>
                  <a:prstClr val="black"/>
                </a:solidFill>
                <a:cs typeface="+mn-ea"/>
                <a:sym typeface="+mn-lt"/>
              </a:rPr>
              <a:t>走近作者</a:t>
            </a:r>
            <a:endParaRPr lang="zh-CN" altLang="en-US" sz="4400" b="1">
              <a:solidFill>
                <a:prstClr val="black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slow" advClick="0" advTm="3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6254476" y="-4132"/>
            <a:ext cx="2889524" cy="5135404"/>
          </a:xfrm>
          <a:prstGeom prst="rect">
            <a:avLst/>
          </a:prstGeom>
          <a:solidFill>
            <a:srgbClr val="1348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6" tIns="34289" rIns="68576" bIns="34289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21509" name="矩形 85000"/>
          <p:cNvSpPr>
            <a:spLocks noChangeArrowheads="1"/>
          </p:cNvSpPr>
          <p:nvPr/>
        </p:nvSpPr>
        <p:spPr bwMode="auto">
          <a:xfrm>
            <a:off x="1187624" y="1016480"/>
            <a:ext cx="4360118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ts val="5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srgbClr val="FF0000"/>
                </a:solidFill>
                <a:cs typeface="+mn-ea"/>
                <a:sym typeface="+mn-lt"/>
              </a:rPr>
              <a:t>【苏轼】</a:t>
            </a:r>
            <a:r>
              <a:rPr lang="zh-CN" altLang="en-US" sz="2400" smtClean="0">
                <a:solidFill>
                  <a:prstClr val="black"/>
                </a:solidFill>
                <a:cs typeface="+mn-ea"/>
                <a:sym typeface="+mn-lt"/>
              </a:rPr>
              <a:t>字子瞻，号“东坡居士”四川眉山人，是北宋文学家、书画家。“唐宋八大家”之一。豪放派，对后世影响很大。苏门父子三</a:t>
            </a:r>
            <a:r>
              <a:rPr lang="zh-CN" altLang="en-US" sz="2400">
                <a:solidFill>
                  <a:prstClr val="black"/>
                </a:solidFill>
                <a:cs typeface="+mn-ea"/>
                <a:sym typeface="+mn-lt"/>
              </a:rPr>
              <a:t>词客，与苏洵、苏辙并称</a:t>
            </a:r>
            <a:r>
              <a:rPr lang="zh-CN" altLang="en-US" sz="2400" smtClean="0">
                <a:solidFill>
                  <a:prstClr val="black"/>
                </a:solidFill>
                <a:cs typeface="+mn-ea"/>
                <a:sym typeface="+mn-lt"/>
              </a:rPr>
              <a:t>“三苏”。</a:t>
            </a:r>
          </a:p>
        </p:txBody>
      </p:sp>
      <p:pic>
        <p:nvPicPr>
          <p:cNvPr id="2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651488" y="871895"/>
            <a:ext cx="2095500" cy="2178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129570" y="987574"/>
            <a:ext cx="553998" cy="17281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bg1"/>
                </a:solidFill>
                <a:cs typeface="+mn-ea"/>
                <a:sym typeface="+mn-lt"/>
              </a:rPr>
              <a:t>走近作者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4539344" y="65187"/>
            <a:ext cx="4104456" cy="507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 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苏轼因为与当权的变法者王安石等人政见不同，自求外放，辗转在各地为官</a:t>
            </a:r>
            <a:r>
              <a:rPr lang="zh-CN" altLang="en-US" sz="240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。宋神宗熙宁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九年（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1076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年）苏轼谪居</a:t>
            </a:r>
            <a:r>
              <a:rPr lang="zh-CN" altLang="en-US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密州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，这时他的弟弟苏辙正在济南任职，兄弟俩已有七年多没见面。这年中秋，作者对月畅饮，在醉意朦胧之中写下这首词。</a:t>
            </a: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67"/>
          <a:stretch>
            <a:fillRect/>
          </a:stretch>
        </p:blipFill>
        <p:spPr>
          <a:xfrm>
            <a:off x="1115616" y="956126"/>
            <a:ext cx="3215639" cy="2623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/>
          <p:cNvSpPr txBox="1"/>
          <p:nvPr/>
        </p:nvSpPr>
        <p:spPr>
          <a:xfrm>
            <a:off x="129570" y="987574"/>
            <a:ext cx="553998" cy="17281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bg1"/>
                </a:solidFill>
                <a:cs typeface="+mn-ea"/>
                <a:sym typeface="+mn-lt"/>
              </a:rPr>
              <a:t>写作背景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框 45058"/>
          <p:cNvSpPr txBox="1">
            <a:spLocks noChangeArrowheads="1"/>
          </p:cNvSpPr>
          <p:nvPr/>
        </p:nvSpPr>
        <p:spPr bwMode="auto">
          <a:xfrm>
            <a:off x="869097" y="-152370"/>
            <a:ext cx="8260704" cy="5262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               </a:t>
            </a:r>
            <a:r>
              <a:rPr lang="zh-CN" altLang="en-US" sz="36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水调歌头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[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北宋 苏轼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]</a:t>
            </a:r>
          </a:p>
          <a:p>
            <a:pPr eaLnBrk="1" fontAlgn="base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</a:t>
            </a:r>
            <a:r>
              <a:rPr lang="zh-CN" altLang="en-US" sz="2400" b="1" smtClean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丙辰中秋，欢饮达旦，大醉，作此篇，兼怀子由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。 </a:t>
            </a:r>
            <a:endParaRPr lang="zh-CN" altLang="en-US" sz="2400" smtClean="0">
              <a:solidFill>
                <a:srgbClr val="FF0000"/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 明月几时有？把酒问青天。不知天上宫</a:t>
            </a:r>
            <a:r>
              <a:rPr lang="zh-CN" altLang="en-US" sz="2400" smtClean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阙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，今夕是何年。我欲乘风归去，又恐琼楼玉宇，高处不胜寒。起舞弄清影，何似在人间。</a:t>
            </a:r>
          </a:p>
          <a:p>
            <a:pPr eaLnBrk="1" fontAlgn="base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 </a:t>
            </a:r>
            <a:r>
              <a:rPr lang="zh-CN" altLang="en-US" sz="2400" smtClean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转朱阁，低绮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户，照无</a:t>
            </a:r>
            <a:r>
              <a:rPr lang="zh-CN" altLang="en-US" sz="2400" smtClean="0">
                <a:latin typeface="+mn-lt"/>
                <a:ea typeface="+mn-ea"/>
                <a:cs typeface="+mn-ea"/>
                <a:sym typeface="+mn-lt"/>
              </a:rPr>
              <a:t>眠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。不应有恨，何事长向别时圆？人有悲欢离合，月有阴晴圆缺，此事古难全。但愿人长久，千里共</a:t>
            </a:r>
            <a:r>
              <a:rPr lang="zh-CN" altLang="en-US" sz="2400" smtClean="0">
                <a:solidFill>
                  <a:schemeClr val="tx1"/>
                </a:solidFill>
                <a:latin typeface="+mn-lt"/>
                <a:ea typeface="+mn-ea"/>
                <a:cs typeface="+mn-ea"/>
                <a:sym typeface="+mn-lt"/>
              </a:rPr>
              <a:t>婵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娟。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1348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582ed5f4793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6056" y="1338985"/>
            <a:ext cx="1945621" cy="1146373"/>
          </a:xfrm>
          <a:prstGeom prst="rect">
            <a:avLst/>
          </a:prstGeom>
        </p:spPr>
      </p:pic>
      <p:pic>
        <p:nvPicPr>
          <p:cNvPr id="21" name="图片 20" descr="582ed5f47933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0656" y="2701330"/>
            <a:ext cx="2616663" cy="1487324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50865" y="987161"/>
            <a:ext cx="8743950" cy="3359754"/>
            <a:chOff x="-1960660" y="1719625"/>
            <a:chExt cx="9114201" cy="3502018"/>
          </a:xfrm>
        </p:grpSpPr>
        <p:sp>
          <p:nvSpPr>
            <p:cNvPr id="12" name="椭圆 11"/>
            <p:cNvSpPr/>
            <p:nvPr/>
          </p:nvSpPr>
          <p:spPr>
            <a:xfrm>
              <a:off x="1532467" y="1719625"/>
              <a:ext cx="3067432" cy="306743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685800">
                <a:defRPr/>
              </a:pPr>
              <a:endParaRPr lang="zh-CN" altLang="en-US" sz="1500" spc="450">
                <a:solidFill>
                  <a:srgbClr val="CEB966">
                    <a:lumMod val="50000"/>
                  </a:srgbClr>
                </a:solidFill>
                <a:cs typeface="+mn-ea"/>
                <a:sym typeface="+mn-lt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73574" y="3082386"/>
              <a:ext cx="3067432" cy="213925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91471" y="3401490"/>
              <a:ext cx="1350276" cy="471572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92843" y="2097355"/>
              <a:ext cx="1448052" cy="505719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960660" y="2134874"/>
              <a:ext cx="3262325" cy="845929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08608" y="4338107"/>
              <a:ext cx="3144933" cy="505719"/>
            </a:xfrm>
            <a:prstGeom prst="rect">
              <a:avLst/>
            </a:prstGeom>
          </p:spPr>
        </p:pic>
      </p:grpSp>
      <p:sp>
        <p:nvSpPr>
          <p:cNvPr id="7" name="文本框 6"/>
          <p:cNvSpPr txBox="1"/>
          <p:nvPr/>
        </p:nvSpPr>
        <p:spPr>
          <a:xfrm>
            <a:off x="2649766" y="1607122"/>
            <a:ext cx="4447468" cy="1546575"/>
          </a:xfrm>
          <a:prstGeom prst="rect">
            <a:avLst/>
          </a:prstGeom>
          <a:noFill/>
        </p:spPr>
        <p:txBody>
          <a:bodyPr wrap="square" lIns="68576" tIns="34289" rIns="68576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4800" b="1" smtClean="0">
                <a:solidFill>
                  <a:prstClr val="black"/>
                </a:solidFill>
                <a:cs typeface="+mn-ea"/>
                <a:sym typeface="+mn-lt"/>
              </a:rPr>
              <a:t>吟诵一段</a:t>
            </a:r>
            <a:endParaRPr lang="en-US" altLang="zh-CN" sz="4800" b="1" smtClean="0">
              <a:solidFill>
                <a:prstClr val="black"/>
              </a:solidFill>
              <a:cs typeface="+mn-ea"/>
              <a:sym typeface="+mn-lt"/>
            </a:endParaRPr>
          </a:p>
          <a:p>
            <a:pPr algn="ctr" defTabSz="685800">
              <a:defRPr/>
            </a:pPr>
            <a:r>
              <a:rPr lang="zh-CN" altLang="en-US" sz="4800" b="1" smtClean="0">
                <a:solidFill>
                  <a:prstClr val="black"/>
                </a:solidFill>
                <a:cs typeface="+mn-ea"/>
                <a:sym typeface="+mn-lt"/>
              </a:rPr>
              <a:t>月语</a:t>
            </a:r>
            <a:endParaRPr lang="zh-CN" altLang="en-US" sz="4800" b="1">
              <a:solidFill>
                <a:prstClr val="black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slow" advClick="0" advTm="3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框 45058"/>
          <p:cNvSpPr txBox="1">
            <a:spLocks noChangeArrowheads="1"/>
          </p:cNvSpPr>
          <p:nvPr/>
        </p:nvSpPr>
        <p:spPr bwMode="auto">
          <a:xfrm>
            <a:off x="782340" y="411510"/>
            <a:ext cx="8260704" cy="4154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               </a:t>
            </a:r>
            <a:r>
              <a:rPr lang="zh-CN" altLang="en-US" sz="36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水调歌头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[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北宋 苏轼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]</a:t>
            </a:r>
          </a:p>
          <a:p>
            <a:pPr eaLnBrk="1" fontAlgn="base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r>
              <a:rPr lang="en-US" altLang="zh-CN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丙辰中秋，欢饮达旦，大醉，作此篇，兼怀子由。 </a:t>
            </a:r>
            <a:endParaRPr lang="zh-CN" altLang="en-US" sz="2400" smtClean="0">
              <a:solidFill>
                <a:srgbClr val="FF0000"/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fontAlgn="base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    明月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几时有？把酒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问青天。不知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天上宫</a:t>
            </a:r>
            <a:r>
              <a:rPr lang="zh-CN" altLang="en-US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阙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，今夕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是何年。我欲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乘风归去，又恐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琼楼玉宇，高处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不胜寒。起舞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弄清影，何似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在人间。</a:t>
            </a:r>
          </a:p>
        </p:txBody>
      </p:sp>
      <p:sp>
        <p:nvSpPr>
          <p:cNvPr id="45067" name="矩形 45066"/>
          <p:cNvSpPr>
            <a:spLocks noChangeArrowheads="1"/>
          </p:cNvSpPr>
          <p:nvPr/>
        </p:nvSpPr>
        <p:spPr bwMode="auto">
          <a:xfrm>
            <a:off x="6804248" y="2239364"/>
            <a:ext cx="67037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en-US" sz="2000" b="1" err="1" smtClean="0">
                <a:solidFill>
                  <a:srgbClr val="0000FF"/>
                </a:solidFill>
                <a:cs typeface="+mn-ea"/>
                <a:sym typeface="+mn-lt"/>
              </a:rPr>
              <a:t>què</a:t>
            </a:r>
            <a:endParaRPr lang="en-US" altLang="en-US" sz="2000" b="1" smtClean="0">
              <a:solidFill>
                <a:srgbClr val="0000FF"/>
              </a:solidFill>
              <a:cs typeface="+mn-ea"/>
              <a:sym typeface="+mn-lt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1187624" y="281278"/>
            <a:ext cx="74501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自由朗读诗词，读准字音、节奏。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9570" y="987574"/>
            <a:ext cx="553998" cy="17281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cs typeface="+mn-ea"/>
                <a:sym typeface="+mn-lt"/>
              </a:rPr>
              <a:t>朗读</a:t>
            </a:r>
            <a:r>
              <a:rPr lang="zh-CN" altLang="en-US" sz="2400" smtClean="0">
                <a:solidFill>
                  <a:schemeClr val="bg1"/>
                </a:solidFill>
                <a:cs typeface="+mn-ea"/>
                <a:sym typeface="+mn-lt"/>
              </a:rPr>
              <a:t>诗词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5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45067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文本框 1"/>
          <p:cNvSpPr txBox="1">
            <a:spLocks noChangeArrowheads="1"/>
          </p:cNvSpPr>
          <p:nvPr/>
        </p:nvSpPr>
        <p:spPr bwMode="auto">
          <a:xfrm>
            <a:off x="971600" y="771550"/>
            <a:ext cx="6408712" cy="30460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400" smtClean="0">
                <a:solidFill>
                  <a:srgbClr val="FF00FF"/>
                </a:solidFill>
                <a:latin typeface="+mn-lt"/>
                <a:ea typeface="+mn-ea"/>
                <a:cs typeface="+mn-ea"/>
                <a:sym typeface="+mn-lt"/>
              </a:rPr>
              <a:t>    </a:t>
            </a:r>
            <a:r>
              <a:rPr lang="zh-CN" altLang="en-US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转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朱阁，低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绮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户，照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无</a:t>
            </a:r>
            <a:r>
              <a:rPr lang="zh-CN" altLang="en-US" sz="2400" smtClean="0">
                <a:latin typeface="+mn-lt"/>
                <a:ea typeface="+mn-ea"/>
                <a:cs typeface="+mn-ea"/>
                <a:sym typeface="+mn-lt"/>
              </a:rPr>
              <a:t>眠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。不应有恨，何事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长向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别时圆？人有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悲欢离合，月有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阴晴圆缺，此事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古难全。但愿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人长久，千里</a:t>
            </a:r>
            <a:r>
              <a:rPr lang="en-US" altLang="zh-CN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/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共</a:t>
            </a:r>
            <a:r>
              <a:rPr lang="zh-CN" altLang="en-US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婵</a:t>
            </a:r>
            <a:r>
              <a:rPr lang="zh-CN" altLang="en-US" sz="2400" smtClean="0">
                <a:solidFill>
                  <a:prstClr val="black"/>
                </a:solidFill>
                <a:latin typeface="+mn-lt"/>
                <a:ea typeface="+mn-ea"/>
                <a:cs typeface="+mn-ea"/>
                <a:sym typeface="+mn-lt"/>
              </a:rPr>
              <a:t>娟。</a:t>
            </a:r>
          </a:p>
        </p:txBody>
      </p:sp>
      <p:sp>
        <p:nvSpPr>
          <p:cNvPr id="45072" name="矩形 45071"/>
          <p:cNvSpPr>
            <a:spLocks noChangeArrowheads="1"/>
          </p:cNvSpPr>
          <p:nvPr/>
        </p:nvSpPr>
        <p:spPr bwMode="auto">
          <a:xfrm>
            <a:off x="1193852" y="582239"/>
            <a:ext cx="96212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en-US" sz="2000" b="1" err="1" smtClean="0">
                <a:solidFill>
                  <a:srgbClr val="0000FF"/>
                </a:solidFill>
                <a:cs typeface="+mn-ea"/>
                <a:sym typeface="+mn-lt"/>
              </a:rPr>
              <a:t>zhuǎn</a:t>
            </a:r>
            <a:endParaRPr lang="en-US" altLang="en-US" sz="2000" b="1" smtClean="0">
              <a:solidFill>
                <a:srgbClr val="0000FF"/>
              </a:solidFill>
              <a:cs typeface="+mn-ea"/>
              <a:sym typeface="+mn-lt"/>
            </a:endParaRPr>
          </a:p>
        </p:txBody>
      </p:sp>
      <p:sp>
        <p:nvSpPr>
          <p:cNvPr id="45074" name="矩形 45073"/>
          <p:cNvSpPr>
            <a:spLocks noChangeArrowheads="1"/>
          </p:cNvSpPr>
          <p:nvPr/>
        </p:nvSpPr>
        <p:spPr bwMode="auto">
          <a:xfrm>
            <a:off x="3415707" y="613016"/>
            <a:ext cx="42992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000" b="1" err="1" smtClean="0">
                <a:solidFill>
                  <a:srgbClr val="0000FF"/>
                </a:solidFill>
                <a:cs typeface="+mn-ea"/>
                <a:sym typeface="+mn-lt"/>
              </a:rPr>
              <a:t>qǐ</a:t>
            </a:r>
            <a:endParaRPr lang="en-US" altLang="zh-CN" sz="2000" b="1" smtClean="0">
              <a:solidFill>
                <a:srgbClr val="0000FF"/>
              </a:solidFill>
              <a:cs typeface="+mn-ea"/>
              <a:sym typeface="+mn-lt"/>
            </a:endParaRPr>
          </a:p>
        </p:txBody>
      </p:sp>
      <p:sp>
        <p:nvSpPr>
          <p:cNvPr id="45077" name="矩形 45076"/>
          <p:cNvSpPr>
            <a:spLocks noChangeArrowheads="1"/>
          </p:cNvSpPr>
          <p:nvPr/>
        </p:nvSpPr>
        <p:spPr bwMode="auto">
          <a:xfrm>
            <a:off x="1387863" y="2851664"/>
            <a:ext cx="79701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en-US" altLang="zh-CN" sz="2000" b="1" err="1" smtClean="0">
                <a:solidFill>
                  <a:srgbClr val="0000FF"/>
                </a:solidFill>
                <a:cs typeface="+mn-ea"/>
                <a:sym typeface="+mn-lt"/>
              </a:rPr>
              <a:t>chán</a:t>
            </a:r>
            <a:endParaRPr lang="en-US" altLang="zh-CN" sz="2000" b="1" smtClean="0">
              <a:solidFill>
                <a:srgbClr val="0000FF"/>
              </a:solidFill>
              <a:cs typeface="+mn-ea"/>
              <a:sym typeface="+mn-lt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29570" y="987574"/>
            <a:ext cx="553998" cy="17281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smtClean="0">
                <a:solidFill>
                  <a:schemeClr val="bg1"/>
                </a:solidFill>
                <a:cs typeface="+mn-ea"/>
                <a:sym typeface="+mn-lt"/>
              </a:rPr>
              <a:t>朗诵诗词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0" y="4227933"/>
            <a:ext cx="9144000" cy="913661"/>
          </a:xfrm>
          <a:prstGeom prst="rect">
            <a:avLst/>
          </a:prstGeom>
          <a:solidFill>
            <a:srgbClr val="1348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6" tIns="34289" rIns="68576" bIns="34289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  <a:cs typeface="+mn-ea"/>
              <a:sym typeface="+mn-lt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6965720" y="556084"/>
            <a:ext cx="2445316" cy="3683569"/>
          </a:xfrm>
          <a:prstGeom prst="rect">
            <a:avLst/>
          </a:prstGeom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5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5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5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72" grpId="0"/>
      <p:bldP spid="45074" grpId="0"/>
      <p:bldP spid="4507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1348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582ed5f47933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96056" y="1338985"/>
            <a:ext cx="1945621" cy="1146373"/>
          </a:xfrm>
          <a:prstGeom prst="rect">
            <a:avLst/>
          </a:prstGeom>
        </p:spPr>
      </p:pic>
      <p:pic>
        <p:nvPicPr>
          <p:cNvPr id="21" name="图片 20" descr="582ed5f47933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810656" y="2701330"/>
            <a:ext cx="2616663" cy="1487324"/>
          </a:xfrm>
          <a:prstGeom prst="rect">
            <a:avLst/>
          </a:prstGeom>
        </p:spPr>
      </p:pic>
      <p:grpSp>
        <p:nvGrpSpPr>
          <p:cNvPr id="11" name="组合 10"/>
          <p:cNvGrpSpPr/>
          <p:nvPr/>
        </p:nvGrpSpPr>
        <p:grpSpPr>
          <a:xfrm>
            <a:off x="-178593" y="987161"/>
            <a:ext cx="8743950" cy="3359754"/>
            <a:chOff x="-1960660" y="1719625"/>
            <a:chExt cx="9114201" cy="3502018"/>
          </a:xfrm>
        </p:grpSpPr>
        <p:sp>
          <p:nvSpPr>
            <p:cNvPr id="12" name="椭圆 11"/>
            <p:cNvSpPr/>
            <p:nvPr/>
          </p:nvSpPr>
          <p:spPr>
            <a:xfrm>
              <a:off x="1532467" y="1719625"/>
              <a:ext cx="3067432" cy="3067432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微软雅黑"/>
                  <a:ea typeface="+mn-ea"/>
                  <a:cs typeface="+mn-cs"/>
                </a:defRPr>
              </a:lvl9pPr>
            </a:lstStyle>
            <a:p>
              <a:pPr algn="ctr" defTabSz="685800">
                <a:defRPr/>
              </a:pPr>
              <a:endParaRPr lang="zh-CN" altLang="en-US" sz="1500" spc="450">
                <a:solidFill>
                  <a:srgbClr val="CEB966">
                    <a:lumMod val="50000"/>
                  </a:srgbClr>
                </a:solidFill>
                <a:cs typeface="+mn-ea"/>
                <a:sym typeface="+mn-lt"/>
              </a:endParaRPr>
            </a:p>
          </p:txBody>
        </p:sp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1973574" y="3082386"/>
              <a:ext cx="3067432" cy="2139257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891471" y="3401490"/>
              <a:ext cx="1350276" cy="471572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3792843" y="2097355"/>
              <a:ext cx="1448052" cy="505719"/>
            </a:xfrm>
            <a:prstGeom prst="rect">
              <a:avLst/>
            </a:prstGeom>
          </p:spPr>
        </p:pic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-1960660" y="2134874"/>
              <a:ext cx="3262325" cy="845929"/>
            </a:xfrm>
            <a:prstGeom prst="rect">
              <a:avLst/>
            </a:prstGeom>
          </p:spPr>
        </p:pic>
        <p:pic>
          <p:nvPicPr>
            <p:cNvPr id="17" name="图片 1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4008608" y="4338107"/>
              <a:ext cx="3144933" cy="505719"/>
            </a:xfrm>
            <a:prstGeom prst="rect">
              <a:avLst/>
            </a:prstGeom>
          </p:spPr>
        </p:pic>
      </p:grpSp>
      <p:sp>
        <p:nvSpPr>
          <p:cNvPr id="7" name="文本框 6"/>
          <p:cNvSpPr txBox="1"/>
          <p:nvPr/>
        </p:nvSpPr>
        <p:spPr>
          <a:xfrm>
            <a:off x="2420308" y="1621152"/>
            <a:ext cx="4447468" cy="1731241"/>
          </a:xfrm>
          <a:prstGeom prst="rect">
            <a:avLst/>
          </a:prstGeom>
          <a:noFill/>
        </p:spPr>
        <p:txBody>
          <a:bodyPr wrap="square" lIns="68576" tIns="34289" rIns="68576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>
              <a:defRPr/>
            </a:pPr>
            <a:r>
              <a:rPr lang="zh-CN" altLang="en-US" sz="5400" b="1" smtClean="0">
                <a:solidFill>
                  <a:prstClr val="black"/>
                </a:solidFill>
                <a:cs typeface="+mn-ea"/>
                <a:sym typeface="+mn-lt"/>
              </a:rPr>
              <a:t>忆念一份</a:t>
            </a:r>
            <a:endParaRPr lang="en-US" altLang="zh-CN" sz="5400" b="1" smtClean="0">
              <a:solidFill>
                <a:prstClr val="black"/>
              </a:solidFill>
              <a:cs typeface="+mn-ea"/>
              <a:sym typeface="+mn-lt"/>
            </a:endParaRPr>
          </a:p>
          <a:p>
            <a:pPr algn="ctr" defTabSz="685800">
              <a:defRPr/>
            </a:pPr>
            <a:r>
              <a:rPr lang="zh-CN" altLang="en-US" sz="5400" b="1" smtClean="0">
                <a:solidFill>
                  <a:prstClr val="black"/>
                </a:solidFill>
                <a:cs typeface="+mn-ea"/>
                <a:sym typeface="+mn-lt"/>
              </a:rPr>
              <a:t>月韵</a:t>
            </a:r>
            <a:endParaRPr lang="zh-CN" altLang="en-US" sz="5400" b="1">
              <a:solidFill>
                <a:prstClr val="black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slow" advClick="0" advTm="3000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8" name="矩形 46087"/>
          <p:cNvSpPr>
            <a:spLocks noChangeArrowheads="1"/>
          </p:cNvSpPr>
          <p:nvPr/>
        </p:nvSpPr>
        <p:spPr bwMode="auto">
          <a:xfrm>
            <a:off x="727075" y="1719265"/>
            <a:ext cx="532765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cs typeface="+mn-ea"/>
                <a:sym typeface="+mn-lt"/>
              </a:rPr>
              <a:t>把酒：端起酒杯。</a:t>
            </a:r>
            <a:endParaRPr lang="en-US" altLang="zh-CN" sz="2400" smtClean="0">
              <a:solidFill>
                <a:prstClr val="black"/>
              </a:solidFill>
              <a:cs typeface="+mn-ea"/>
              <a:sym typeface="+mn-lt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cs typeface="+mn-ea"/>
                <a:sym typeface="+mn-lt"/>
              </a:rPr>
              <a:t>不胜：经不住，承受不了。</a:t>
            </a:r>
            <a:endParaRPr lang="en-US" altLang="zh-CN" sz="2400" smtClean="0">
              <a:solidFill>
                <a:prstClr val="black"/>
              </a:solidFill>
              <a:cs typeface="+mn-ea"/>
              <a:sym typeface="+mn-lt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cs typeface="+mn-ea"/>
                <a:sym typeface="+mn-lt"/>
              </a:rPr>
              <a:t>弄：玩赏。</a:t>
            </a:r>
            <a:endParaRPr lang="en-US" altLang="zh-CN" sz="2400" smtClean="0">
              <a:solidFill>
                <a:prstClr val="black"/>
              </a:solidFill>
              <a:cs typeface="+mn-ea"/>
              <a:sym typeface="+mn-lt"/>
            </a:endParaRPr>
          </a:p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prstClr val="black"/>
                </a:solidFill>
                <a:cs typeface="+mn-ea"/>
                <a:sym typeface="+mn-lt"/>
              </a:rPr>
              <a:t>共：一起欣赏。</a:t>
            </a:r>
            <a:endParaRPr lang="en-US" altLang="zh-CN" sz="2400" smtClean="0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8195" name="文本框 1"/>
          <p:cNvSpPr txBox="1">
            <a:spLocks noChangeArrowheads="1"/>
          </p:cNvSpPr>
          <p:nvPr/>
        </p:nvSpPr>
        <p:spPr bwMode="auto">
          <a:xfrm>
            <a:off x="1002865" y="812009"/>
            <a:ext cx="504983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</a:pPr>
            <a:r>
              <a:rPr lang="zh-CN" altLang="en-US" sz="2400" smtClean="0">
                <a:solidFill>
                  <a:srgbClr val="FF0000"/>
                </a:solidFill>
                <a:latin typeface="+mn-lt"/>
                <a:ea typeface="+mn-ea"/>
                <a:cs typeface="+mn-ea"/>
                <a:sym typeface="+mn-lt"/>
              </a:rPr>
              <a:t>结合注释，疏通课文大意。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29570" y="991475"/>
            <a:ext cx="553998" cy="172819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cs typeface="+mn-ea"/>
                <a:sym typeface="+mn-lt"/>
              </a:rPr>
              <a:t>读懂</a:t>
            </a:r>
            <a:r>
              <a:rPr lang="zh-CN" altLang="en-US" sz="2400" smtClean="0">
                <a:solidFill>
                  <a:schemeClr val="bg1"/>
                </a:solidFill>
                <a:cs typeface="+mn-ea"/>
                <a:sym typeface="+mn-lt"/>
              </a:rPr>
              <a:t>词意</a:t>
            </a:r>
            <a:endParaRPr lang="zh-CN" altLang="en-US" sz="2400">
              <a:solidFill>
                <a:schemeClr val="bg1"/>
              </a:solidFill>
              <a:cs typeface="+mn-ea"/>
              <a:sym typeface="+mn-lt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254476" y="-4132"/>
            <a:ext cx="2889524" cy="5135404"/>
          </a:xfrm>
          <a:prstGeom prst="rect">
            <a:avLst/>
          </a:prstGeom>
          <a:solidFill>
            <a:srgbClr val="1348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76" tIns="34289" rIns="68576" bIns="34289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685800"/>
            <a:endParaRPr lang="zh-CN" altLang="en-US" sz="1400">
              <a:solidFill>
                <a:prstClr val="white"/>
              </a:solidFill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6372200" y="1131590"/>
            <a:ext cx="2486025" cy="3026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dur="50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6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https://d.book118.com/116105242104010035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模板网-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1rec5irr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1rec5irr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第一PPT模板网-WWW.1PPT.COM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1rec5irr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等线</vt:lpstr>
      <vt:lpstr>文悦古典明朝体 (非商业使用) W5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2024-09-05T04:49:13.934</cp:lastPrinted>
  <dcterms:created xsi:type="dcterms:W3CDTF">2024-09-04T20:49:13Z</dcterms:created>
  <dcterms:modified xsi:type="dcterms:W3CDTF">2024-09-04T20:49:15Z</dcterms:modified>
</cp:coreProperties>
</file>