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BE3CC1-87FA-48A8-9460-660703CD9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5B3B86-57BC-4CBB-B32D-8A530F085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D36F3-0FF7-4E3A-B806-344A36827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1062A9-59B7-47C7-A95D-6FAA96FB2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87C18F-56A0-4A30-AAB9-94139E1C3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70FE87-D127-4C40-9120-42D1B4721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3AC122-4636-401C-8474-4815CEF19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08F462-D0B7-47D9-A0C3-F728DE804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C9B063-9E19-49DE-902B-E94D40622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BE7EBA-AAF0-47F4-A279-37F415423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3928F-0BB5-4B11-AFA9-D0B4063F4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10205240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推进养老服务评估体系建设提升服务质量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养老服务评估体系现状及问题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国际经验与借鉴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推进策略与措施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实施步骤与时间规划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监督考核机制完善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预期成果与影响分析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养老服务评估体系现状及问题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现有养老服务评估体系主要包括老年人身体状况、认知能力、心理状况、社会支持等方面的指标。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采用问卷调查、访谈、观察等多种方法进行评估，以全面了解老年人的养老需求和服务质量。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评估结果主要用于制定个性化服务计划、改进服务质量和政策制定等方面。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现有评估体系概述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95" r="168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评估结果应用不足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评估结果未能充分应用于服务改进和政策制定等方面，导致养老服务质量的提升受限。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评估指标不全面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现有评估体系过于关注老年人的身体状况和基本生活需求，对老年人的心理、社会支持等方面的关注不足。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评估方法不科学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现有评估方法存在主观性强、易受干扰等问题，导致评估结果不准确、不客观。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存在的主要问题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优化评估方法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需要采用更加客观、准确的评估方法，如引入第三方评估机构、使用标准化问卷等，以提高评估结果的准确性和可信度。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强化结果应用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需要将评估结果充分应用于服务改进和政策制定等方面，以促进养老服务质量的不断提升。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完善评估指标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需要建立更加全面、科学的评估指标体系，涵盖老年人的身体、心理、社会支持等多个方面。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国际经验与借鉴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先进国家养老服务评估体系介绍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评估结果不仅用于制定个性化的养老服务计划，还作为政府制定养老政策、分配养老资源的重要依据。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评估结果应用广泛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先进国家的养老服务评估体系通常涵盖多个维度，如老年人的健康状况、生活自理能力、认知能力、社交能力、居住环境等，以确保全面评估老年人的养老需求。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评估指标多元化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这些国家往往制定了详细的评估流程和标准，包括评估前准备、评估实施、结果分析与解读等环节，以确保评估的准确性和客观性。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评估流程标准化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710489" y="1766850"/>
            <a:ext cx="1267038" cy="1900623"/>
          </a:xfrm>
          <a:custGeom>
            <a:rect l="l" t="t" r="r" b="b"/>
            <a:pathLst>
              <a:path w="795457" h="1193225">
                <a:moveTo>
                  <a:pt x="106466" y="397688"/>
                </a:moveTo>
                <a:cubicBezTo>
                  <a:pt x="38741" y="514719"/>
                  <a:pt x="0" y="650574"/>
                  <a:pt x="0" y="795457"/>
                </a:cubicBezTo>
                <a:cubicBezTo>
                  <a:pt x="0" y="940339"/>
                  <a:pt x="38781" y="1076235"/>
                  <a:pt x="106466" y="1193225"/>
                </a:cubicBezTo>
                <a:lnTo>
                  <a:pt x="795457" y="795457"/>
                </a:lnTo>
                <a:lnTo>
                  <a:pt x="795457" y="0"/>
                </a:lnTo>
                <a:cubicBezTo>
                  <a:pt x="501036" y="0"/>
                  <a:pt x="244021" y="159941"/>
                  <a:pt x="106466" y="39768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06490" y="1766850"/>
            <a:ext cx="1267038" cy="1900623"/>
          </a:xfrm>
          <a:custGeom>
            <a:rect l="l" t="t" r="r" b="b"/>
            <a:pathLst>
              <a:path w="795457" h="1193225">
                <a:moveTo>
                  <a:pt x="688991" y="397688"/>
                </a:moveTo>
                <a:cubicBezTo>
                  <a:pt x="551436" y="159941"/>
                  <a:pt x="294420" y="0"/>
                  <a:pt x="0" y="0"/>
                </a:cubicBezTo>
                <a:lnTo>
                  <a:pt x="0" y="795457"/>
                </a:lnTo>
                <a:lnTo>
                  <a:pt x="688991" y="1193225"/>
                </a:lnTo>
                <a:cubicBezTo>
                  <a:pt x="756716" y="1076194"/>
                  <a:pt x="795457" y="940339"/>
                  <a:pt x="795457" y="795457"/>
                </a:cubicBezTo>
                <a:cubicBezTo>
                  <a:pt x="795457" y="650574"/>
                  <a:pt x="756675" y="514679"/>
                  <a:pt x="688991" y="39768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944552" y="3137057"/>
            <a:ext cx="2194911" cy="1267038"/>
          </a:xfrm>
          <a:custGeom>
            <a:rect l="l" t="t" r="r" b="b"/>
            <a:pathLst>
              <a:path w="1377982" h="795457">
                <a:moveTo>
                  <a:pt x="688991" y="0"/>
                </a:moveTo>
                <a:lnTo>
                  <a:pt x="0" y="397769"/>
                </a:lnTo>
                <a:cubicBezTo>
                  <a:pt x="137555" y="635515"/>
                  <a:pt x="394571" y="795457"/>
                  <a:pt x="688991" y="795457"/>
                </a:cubicBezTo>
                <a:cubicBezTo>
                  <a:pt x="983411" y="795457"/>
                  <a:pt x="1240427" y="635515"/>
                  <a:pt x="1377982" y="397769"/>
                </a:cubicBezTo>
                <a:lnTo>
                  <a:pt x="68899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04876" y="1378835"/>
            <a:ext cx="1792838" cy="2272831"/>
          </a:xfrm>
          <a:custGeom>
            <a:rect l="l" t="t" r="r" b="b"/>
            <a:pathLst>
              <a:path w="1131249" h="1433765">
                <a:moveTo>
                  <a:pt x="1021990" y="1219741"/>
                </a:moveTo>
                <a:cubicBezTo>
                  <a:pt x="1029438" y="1168815"/>
                  <a:pt x="1033284" y="1117202"/>
                  <a:pt x="1033284" y="1065386"/>
                </a:cubicBezTo>
                <a:cubicBezTo>
                  <a:pt x="1033284" y="879172"/>
                  <a:pt x="984545" y="695792"/>
                  <a:pt x="892328" y="535122"/>
                </a:cubicBezTo>
                <a:cubicBezTo>
                  <a:pt x="800476" y="375059"/>
                  <a:pt x="667941" y="240783"/>
                  <a:pt x="509052" y="146745"/>
                </a:cubicBezTo>
                <a:cubicBezTo>
                  <a:pt x="373844" y="66713"/>
                  <a:pt x="222323" y="17893"/>
                  <a:pt x="65944" y="3320"/>
                </a:cubicBezTo>
                <a:cubicBezTo>
                  <a:pt x="30482" y="0"/>
                  <a:pt x="0" y="28216"/>
                  <a:pt x="0" y="63839"/>
                </a:cubicBezTo>
                <a:lnTo>
                  <a:pt x="0" y="63839"/>
                </a:lnTo>
                <a:cubicBezTo>
                  <a:pt x="0" y="95091"/>
                  <a:pt x="23722" y="121363"/>
                  <a:pt x="54812" y="124237"/>
                </a:cubicBezTo>
                <a:cubicBezTo>
                  <a:pt x="193338" y="137151"/>
                  <a:pt x="327534" y="180425"/>
                  <a:pt x="447237" y="251267"/>
                </a:cubicBezTo>
                <a:cubicBezTo>
                  <a:pt x="588071" y="334618"/>
                  <a:pt x="705588" y="453674"/>
                  <a:pt x="786996" y="595560"/>
                </a:cubicBezTo>
                <a:cubicBezTo>
                  <a:pt x="868687" y="737892"/>
                  <a:pt x="911840" y="900344"/>
                  <a:pt x="911840" y="1065386"/>
                </a:cubicBezTo>
                <a:cubicBezTo>
                  <a:pt x="911840" y="1108741"/>
                  <a:pt x="908723" y="1151894"/>
                  <a:pt x="902853" y="1194521"/>
                </a:cubicBezTo>
                <a:lnTo>
                  <a:pt x="828975" y="1178855"/>
                </a:lnTo>
                <a:cubicBezTo>
                  <a:pt x="812661" y="1175414"/>
                  <a:pt x="799383" y="1192092"/>
                  <a:pt x="806427" y="1207232"/>
                </a:cubicBezTo>
                <a:lnTo>
                  <a:pt x="904918" y="1418261"/>
                </a:lnTo>
                <a:cubicBezTo>
                  <a:pt x="910545" y="1430284"/>
                  <a:pt x="926009" y="1433765"/>
                  <a:pt x="936210" y="1425264"/>
                </a:cubicBezTo>
                <a:lnTo>
                  <a:pt x="1118254" y="1273621"/>
                </a:lnTo>
                <a:cubicBezTo>
                  <a:pt x="1131249" y="1262813"/>
                  <a:pt x="1126026" y="1241763"/>
                  <a:pt x="1109510" y="1238281"/>
                </a:cubicBezTo>
                <a:lnTo>
                  <a:pt x="1021990" y="121974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57744" y="3907781"/>
            <a:ext cx="2692853" cy="862177"/>
          </a:xfrm>
          <a:custGeom>
            <a:rect l="l" t="t" r="r" b="b"/>
            <a:pathLst>
              <a:path w="1701225" h="548723">
                <a:moveTo>
                  <a:pt x="1661351" y="15585"/>
                </a:moveTo>
                <a:cubicBezTo>
                  <a:pt x="1634350" y="0"/>
                  <a:pt x="1599900" y="7368"/>
                  <a:pt x="1581724" y="32709"/>
                </a:cubicBezTo>
                <a:cubicBezTo>
                  <a:pt x="1504648" y="140025"/>
                  <a:pt x="1405550" y="230743"/>
                  <a:pt x="1291271" y="297861"/>
                </a:cubicBezTo>
                <a:cubicBezTo>
                  <a:pt x="1146996" y="382548"/>
                  <a:pt x="981792" y="427320"/>
                  <a:pt x="813511" y="427320"/>
                </a:cubicBezTo>
                <a:cubicBezTo>
                  <a:pt x="645231" y="427320"/>
                  <a:pt x="479986" y="382548"/>
                  <a:pt x="335752" y="297861"/>
                </a:cubicBezTo>
                <a:cubicBezTo>
                  <a:pt x="290453" y="271265"/>
                  <a:pt x="247624" y="240864"/>
                  <a:pt x="207547" y="207305"/>
                </a:cubicBezTo>
                <a:lnTo>
                  <a:pt x="264990" y="152695"/>
                </a:lnTo>
                <a:cubicBezTo>
                  <a:pt x="277094" y="141199"/>
                  <a:pt x="270860" y="120796"/>
                  <a:pt x="254384" y="118043"/>
                </a:cubicBezTo>
                <a:lnTo>
                  <a:pt x="24694" y="79667"/>
                </a:lnTo>
                <a:cubicBezTo>
                  <a:pt x="11618" y="77481"/>
                  <a:pt x="0" y="88290"/>
                  <a:pt x="1214" y="101487"/>
                </a:cubicBezTo>
                <a:lnTo>
                  <a:pt x="23074" y="337411"/>
                </a:lnTo>
                <a:cubicBezTo>
                  <a:pt x="24653" y="354252"/>
                  <a:pt x="44934" y="361862"/>
                  <a:pt x="57160" y="350204"/>
                </a:cubicBezTo>
                <a:lnTo>
                  <a:pt x="118974" y="291465"/>
                </a:lnTo>
                <a:cubicBezTo>
                  <a:pt x="167228" y="332918"/>
                  <a:pt x="219206" y="370201"/>
                  <a:pt x="274301" y="402546"/>
                </a:cubicBezTo>
                <a:cubicBezTo>
                  <a:pt x="437197" y="498203"/>
                  <a:pt x="623654" y="548723"/>
                  <a:pt x="813552" y="548723"/>
                </a:cubicBezTo>
                <a:cubicBezTo>
                  <a:pt x="1003449" y="548723"/>
                  <a:pt x="1189906" y="498162"/>
                  <a:pt x="1352803" y="402546"/>
                </a:cubicBezTo>
                <a:cubicBezTo>
                  <a:pt x="1481573" y="326927"/>
                  <a:pt x="1593302" y="224792"/>
                  <a:pt x="1680215" y="103915"/>
                </a:cubicBezTo>
                <a:cubicBezTo>
                  <a:pt x="1701225" y="74648"/>
                  <a:pt x="1692602" y="33640"/>
                  <a:pt x="1661351" y="15585"/>
                </a:cubicBezTo>
                <a:lnTo>
                  <a:pt x="1661351" y="1558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352624" y="1317392"/>
            <a:ext cx="1423750" cy="2506003"/>
          </a:xfrm>
          <a:custGeom>
            <a:rect l="l" t="t" r="r" b="b"/>
            <a:pathLst>
              <a:path w="897753" h="1586986">
                <a:moveTo>
                  <a:pt x="879091" y="68939"/>
                </a:moveTo>
                <a:lnTo>
                  <a:pt x="651060" y="4574"/>
                </a:lnTo>
                <a:cubicBezTo>
                  <a:pt x="634787" y="0"/>
                  <a:pt x="620375" y="16192"/>
                  <a:pt x="626852" y="31777"/>
                </a:cubicBezTo>
                <a:lnTo>
                  <a:pt x="662314" y="117436"/>
                </a:lnTo>
                <a:cubicBezTo>
                  <a:pt x="614789" y="136867"/>
                  <a:pt x="568600" y="159779"/>
                  <a:pt x="524192" y="186052"/>
                </a:cubicBezTo>
                <a:cubicBezTo>
                  <a:pt x="365343" y="280049"/>
                  <a:pt x="232808" y="414366"/>
                  <a:pt x="140915" y="574429"/>
                </a:cubicBezTo>
                <a:cubicBezTo>
                  <a:pt x="48739" y="735099"/>
                  <a:pt x="0" y="918438"/>
                  <a:pt x="0" y="1104693"/>
                </a:cubicBezTo>
                <a:cubicBezTo>
                  <a:pt x="0" y="1255566"/>
                  <a:pt x="31980" y="1404375"/>
                  <a:pt x="93147" y="1540919"/>
                </a:cubicBezTo>
                <a:cubicBezTo>
                  <a:pt x="107923" y="1573870"/>
                  <a:pt x="147797" y="1586986"/>
                  <a:pt x="179049" y="1568932"/>
                </a:cubicBezTo>
                <a:lnTo>
                  <a:pt x="179049" y="1568932"/>
                </a:lnTo>
                <a:cubicBezTo>
                  <a:pt x="205969" y="1553387"/>
                  <a:pt x="216818" y="1519990"/>
                  <a:pt x="204106" y="1491653"/>
                </a:cubicBezTo>
                <a:cubicBezTo>
                  <a:pt x="149821" y="1370573"/>
                  <a:pt x="121444" y="1238564"/>
                  <a:pt x="121444" y="1104693"/>
                </a:cubicBezTo>
                <a:cubicBezTo>
                  <a:pt x="121444" y="939650"/>
                  <a:pt x="164597" y="777199"/>
                  <a:pt x="246288" y="634908"/>
                </a:cubicBezTo>
                <a:cubicBezTo>
                  <a:pt x="327736" y="493021"/>
                  <a:pt x="445213" y="373965"/>
                  <a:pt x="586047" y="290615"/>
                </a:cubicBezTo>
                <a:cubicBezTo>
                  <a:pt x="625516" y="267257"/>
                  <a:pt x="666564" y="246935"/>
                  <a:pt x="708786" y="229690"/>
                </a:cubicBezTo>
                <a:lnTo>
                  <a:pt x="736556" y="296768"/>
                </a:lnTo>
                <a:cubicBezTo>
                  <a:pt x="742952" y="312191"/>
                  <a:pt x="764205" y="313689"/>
                  <a:pt x="772706" y="299318"/>
                </a:cubicBezTo>
                <a:lnTo>
                  <a:pt x="891033" y="98733"/>
                </a:lnTo>
                <a:cubicBezTo>
                  <a:pt x="897753" y="87277"/>
                  <a:pt x="891883" y="72542"/>
                  <a:pt x="879091" y="68939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097271" y="2367420"/>
            <a:ext cx="563222" cy="563222"/>
          </a:xfrm>
          <a:custGeom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428529" y="2367420"/>
            <a:ext cx="473550" cy="47355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736942" y="3465511"/>
            <a:ext cx="610131" cy="61013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75549" y="1867680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建立综合评估体系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5549" y="2489556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我们可以借鉴先进国家的经验，建立涵盖多个维度的综合评估体系，全面评估老年人的养老需求。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6602" y="1867680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制定标准化评估流程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36602" y="2489556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制定详细的评估流程和标准，确保评估的准确性和客观性，提高评估效率。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37603" y="4916262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强化评估结果应用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37603" y="5472140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将评估结果广泛应用于养老服务计划制定、政策制定和资源分配等方面，提高养老服务的针对性和有效性。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可借鉴之处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注重实践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在推进养老服务评估体系建设的过程中，要注重实践探索，不断总结经验教训，逐步完善评估体系。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加强培训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针对养老服务评估人员，要加强专业培训和能力提升，确保他们具备专业的评估能力和素养。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结合国情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在借鉴国际经验的同时，要充分考虑我国的国情和养老服务的实际情况，确保评估体系的适用性和可行性。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本土化应用探讨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推进策略与措施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政策引导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资金支持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监管角色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政府角色定位及政策支持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政府应制定和完善养老服务评估体系的相关政策，明确评估标准、程序和要求，为评估工作提供政策保障。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加大对养老服务评估体系的资金投入，确保评估工作的顺利开展，同时引导社会资本进入养老服务领域。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加强对养老服务评估机构的监管，确保其独立、客观、公正地开展评估工作，保障评估结果的真实性和有效性。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社会组织参与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鼓励社会组织积极参与养老服务评估工作，发挥其专业优势，为政府决策提供有力支持。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引导企业参与养老服务评估体系建设，通过市场化手段推动养老服务质量的提升。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社区参与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发挥社区在养老服务中的重要作用，组织社区居民参与评估工作，提高评估的针对性和实效性。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社会力量参与及合作模式创新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https://d.book118.com/116110205240010035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2024-09-06T01:11:23.475</cp:lastPrinted>
  <dcterms:created xsi:type="dcterms:W3CDTF">2024-09-05T17:11:23Z</dcterms:created>
  <dcterms:modified xsi:type="dcterms:W3CDTF">2024-09-05T17:11:25Z</dcterms:modified>
</cp:coreProperties>
</file>