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D17CDD98-790A-4495-941D-867CBED83B1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1CFDDA3-683C-4E56-B926-21A8AF8C533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BF3BE774-8350-4F55-914E-04C9B9AF3F4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9D9088DB-DEF2-4C30-ABB3-622B9B7E69F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47FE5212-4B88-4F34-98D9-C12BA92EA992}"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32086416-BFC5-49A6-8125-56732B23E9D6}"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44352156-4C37-4B3E-88C7-4230C0EF4B29}"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6CF28F4-9157-4A6C-9567-73848BDE75D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A8C36AC-377F-44A1-845A-FCFE5315D53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B29BD57-0311-4D34-A10D-487A68A88D7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E47C664-B27B-4357-8AB8-BA2208AB07B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13.jpeg" /><Relationship Id="rId4" Type="http://schemas.openxmlformats.org/officeDocument/2006/relationships/image" Target="../media/image14.jpeg" /><Relationship Id="rId5"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1612314223301005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01821" y="1505581"/>
            <a:ext cx="10593957" cy="20920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5175" b="1">
                <a:solidFill>
                  <a:srgbClr val="00AF57">
                    <a:alpha val="100000"/>
                  </a:srgbClr>
                </a:solidFill>
                <a:latin typeface="Microsoft Yahei"/>
                <a:ea typeface="Microsoft Yahei"/>
                <a:cs typeface="Microsoft Yahei"/>
              </a:rPr>
              <a:t>人工智能在金融风险预测中的应用</a:t>
            </a:r>
          </a:p>
        </p:txBody>
      </p:sp>
      <p:sp>
        <p:nvSpPr>
          <p:cNvPr id="3" name="TextBox 3"/>
          <p:cNvSpPr txBox="1"/>
          <p:nvPr/>
        </p:nvSpPr>
        <p:spPr>
          <a:xfrm>
            <a:off x="2084071" y="4751645"/>
            <a:ext cx="8029457" cy="3729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450"/>
              </a:spcBef>
            </a:pPr>
            <a:r>
              <a:rPr lang="en-US" sz="2025">
                <a:solidFill>
                  <a:srgbClr val="00AF57">
                    <a:alpha val="100000"/>
                  </a:srgbClr>
                </a:solidFill>
                <a:latin typeface="Microsoft Yahei"/>
                <a:ea typeface="Microsoft Yahei"/>
                <a:cs typeface="Microsoft Yahei"/>
              </a:rPr>
              <a:t>汇报人：XX</a:t>
            </a:r>
          </a:p>
        </p:txBody>
      </p:sp>
      <p:sp>
        <p:nvSpPr>
          <p:cNvPr id="4" name="TextBox 4"/>
          <p:cNvSpPr txBox="1"/>
          <p:nvPr/>
        </p:nvSpPr>
        <p:spPr>
          <a:xfrm>
            <a:off x="2441200" y="5124644"/>
            <a:ext cx="7315200" cy="3729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450"/>
              </a:spcBef>
            </a:pPr>
            <a:r>
              <a:rPr lang="en-US" sz="2025">
                <a:solidFill>
                  <a:srgbClr val="00AF57">
                    <a:alpha val="100000"/>
                  </a:srgbClr>
                </a:solidFill>
                <a:latin typeface="Microsoft Yahei"/>
                <a:ea typeface="Microsoft Yahei"/>
                <a:cs typeface="Microsoft Yahei"/>
              </a:rPr>
              <a:t>2024-01-19</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alpha val="100000"/>
                  </a:srgbClr>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金融风险预测概述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人工智能技术在金融风险预测中的应用</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基于人工智能的金融风险预测模型构建</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人工智能在金融风险预测中的实践案例</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挑战与展望</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headEnd type="none"/>
            <a:tailEnd type="none"/>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headEnd type="none"/>
            <a:tailEnd type="none"/>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01317" y="1367784"/>
            <a:ext cx="7680985"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rgbClr val="00AF57">
                    <a:alpha val="100000"/>
                  </a:srgbClr>
                </a:solidFill>
                <a:latin typeface="Microsoft Yahei"/>
                <a:ea typeface="Microsoft Yahei"/>
                <a:cs typeface="Microsoft Yahei"/>
              </a:rPr>
              <a:t>01</a:t>
            </a:r>
          </a:p>
        </p:txBody>
      </p:sp>
      <p:sp>
        <p:nvSpPr>
          <p:cNvPr id="3" name="TextBox 3"/>
          <p:cNvSpPr txBox="1"/>
          <p:nvPr/>
        </p:nvSpPr>
        <p:spPr>
          <a:xfrm>
            <a:off x="501317" y="3039024"/>
            <a:ext cx="9429750"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rgbClr val="00AF57">
                    <a:alpha val="100000"/>
                  </a:srgb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传统风险预测方法的局限性</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传统风险预测方法主要基于历史数据和统计模型，难以应对复杂多变的金融市场环境。</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人工智能技术的兴起</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近年来，人工智能技术在多个领域取得了显著成果，为金融风险预测提供了新的解决方案。</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金融风险预测的重要性</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金融风险是金融市场的固有属性，准确预测和管理风险对于维护金融稳定和促进经济发展具有重要意义。</a:t>
            </a:r>
          </a:p>
        </p:txBody>
      </p:sp>
      <p:pic>
        <p:nvPicPr>
          <p:cNvPr id="10" name="Picture 10"/>
          <p:cNvPicPr>
            <a:picLocks noChangeAspect="1"/>
          </p:cNvPicPr>
          <p:nvPr/>
        </p:nvPicPr>
        <p:blipFill>
          <a:blip r:embed="rId2"/>
          <a:srcRect l="12500" r="12500"/>
          <a:stretch>
            <a:fillRect/>
          </a:stretch>
        </p:blipFill>
        <p:spPr>
          <a:xfrm>
            <a:off x="869006" y="1293634"/>
            <a:ext cx="4563024"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背景与意义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26782" r="26782"/>
          <a:stretch>
            <a:fillRect/>
          </a:stretch>
        </p:blipFill>
        <p:spPr>
          <a:xfrm>
            <a:off x="8422415" y="1165018"/>
            <a:ext cx="3769585" cy="5168746"/>
          </a:xfrm>
          <a:prstGeom prst="ellipse">
            <a:avLst/>
          </a:prstGeom>
        </p:spPr>
      </p:pic>
      <p:sp>
        <p:nvSpPr>
          <p:cNvPr id="3" name="AutoShape 3"/>
          <p:cNvSpPr/>
          <p:nvPr/>
        </p:nvSpPr>
        <p:spPr>
          <a:xfrm>
            <a:off x="1049459" y="1392873"/>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3911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601242"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人工智能技术能够高效处理海量数据，提取有用信息，为风险预测提供数据支持。</a:t>
            </a:r>
          </a:p>
        </p:txBody>
      </p:sp>
      <p:sp>
        <p:nvSpPr>
          <p:cNvPr id="6" name="AutoShape 6"/>
          <p:cNvSpPr/>
          <p:nvPr/>
        </p:nvSpPr>
        <p:spPr>
          <a:xfrm>
            <a:off x="3099145"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784885" y="1602358"/>
            <a:ext cx="3048000" cy="552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数据处理能力</a:t>
            </a:r>
          </a:p>
        </p:txBody>
      </p:sp>
      <p:sp>
        <p:nvSpPr>
          <p:cNvPr id="8" name="TextBox 8"/>
          <p:cNvSpPr txBox="1"/>
          <p:nvPr/>
        </p:nvSpPr>
        <p:spPr>
          <a:xfrm>
            <a:off x="4405571"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人工智能技术能够通过学习历史数据，自动发现数据中的规律和模式，提高风险预测的准确性。</a:t>
            </a:r>
          </a:p>
        </p:txBody>
      </p:sp>
      <p:grpSp>
        <p:nvGrpSpPr>
          <p:cNvPr id="9" name="Group 9"/>
          <p:cNvGrpSpPr/>
          <p:nvPr/>
        </p:nvGrpSpPr>
        <p:grpSpPr>
          <a:xfrm>
            <a:off x="4343439" y="1390903"/>
            <a:ext cx="3535395" cy="975360"/>
            <a:chOff x="4343439" y="1390903"/>
            <a:chExt cx="3535395" cy="975360"/>
          </a:xfrm>
        </p:grpSpPr>
        <p:sp>
          <p:nvSpPr>
            <p:cNvPr id="10" name="AutoShape 10"/>
            <p:cNvSpPr/>
            <p:nvPr/>
          </p:nvSpPr>
          <p:spPr>
            <a:xfrm>
              <a:off x="4854091" y="1391888"/>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34343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903474"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3" name="TextBox 13"/>
          <p:cNvSpPr txBox="1"/>
          <p:nvPr/>
        </p:nvSpPr>
        <p:spPr>
          <a:xfrm>
            <a:off x="4587137" y="1601372"/>
            <a:ext cx="3048000" cy="55245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模型学习能力</a:t>
            </a:r>
          </a:p>
        </p:txBody>
      </p:sp>
      <p:sp>
        <p:nvSpPr>
          <p:cNvPr id="14" name="AutoShape 14"/>
          <p:cNvSpPr/>
          <p:nvPr/>
        </p:nvSpPr>
        <p:spPr>
          <a:xfrm>
            <a:off x="1049459"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3911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601242"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人工智能技术能够应对复杂多变的金融市场环境，根据实际情况调整模型参数和结构，提高风险预测的时效性。</a:t>
            </a:r>
          </a:p>
        </p:txBody>
      </p:sp>
      <p:sp>
        <p:nvSpPr>
          <p:cNvPr id="17" name="AutoShape 17"/>
          <p:cNvSpPr/>
          <p:nvPr/>
        </p:nvSpPr>
        <p:spPr>
          <a:xfrm>
            <a:off x="3099145"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784885" y="4150486"/>
            <a:ext cx="3066513"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灵活性和适应性</a:t>
            </a:r>
          </a:p>
        </p:txBody>
      </p:sp>
      <p:sp>
        <p:nvSpPr>
          <p:cNvPr id="19" name="AutoShape 19"/>
          <p:cNvSpPr/>
          <p:nvPr/>
        </p:nvSpPr>
        <p:spPr>
          <a:xfrm>
            <a:off x="4853788"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34343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4405571"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人工智能技术能够降低人为因素对风险预测的影响，提高预测精度和稳定性，为风险管理决策提供可靠依据。</a:t>
            </a:r>
          </a:p>
        </p:txBody>
      </p:sp>
      <p:sp>
        <p:nvSpPr>
          <p:cNvPr id="22" name="AutoShape 22"/>
          <p:cNvSpPr/>
          <p:nvPr/>
        </p:nvSpPr>
        <p:spPr>
          <a:xfrm>
            <a:off x="6903474"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4587137" y="4150486"/>
            <a:ext cx="3048000"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预测精度和稳定性</a:t>
            </a:r>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人工智能在金融风险预测中的优势</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01317" y="1367784"/>
            <a:ext cx="7680985"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rgbClr val="00AF57">
                    <a:alpha val="100000"/>
                  </a:srgbClr>
                </a:solidFill>
                <a:latin typeface="Microsoft Yahei"/>
                <a:ea typeface="Microsoft Yahei"/>
                <a:cs typeface="Microsoft Yahei"/>
              </a:rPr>
              <a:t>02</a:t>
            </a:r>
          </a:p>
        </p:txBody>
      </p:sp>
      <p:sp>
        <p:nvSpPr>
          <p:cNvPr id="3" name="TextBox 3"/>
          <p:cNvSpPr txBox="1"/>
          <p:nvPr/>
        </p:nvSpPr>
        <p:spPr>
          <a:xfrm>
            <a:off x="501317" y="3039024"/>
            <a:ext cx="9429750"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rgbClr val="00AF57">
                    <a:alpha val="100000"/>
                  </a:srgbClr>
                </a:solidFill>
                <a:latin typeface="Microsoft Yahei"/>
                <a:ea typeface="Microsoft Yahei"/>
                <a:cs typeface="Microsoft Yahei"/>
              </a:rPr>
              <a:t>金融风险预测概述</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927123" y="1247319"/>
            <a:ext cx="4955536" cy="4778362"/>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281315" y="1247319"/>
            <a:ext cx="4955536" cy="4778362"/>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83086" y="1565017"/>
            <a:ext cx="4215069"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金融风险定义</a:t>
            </a:r>
          </a:p>
        </p:txBody>
      </p:sp>
      <p:sp>
        <p:nvSpPr>
          <p:cNvPr id="5" name="TextBox 5"/>
          <p:cNvSpPr txBox="1"/>
          <p:nvPr/>
        </p:nvSpPr>
        <p:spPr>
          <a:xfrm>
            <a:off x="1283086" y="2639994"/>
            <a:ext cx="4292478" cy="3124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金融风险是指在金融活动中，由于各种不确定性因素导致金融资产损失的可能性。这些不确定性因素可能来自市场波动、信用违约、操作失误等多个方面。</a:t>
            </a:r>
          </a:p>
        </p:txBody>
      </p:sp>
      <p:sp>
        <p:nvSpPr>
          <p:cNvPr id="6" name="TextBox 6"/>
          <p:cNvSpPr txBox="1"/>
          <p:nvPr/>
        </p:nvSpPr>
        <p:spPr>
          <a:xfrm>
            <a:off x="6612844" y="1565017"/>
            <a:ext cx="4219575" cy="12858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金融风险分类</a:t>
            </a:r>
          </a:p>
        </p:txBody>
      </p:sp>
      <p:sp>
        <p:nvSpPr>
          <p:cNvPr id="7" name="TextBox 7"/>
          <p:cNvSpPr txBox="1"/>
          <p:nvPr/>
        </p:nvSpPr>
        <p:spPr>
          <a:xfrm>
            <a:off x="6612844" y="2639994"/>
            <a:ext cx="4295775" cy="314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alpha val="100000"/>
                  </a:schemeClr>
                </a:solidFill>
                <a:latin typeface="Microsoft Yahei"/>
                <a:ea typeface="Microsoft Yahei"/>
                <a:cs typeface="Microsoft Yahei"/>
              </a:rPr>
              <a:t>根据风险来源和性质的不同，金融风险可分为市场风险、信用风险、操作风险、流动性风险等。其中，市场风险是指由于市场价格变动导致的资产价值波动风险；信用风险是指由于借款人或交易对手违约导致的损失风险；操作风险是指由于内部流程、人为失误或系统故障导致的损失风险；流动性风险是指金融机构无法及时以合理成本获得充足资金以应对其负债或满足其资产增长需求的风险。</a:t>
            </a:r>
          </a:p>
        </p:txBody>
      </p:sp>
      <p:sp>
        <p:nvSpPr>
          <p:cNvPr id="8" name="AutoShape 8"/>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1209343" y="6393165"/>
            <a:ext cx="10991852" cy="0"/>
          </a:xfrm>
          <a:prstGeom prst="line">
            <a:avLst/>
          </a:prstGeom>
          <a:ln w="14288">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金融风险的定义与分类</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传统的金融风险预测方法主要包括基于历史数据的统计分析、基于专家经验的判断以及基于简单模型的预测等。这些方法在一定程度上能够为金融机构提供风险预警和决策支持，但在面对复杂多变的金融市场环境时，其准确性和时效性往往难以满足实际需求。</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传统金融风险预测方法</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传统金融风险预测方法存在以下局限性：1）对历史数据依赖性强，难以应对突发性事件和市场异常波动；2）模型简单，无法充分捕捉金融市场的非线性和复杂性特征；3）缺乏实时更新和动态调整机制，无法适应快速变化的市场环境；4）对专家经验和主观判断依赖较重，存在主观性和不一致性问题。</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传统方法的局限性</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传统金融风险预测方法及其局限性</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01317" y="1367784"/>
            <a:ext cx="7680985"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rgbClr val="00AF57">
                    <a:alpha val="100000"/>
                  </a:srgbClr>
                </a:solidFill>
                <a:latin typeface="Microsoft Yahei"/>
                <a:ea typeface="Microsoft Yahei"/>
                <a:cs typeface="Microsoft Yahei"/>
              </a:rPr>
              <a:t>03</a:t>
            </a:r>
          </a:p>
        </p:txBody>
      </p:sp>
      <p:sp>
        <p:nvSpPr>
          <p:cNvPr id="3" name="TextBox 3"/>
          <p:cNvSpPr txBox="1"/>
          <p:nvPr/>
        </p:nvSpPr>
        <p:spPr>
          <a:xfrm>
            <a:off x="501317" y="3039024"/>
            <a:ext cx="9429750"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rgbClr val="00AF57">
                    <a:alpha val="100000"/>
                  </a:srgbClr>
                </a:solidFill>
                <a:latin typeface="Microsoft Yahei"/>
                <a:ea typeface="Microsoft Yahei"/>
                <a:cs typeface="Microsoft Yahei"/>
              </a:rPr>
              <a:t>人工智能技术在金融风险预测中的应用</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5319" b="5319"/>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2638" b="2638"/>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l="10295" r="10295"/>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机器学习算法在风险预测中的应用</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信贷风险评估</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利用机器学习算法对历史信贷数据进行分析，构建信贷风险评估模型，实现自动化、快速、准确的风险评估。</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市场风险预测</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通过机器学习技术对金融市场历史数据进行分析，发现市场波动规律，预测未来市场趋势，为投资决策提供支持。</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操作风险监控</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运用机器学习算法实时监测金融交易数据，发现异常交易行为，及时预警潜在的操作风险。</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深度学习能够处理大量非线性、高维度的金融数据，通过深度神经网络识别复杂模式，提高风险预测的准确性。</a:t>
            </a:r>
          </a:p>
        </p:txBody>
      </p:sp>
      <p:pic>
        <p:nvPicPr>
          <p:cNvPr id="6" name="Picture 6"/>
          <p:cNvPicPr>
            <a:picLocks noChangeAspect="1"/>
          </p:cNvPicPr>
          <p:nvPr/>
        </p:nvPicPr>
        <p:blipFill>
          <a:blip r:embed="rId2"/>
          <a:srcRect l="21875" r="21875"/>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复杂模式识别</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利用深度学习技术对社交媒体、新闻等文本数据进行情感分析，捕捉市场情绪变化，为金融风险预测提供实时信息。</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情感分析</a:t>
            </a:r>
          </a:p>
        </p:txBody>
      </p:sp>
      <p:pic>
        <p:nvPicPr>
          <p:cNvPr id="10" name="Picture 10"/>
          <p:cNvPicPr>
            <a:picLocks noChangeAspect="1"/>
          </p:cNvPicPr>
          <p:nvPr/>
        </p:nvPicPr>
        <p:blipFill>
          <a:blip r:embed="rId3"/>
          <a:srcRect l="23875" r="23875"/>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16667" r="16667"/>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深度学习可用于处理图像数据，如识别卫星图像、监控视频等，帮助金融机构监测异常情况，预防潜在风险。</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图像识别</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深度学习在风险预测中的应用</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情感分析</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运用自然语言处理技术对文本数据进行情感分析，了解市场情绪和投资者信心，为金融风险预测提供实时、准确的信息。</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信息提取</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通过自然语言处理技术从海量文本数据中提取关键信息，如公司财报、新闻公告等，为风险预测提供重要依据。</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文本生成</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利用自然语言生成技术生成风险报告、投资建议等文本内容，辅助金融机构进行决策分析。</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7" name="Picture 17"/>
          <p:cNvPicPr>
            <a:picLocks noChangeAspect="1"/>
          </p:cNvPicPr>
          <p:nvPr/>
        </p:nvPicPr>
        <p:blipFill>
          <a:blip r:embed="rId2">
            <a:alphaModFix/>
          </a:blip>
          <a:srcRect l="16699" r="16699"/>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rcRect l="25000" r="25000"/>
          <a:stretch>
            <a:fillRect/>
          </a:stretch>
        </p:blipFill>
        <p:spPr>
          <a:xfrm>
            <a:off x="5358286" y="1416742"/>
            <a:ext cx="1475427" cy="1475427"/>
          </a:xfrm>
          <a:prstGeom prst="ellipse">
            <a:avLst/>
          </a:prstGeom>
        </p:spPr>
      </p:pic>
      <p:pic>
        <p:nvPicPr>
          <p:cNvPr id="19" name="Picture 19"/>
          <p:cNvPicPr>
            <a:picLocks noChangeAspect="1"/>
          </p:cNvPicPr>
          <p:nvPr/>
        </p:nvPicPr>
        <p:blipFill>
          <a:blip r:embed="rId4">
            <a:alphaModFix/>
          </a:blip>
          <a:srcRect l="16625" r="16625"/>
          <a:stretch>
            <a:fillRect/>
          </a:stretch>
        </p:blipFill>
        <p:spPr>
          <a:xfrm>
            <a:off x="9121095" y="1416742"/>
            <a:ext cx="1475427" cy="1475427"/>
          </a:xfrm>
          <a:prstGeom prst="ellipse">
            <a:avLst/>
          </a:prstGeom>
        </p:spPr>
      </p:pic>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自然语言处理在风险预测中的应用</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01317" y="1367784"/>
            <a:ext cx="7680985"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rgbClr val="00AF57">
                    <a:alpha val="100000"/>
                  </a:srgbClr>
                </a:solidFill>
                <a:latin typeface="Microsoft Yahei"/>
                <a:ea typeface="Microsoft Yahei"/>
                <a:cs typeface="Microsoft Yahei"/>
              </a:rPr>
              <a:t>04</a:t>
            </a:r>
          </a:p>
        </p:txBody>
      </p:sp>
      <p:sp>
        <p:nvSpPr>
          <p:cNvPr id="3" name="TextBox 3"/>
          <p:cNvSpPr txBox="1"/>
          <p:nvPr/>
        </p:nvSpPr>
        <p:spPr>
          <a:xfrm>
            <a:off x="501317" y="3039024"/>
            <a:ext cx="9429750"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rgbClr val="00AF57">
                    <a:alpha val="100000"/>
                  </a:srgbClr>
                </a:solidFill>
                <a:latin typeface="Microsoft Yahei"/>
                <a:ea typeface="Microsoft Yahei"/>
                <a:cs typeface="Microsoft Yahei"/>
              </a:rPr>
              <a:t>基于人工智能的金融风险预测模型构建</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https://d.book118.com/116123142233010050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6FFF4"/>
      </a:lt1>
      <a:dk2>
        <a:srgbClr val="083800"/>
      </a:dk2>
      <a:lt2>
        <a:srgbClr val="FFFFFF"/>
      </a:lt2>
      <a:accent1>
        <a:srgbClr val="59AE93"/>
      </a:accent1>
      <a:accent2>
        <a:srgbClr val="83BB7A"/>
      </a:accent2>
      <a:accent3>
        <a:srgbClr val="2D7A61"/>
      </a:accent3>
      <a:accent4>
        <a:srgbClr val="87D295"/>
      </a:accent4>
      <a:accent5>
        <a:srgbClr val="BEEA8F"/>
      </a:accent5>
      <a:accent6>
        <a:srgbClr val="90DECB"/>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68</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2024-09-16T11:00:44.504</cp:lastPrinted>
  <dcterms:created xsi:type="dcterms:W3CDTF">2024-09-16T03:00:44Z</dcterms:created>
  <dcterms:modified xsi:type="dcterms:W3CDTF">2024-09-16T03:00:46Z</dcterms:modified>
</cp:coreProperties>
</file>