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95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28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image" Target="../media/image1.png" /><Relationship Id="rId7" Type="http://schemas.openxmlformats.org/officeDocument/2006/relationships/tags" Target="../tags/tag6.xml" /><Relationship Id="rId8" Type="http://schemas.openxmlformats.org/officeDocument/2006/relationships/image" Target="../media/image2.png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10" Type="http://schemas.openxmlformats.org/officeDocument/2006/relationships/tags" Target="../tags/tag2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image" Target="../media/image5.png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tags" Target="../tags/tag36.xml" /><Relationship Id="rId16" Type="http://schemas.openxmlformats.org/officeDocument/2006/relationships/tags" Target="../tags/tag37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image" Target="../media/image4.png" /><Relationship Id="rId8" Type="http://schemas.openxmlformats.org/officeDocument/2006/relationships/tags" Target="../tags/tag31.xml" /><Relationship Id="rId9" Type="http://schemas.openxmlformats.org/officeDocument/2006/relationships/image" Target="../media/image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10" Type="http://schemas.openxmlformats.org/officeDocument/2006/relationships/image" Target="../media/image6.png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image" Target="../media/image1.png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3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10" Type="http://schemas.openxmlformats.org/officeDocument/2006/relationships/tags" Target="../tags/tag10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10" Type="http://schemas.openxmlformats.org/officeDocument/2006/relationships/image" Target="../media/image3.png" /><Relationship Id="rId11" Type="http://schemas.openxmlformats.org/officeDocument/2006/relationships/tags" Target="../tags/tag118.xml" /><Relationship Id="rId12" Type="http://schemas.openxmlformats.org/officeDocument/2006/relationships/image" Target="../media/image7.png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image" Target="../media/image1.png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04282-ACDC-4599-A2CC-921C0CD8D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14F591-97A9-4C6A-977F-62DD11DDE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90AFEF-97EE-42D6-9409-19A36C8FA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751F1-4A76-4EAA-BB7D-A6659EFA9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AF8EFE-881D-4898-81FC-1E5F16FBB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76EDE4-B35B-4C57-A57B-5D47F6D0B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AFB721-E7AD-455C-ADCF-6C73A8359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34EB91-B96B-4CB2-A7BB-9632F7623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F1564-8DAC-4EB0-A422-C297EE2D5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E6DE5-03FA-49AE-9839-4FDB5F368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0853A-F3BD-4E4D-A1CD-E8FD35BB95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78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0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2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4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4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98366" y="4347977"/>
            <a:ext cx="2718835" cy="2510023"/>
          </a:xfrm>
          <a:prstGeom prst="rect">
            <a:avLst/>
          </a:prstGeom>
        </p:spPr>
      </p:pic>
      <p:pic>
        <p:nvPicPr>
          <p:cNvPr id="2097155" name="VCG211356159917" descr="黑白色的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652260" y="0"/>
            <a:ext cx="5156200" cy="5135880"/>
          </a:xfrm>
          <a:prstGeom prst="rect">
            <a:avLst/>
          </a:prstGeom>
          <a:ln>
            <a:noFill/>
          </a:ln>
        </p:spPr>
      </p:pic>
      <p:sp>
        <p:nvSpPr>
          <p:cNvPr id="1048686" name="署名"/>
          <p:cNvSpPr txBox="1">
            <a:spLocks noGrp="1"/>
          </p:cNvSpPr>
          <p:nvPr>
            <p:ph type="body" idx="4" hasCustomPrompt="1"/>
            <p:custDataLst>
              <p:tags r:id="rId10"/>
            </p:custDataLst>
          </p:nvPr>
        </p:nvSpPr>
        <p:spPr>
          <a:xfrm>
            <a:off x="1656715" y="4504690"/>
            <a:ext cx="2371725" cy="4089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3" hasCustomPrompt="1"/>
            <p:custDataLst>
              <p:tags r:id="rId11"/>
            </p:custDataLst>
          </p:nvPr>
        </p:nvSpPr>
        <p:spPr>
          <a:xfrm>
            <a:off x="1178560" y="2216785"/>
            <a:ext cx="5138420" cy="207264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57" name="图片 21" descr="卡通人物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t="742" r="50704"/>
          <a:stretch>
            <a:fillRect/>
          </a:stretch>
        </p:blipFill>
        <p:spPr>
          <a:xfrm>
            <a:off x="1178755" y="4532630"/>
            <a:ext cx="307663" cy="344339"/>
          </a:xfrm>
          <a:prstGeom prst="rect">
            <a:avLst/>
          </a:prstGeom>
        </p:spPr>
      </p:pic>
      <p:sp>
        <p:nvSpPr>
          <p:cNvPr id="1048690" name="副标题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178560" y="1605915"/>
            <a:ext cx="5138420" cy="41402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300" normalizeH="0" baseline="0" noProof="1">
                <a:solidFill>
                  <a:schemeClr val="accent2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0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2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2" name="任意多边形 8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4" name="任意多边形 7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712470" y="1109980"/>
            <a:ext cx="1454785" cy="40436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9" name="图片 5" descr="黑白色的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538335" y="304165"/>
            <a:ext cx="2266950" cy="225869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62" h="3349">
                <a:moveTo>
                  <a:pt x="231" y="312"/>
                </a:moveTo>
                <a:lnTo>
                  <a:pt x="231" y="1437"/>
                </a:lnTo>
                <a:lnTo>
                  <a:pt x="1506" y="1437"/>
                </a:lnTo>
                <a:lnTo>
                  <a:pt x="1506" y="312"/>
                </a:lnTo>
                <a:lnTo>
                  <a:pt x="231" y="312"/>
                </a:lnTo>
                <a:close/>
                <a:moveTo>
                  <a:pt x="0" y="0"/>
                </a:moveTo>
                <a:lnTo>
                  <a:pt x="3362" y="0"/>
                </a:lnTo>
                <a:lnTo>
                  <a:pt x="3362" y="3350"/>
                </a:lnTo>
                <a:lnTo>
                  <a:pt x="0" y="33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图片 21" descr="卡通人物  中度可信度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t="742" r="50704"/>
          <a:stretch>
            <a:fillRect/>
          </a:stretch>
        </p:blipFill>
        <p:spPr>
          <a:xfrm>
            <a:off x="1285776" y="3163083"/>
            <a:ext cx="307663" cy="344339"/>
          </a:xfrm>
          <a:prstGeom prst="rect">
            <a:avLst/>
          </a:prstGeom>
        </p:spPr>
      </p:pic>
      <p:sp>
        <p:nvSpPr>
          <p:cNvPr id="1048730" name="矩形 24"/>
          <p:cNvSpPr/>
          <p:nvPr>
            <p:custDataLst>
              <p:tags r:id="rId11"/>
            </p:custDataLst>
          </p:nvPr>
        </p:nvSpPr>
        <p:spPr>
          <a:xfrm>
            <a:off x="2430780" y="2286000"/>
            <a:ext cx="9367520" cy="3448050"/>
          </a:xfrm>
          <a:prstGeom prst="rect">
            <a:avLst/>
          </a:prstGeom>
          <a:solidFill>
            <a:schemeClr val="bg2">
              <a:lumMod val="90000"/>
              <a:alpha val="31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3" name="图片 49" descr="桌子上放着花瓶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37845" y="4669155"/>
            <a:ext cx="1899285" cy="1753235"/>
          </a:xfrm>
          <a:prstGeom prst="rect">
            <a:avLst/>
          </a:prstGeom>
        </p:spPr>
      </p:pic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任意多边形 10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  <p:sp>
        <p:nvSpPr>
          <p:cNvPr id="104874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104874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pic>
        <p:nvPicPr>
          <p:cNvPr id="2097165" name="图片 4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58230" y="2399030"/>
            <a:ext cx="4841875" cy="4470400"/>
          </a:xfrm>
          <a:prstGeom prst="rect">
            <a:avLst/>
          </a:prstGeom>
        </p:spPr>
      </p:pic>
      <p:sp>
        <p:nvSpPr>
          <p:cNvPr id="1048748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1402080" y="2399030"/>
            <a:ext cx="5443220" cy="267398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50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1402080" y="1568132"/>
            <a:ext cx="5443220" cy="90106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7" name="图片 6" descr="黑白色的花  中度可信度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037195" y="28575"/>
            <a:ext cx="3780790" cy="376682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62" h="3349">
                <a:moveTo>
                  <a:pt x="231" y="312"/>
                </a:moveTo>
                <a:lnTo>
                  <a:pt x="231" y="1437"/>
                </a:lnTo>
                <a:lnTo>
                  <a:pt x="1506" y="1437"/>
                </a:lnTo>
                <a:lnTo>
                  <a:pt x="1506" y="312"/>
                </a:lnTo>
                <a:lnTo>
                  <a:pt x="231" y="312"/>
                </a:lnTo>
                <a:close/>
                <a:moveTo>
                  <a:pt x="0" y="0"/>
                </a:moveTo>
                <a:lnTo>
                  <a:pt x="3362" y="0"/>
                </a:lnTo>
                <a:lnTo>
                  <a:pt x="3362" y="3350"/>
                </a:lnTo>
                <a:lnTo>
                  <a:pt x="0" y="33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6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68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782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4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6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正文"/>
          <p:cNvSpPr txBox="1">
            <a:spLocks noGrp="1"/>
          </p:cNvSpPr>
          <p:nvPr>
            <p:ph idx="5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4" name="正文"/>
          <p:cNvSpPr txBox="1">
            <a:spLocks noGrp="1"/>
          </p:cNvSpPr>
          <p:nvPr>
            <p:ph idx="3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6" name="标题"/>
          <p:cNvSpPr txBox="1">
            <a:spLocks noGrp="1"/>
          </p:cNvSpPr>
          <p:nvPr>
            <p:ph type="title" idx="2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1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08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0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2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4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1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任意多边形 16"/>
          <p:cNvSpPr/>
          <p:nvPr>
            <p:custDataLst>
              <p:tags r:id="rId1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6" name="任意多边形 15"/>
          <p:cNvSpPr/>
          <p:nvPr>
            <p:custDataLst>
              <p:tags r:id="rId2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8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30" name="任意多边形 9"/>
          <p:cNvSpPr/>
          <p:nvPr>
            <p:custDataLst>
              <p:tags r:id="rId4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32" name="任意多边形 4"/>
          <p:cNvSpPr/>
          <p:nvPr>
            <p:custDataLst>
              <p:tags r:id="rId5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34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6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8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40" name="任意多边形 4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42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4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6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48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50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5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任意多边形 11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6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6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70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7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7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78" name="任意多边形 8"/>
          <p:cNvSpPr/>
          <p:nvPr>
            <p:custDataLst>
              <p:tags r:id="rId1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880" name="任意多边形 9"/>
          <p:cNvSpPr/>
          <p:nvPr>
            <p:custDataLst>
              <p:tags r:id="rId2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任意多边形 14"/>
          <p:cNvSpPr/>
          <p:nvPr>
            <p:custDataLst>
              <p:tags r:id="rId3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任意多边形 15"/>
          <p:cNvSpPr/>
          <p:nvPr>
            <p:custDataLst>
              <p:tags r:id="rId4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任意多边形 16"/>
          <p:cNvSpPr/>
          <p:nvPr>
            <p:custDataLst>
              <p:tags r:id="rId5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9" name="图片 29" descr="桌子上放着花瓶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98636" y="4347977"/>
            <a:ext cx="2718835" cy="2510023"/>
          </a:xfrm>
          <a:prstGeom prst="rect">
            <a:avLst/>
          </a:prstGeom>
        </p:spPr>
      </p:pic>
      <p:sp>
        <p:nvSpPr>
          <p:cNvPr id="1048888" name="署名"/>
          <p:cNvSpPr txBox="1">
            <a:spLocks noGrp="1"/>
          </p:cNvSpPr>
          <p:nvPr>
            <p:ph type="body" idx="4"/>
            <p:custDataLst>
              <p:tags r:id="rId8"/>
            </p:custDataLst>
          </p:nvPr>
        </p:nvSpPr>
        <p:spPr>
          <a:xfrm>
            <a:off x="7785735" y="3968750"/>
            <a:ext cx="3928745" cy="4089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90" name="标题"/>
          <p:cNvSpPr txBox="1">
            <a:spLocks noGrp="1"/>
          </p:cNvSpPr>
          <p:nvPr>
            <p:ph type="title" idx="3" hasCustomPrompt="1"/>
            <p:custDataLst>
              <p:tags r:id="rId9"/>
            </p:custDataLst>
          </p:nvPr>
        </p:nvSpPr>
        <p:spPr>
          <a:xfrm>
            <a:off x="7307580" y="1913255"/>
            <a:ext cx="4432300" cy="171640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66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pic>
        <p:nvPicPr>
          <p:cNvPr id="2097171" name="图片 21" descr="卡通人物  中度可信度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t="742" r="50704"/>
          <a:stretch>
            <a:fillRect/>
          </a:stretch>
        </p:blipFill>
        <p:spPr>
          <a:xfrm>
            <a:off x="7307580" y="3996690"/>
            <a:ext cx="307975" cy="344170"/>
          </a:xfrm>
          <a:prstGeom prst="rect">
            <a:avLst/>
          </a:prstGeom>
        </p:spPr>
      </p:pic>
      <p:pic>
        <p:nvPicPr>
          <p:cNvPr id="2097173" name="VCG211356159917" descr="黑白色的花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379730" y="-160020"/>
            <a:ext cx="6068060" cy="6044565"/>
          </a:xfrm>
          <a:prstGeom prst="rect">
            <a:avLst/>
          </a:prstGeom>
          <a:ln>
            <a:noFill/>
          </a:ln>
        </p:spPr>
      </p:pic>
      <p:sp>
        <p:nvSpPr>
          <p:cNvPr id="10488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1.xml" /><Relationship Id="rId21" Type="http://schemas.openxmlformats.org/officeDocument/2006/relationships/tags" Target="../tags/tag132.xml" /><Relationship Id="rId22" Type="http://schemas.openxmlformats.org/officeDocument/2006/relationships/tags" Target="../tags/tag133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4"/>
          <p:cNvSpPr/>
          <p:nvPr>
            <p:custDataLst>
              <p:tags r:id="rId12"/>
            </p:custDataLst>
          </p:nvPr>
        </p:nvSpPr>
        <p:spPr>
          <a:xfrm flipH="1">
            <a:off x="372110" y="368935"/>
            <a:ext cx="11447780" cy="61201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28" h="9638">
                <a:moveTo>
                  <a:pt x="340" y="0"/>
                </a:moveTo>
                <a:lnTo>
                  <a:pt x="17688" y="0"/>
                </a:lnTo>
                <a:lnTo>
                  <a:pt x="17688" y="340"/>
                </a:lnTo>
                <a:lnTo>
                  <a:pt x="18028" y="340"/>
                </a:lnTo>
                <a:lnTo>
                  <a:pt x="18028" y="9298"/>
                </a:lnTo>
                <a:lnTo>
                  <a:pt x="17688" y="9298"/>
                </a:lnTo>
                <a:lnTo>
                  <a:pt x="17688" y="9638"/>
                </a:lnTo>
                <a:lnTo>
                  <a:pt x="340" y="9638"/>
                </a:lnTo>
                <a:lnTo>
                  <a:pt x="340" y="9298"/>
                </a:lnTo>
                <a:lnTo>
                  <a:pt x="0" y="9298"/>
                </a:lnTo>
                <a:lnTo>
                  <a:pt x="0" y="340"/>
                </a:lnTo>
                <a:lnTo>
                  <a:pt x="340" y="340"/>
                </a:lnTo>
                <a:lnTo>
                  <a:pt x="340" y="0"/>
                </a:lnTo>
                <a:close/>
              </a:path>
            </a:pathLst>
          </a:cu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656" name="任意多边形 9"/>
          <p:cNvSpPr/>
          <p:nvPr>
            <p:custDataLst>
              <p:tags r:id="rId13"/>
            </p:custDataLst>
          </p:nvPr>
        </p:nvSpPr>
        <p:spPr>
          <a:xfrm>
            <a:off x="37211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任意多边形 14"/>
          <p:cNvSpPr/>
          <p:nvPr>
            <p:custDataLst>
              <p:tags r:id="rId14"/>
            </p:custDataLst>
          </p:nvPr>
        </p:nvSpPr>
        <p:spPr>
          <a:xfrm flipH="1">
            <a:off x="11513820" y="368935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0" name="任意多边形 15"/>
          <p:cNvSpPr/>
          <p:nvPr>
            <p:custDataLst>
              <p:tags r:id="rId15"/>
            </p:custDataLst>
          </p:nvPr>
        </p:nvSpPr>
        <p:spPr>
          <a:xfrm flipH="1" flipV="1">
            <a:off x="1151382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2" name="任意多边形 16"/>
          <p:cNvSpPr/>
          <p:nvPr>
            <p:custDataLst>
              <p:tags r:id="rId16"/>
            </p:custDataLst>
          </p:nvPr>
        </p:nvSpPr>
        <p:spPr>
          <a:xfrm flipV="1">
            <a:off x="372110" y="6183630"/>
            <a:ext cx="306070" cy="30543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2" h="481">
                <a:moveTo>
                  <a:pt x="0" y="0"/>
                </a:moveTo>
                <a:lnTo>
                  <a:pt x="198" y="0"/>
                </a:lnTo>
                <a:lnTo>
                  <a:pt x="198" y="198"/>
                </a:lnTo>
                <a:lnTo>
                  <a:pt x="0" y="198"/>
                </a:lnTo>
                <a:lnTo>
                  <a:pt x="0" y="0"/>
                </a:lnTo>
                <a:close/>
                <a:moveTo>
                  <a:pt x="482" y="198"/>
                </a:moveTo>
                <a:lnTo>
                  <a:pt x="482" y="340"/>
                </a:lnTo>
                <a:lnTo>
                  <a:pt x="340" y="340"/>
                </a:lnTo>
                <a:lnTo>
                  <a:pt x="340" y="481"/>
                </a:lnTo>
                <a:lnTo>
                  <a:pt x="198" y="481"/>
                </a:lnTo>
                <a:lnTo>
                  <a:pt x="198" y="340"/>
                </a:lnTo>
                <a:lnTo>
                  <a:pt x="198" y="198"/>
                </a:lnTo>
                <a:lnTo>
                  <a:pt x="340" y="198"/>
                </a:lnTo>
                <a:lnTo>
                  <a:pt x="482" y="198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4" name="日期占位符 1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1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1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1"/>
          <p:cNvSpPr>
            <a:spLocks noGrp="1"/>
          </p:cNvSpPr>
          <p:nvPr>
            <p:ph type="body" idx="21"/>
            <p:custDataLst>
              <p:tags r:id="rId20"/>
            </p:custDataLst>
          </p:nvPr>
        </p:nvSpPr>
        <p:spPr>
          <a:xfrm>
            <a:off x="608400" y="1444770"/>
            <a:ext cx="10969200" cy="473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标题占位符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400" y="597158"/>
            <a:ext cx="10969200" cy="70547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941" r:id="rId2"/>
    <p:sldLayoutId id="2147489942" r:id="rId3"/>
    <p:sldLayoutId id="2147489943" r:id="rId4"/>
    <p:sldLayoutId id="2147489944" r:id="rId5"/>
    <p:sldLayoutId id="2147489945" r:id="rId6"/>
    <p:sldLayoutId id="2147489946" r:id="rId7"/>
    <p:sldLayoutId id="2147489947" r:id="rId8"/>
    <p:sldLayoutId id="2147489948" r:id="rId9"/>
    <p:sldLayoutId id="2147489949" r:id="rId10"/>
    <p:sldLayoutId id="214748995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+mn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MiSans Normal"/>
          <a:ea typeface="MiSans Normal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21" Type="http://schemas.openxmlformats.org/officeDocument/2006/relationships/tags" Target="../tags/tag156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17" Type="http://schemas.openxmlformats.org/officeDocument/2006/relationships/tags" Target="../tags/tag198.xml" /><Relationship Id="rId18" Type="http://schemas.openxmlformats.org/officeDocument/2006/relationships/tags" Target="../tags/tag199.xml" /><Relationship Id="rId19" Type="http://schemas.openxmlformats.org/officeDocument/2006/relationships/tags" Target="../tags/tag200.xml" /><Relationship Id="rId2" Type="http://schemas.openxmlformats.org/officeDocument/2006/relationships/tags" Target="../tags/tag183.xml" /><Relationship Id="rId20" Type="http://schemas.openxmlformats.org/officeDocument/2006/relationships/tags" Target="../tags/tag201.xml" /><Relationship Id="rId21" Type="http://schemas.openxmlformats.org/officeDocument/2006/relationships/tags" Target="../tags/tag202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2" Type="http://schemas.openxmlformats.org/officeDocument/2006/relationships/tags" Target="../tags/tag246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1.xml" /><Relationship Id="rId3" Type="http://schemas.openxmlformats.org/officeDocument/2006/relationships/tags" Target="../tags/tag262.xml" /><Relationship Id="rId4" Type="http://schemas.openxmlformats.org/officeDocument/2006/relationships/tags" Target="../tags/tag263.xml" /><Relationship Id="rId5" Type="http://schemas.openxmlformats.org/officeDocument/2006/relationships/tags" Target="../tags/tag26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17" Type="http://schemas.openxmlformats.org/officeDocument/2006/relationships/tags" Target="../tags/tag280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3112013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标题 3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加强乡村文化建设，推动乡村振兴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5833" lnSpcReduction="1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2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29" name="直接连接符 32"/>
          <p:cNvCxnSpPr/>
          <p:nvPr>
            <p:custDataLst>
              <p:tags r:id="rId4"/>
            </p:custDataLst>
          </p:nvPr>
        </p:nvCxnSpPr>
        <p:spPr>
          <a:xfrm flipH="1">
            <a:off x="3951970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5"/>
            </p:custDataLst>
          </p:nvPr>
        </p:nvSpPr>
        <p:spPr>
          <a:xfrm>
            <a:off x="2617200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壹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24" name="标题"/>
          <p:cNvSpPr txBox="1"/>
          <p:nvPr>
            <p:custDataLst>
              <p:tags r:id="rId6"/>
            </p:custDataLst>
          </p:nvPr>
        </p:nvSpPr>
        <p:spPr>
          <a:xfrm>
            <a:off x="261747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添加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目录标题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66"/>
          <p:cNvCxnSpPr/>
          <p:nvPr>
            <p:custDataLst>
              <p:tags r:id="rId7"/>
            </p:custDataLst>
          </p:nvPr>
        </p:nvCxnSpPr>
        <p:spPr>
          <a:xfrm flipH="1">
            <a:off x="5509193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6" name="序号"/>
          <p:cNvSpPr txBox="1"/>
          <p:nvPr>
            <p:custDataLst>
              <p:tags r:id="rId8"/>
            </p:custDataLst>
          </p:nvPr>
        </p:nvSpPr>
        <p:spPr>
          <a:xfrm>
            <a:off x="4174423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贰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28" name="标题"/>
          <p:cNvSpPr txBox="1"/>
          <p:nvPr>
            <p:custDataLst>
              <p:tags r:id="rId9"/>
            </p:custDataLst>
          </p:nvPr>
        </p:nvSpPr>
        <p:spPr>
          <a:xfrm>
            <a:off x="417449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乡村文化建设的意义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7066416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0" name="序号"/>
          <p:cNvSpPr txBox="1"/>
          <p:nvPr>
            <p:custDataLst>
              <p:tags r:id="rId11"/>
            </p:custDataLst>
          </p:nvPr>
        </p:nvSpPr>
        <p:spPr>
          <a:xfrm>
            <a:off x="5731646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叁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32" name="标题"/>
          <p:cNvSpPr txBox="1"/>
          <p:nvPr>
            <p:custDataLst>
              <p:tags r:id="rId12"/>
            </p:custDataLst>
          </p:nvPr>
        </p:nvSpPr>
        <p:spPr>
          <a:xfrm>
            <a:off x="5731510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当前乡村文化建设存在的问题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78"/>
          <p:cNvCxnSpPr/>
          <p:nvPr>
            <p:custDataLst>
              <p:tags r:id="rId13"/>
            </p:custDataLst>
          </p:nvPr>
        </p:nvCxnSpPr>
        <p:spPr>
          <a:xfrm flipH="1">
            <a:off x="8623639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4" name="序号"/>
          <p:cNvSpPr txBox="1"/>
          <p:nvPr>
            <p:custDataLst>
              <p:tags r:id="rId14"/>
            </p:custDataLst>
          </p:nvPr>
        </p:nvSpPr>
        <p:spPr>
          <a:xfrm>
            <a:off x="7288869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肆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36" name="标题"/>
          <p:cNvSpPr txBox="1"/>
          <p:nvPr>
            <p:custDataLst>
              <p:tags r:id="rId15"/>
            </p:custDataLst>
          </p:nvPr>
        </p:nvSpPr>
        <p:spPr>
          <a:xfrm>
            <a:off x="728916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加强乡村文化建设的措施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84"/>
          <p:cNvCxnSpPr/>
          <p:nvPr>
            <p:custDataLst>
              <p:tags r:id="rId16"/>
            </p:custDataLst>
          </p:nvPr>
        </p:nvCxnSpPr>
        <p:spPr>
          <a:xfrm flipH="1">
            <a:off x="10180862" y="2725420"/>
            <a:ext cx="0" cy="259207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8" name="序号"/>
          <p:cNvSpPr txBox="1"/>
          <p:nvPr>
            <p:custDataLst>
              <p:tags r:id="rId17"/>
            </p:custDataLst>
          </p:nvPr>
        </p:nvSpPr>
        <p:spPr>
          <a:xfrm>
            <a:off x="8846092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伍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0" name="标题"/>
          <p:cNvSpPr txBox="1"/>
          <p:nvPr>
            <p:custDataLst>
              <p:tags r:id="rId18"/>
            </p:custDataLst>
          </p:nvPr>
        </p:nvSpPr>
        <p:spPr>
          <a:xfrm>
            <a:off x="884618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乡村文化建设推动乡村振兴的路径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2" name="序号"/>
          <p:cNvSpPr txBox="1"/>
          <p:nvPr>
            <p:custDataLst>
              <p:tags r:id="rId19"/>
            </p:custDataLst>
          </p:nvPr>
        </p:nvSpPr>
        <p:spPr>
          <a:xfrm>
            <a:off x="10403316" y="2730500"/>
            <a:ext cx="1257935" cy="6121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7222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>
                <a:solidFill>
                  <a:schemeClr val="accent1"/>
                </a:solidFill>
                <a:latin typeface="+mj-ea"/>
                <a:ea typeface="+mj-ea"/>
              </a:rPr>
              <a:t>陆</a:t>
            </a:r>
            <a:endParaRPr lang="zh-CN" altLang="en-US" sz="36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44" name="标题"/>
          <p:cNvSpPr txBox="1"/>
          <p:nvPr>
            <p:custDataLst>
              <p:tags r:id="rId20"/>
            </p:custDataLst>
          </p:nvPr>
        </p:nvSpPr>
        <p:spPr>
          <a:xfrm>
            <a:off x="10403205" y="3361055"/>
            <a:ext cx="1257935" cy="18694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accent1"/>
                </a:solidFill>
                <a:latin typeface="+mj-ea"/>
                <a:ea typeface="+mj-ea"/>
              </a:rPr>
              <a:t>加强乡村文化建设的保障措施</a:t>
            </a:r>
            <a:endParaRPr lang="zh-CN" altLang="en-US" sz="2000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3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</a:t>
            </a:r>
            <a:endParaRPr lang="zh-CN" altLang="en-US"/>
          </a:p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9010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第一章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3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乡村文化建设的意义</a:t>
            </a:r>
            <a:endParaRPr lang="zh-CN" altLang="en-US"/>
          </a:p>
        </p:txBody>
      </p:sp>
      <p:sp>
        <p:nvSpPr>
          <p:cNvPr id="1049076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第二章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提高乡村居民素质</a:t>
            </a:r>
            <a:endParaRPr lang="zh-CN" altLang="en-US"/>
          </a:p>
        </p:txBody>
      </p:sp>
      <p:sp>
        <p:nvSpPr>
          <p:cNvPr id="104920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促进乡村居民的全面发展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0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提升乡村居民的文化素养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培养乡村居民的创新意识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1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增强乡村居民的归属感和自豪感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促进乡村经济发展</a:t>
            </a:r>
            <a:endParaRPr lang="zh-CN" altLang="en-US"/>
          </a:p>
        </p:txBody>
      </p:sp>
      <p:sp>
        <p:nvSpPr>
          <p:cNvPr id="104928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乡村文化建设能够吸引游客，促进乡村旅游发展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乡村文化建设能够提升农产品附加值，增加农民收入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乡村文化建设能够激发农民创造力，推动乡村产业创新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乡村文化建设能够提升农民素质，增强乡村发展内生动力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增强乡村凝聚力</a:t>
            </a:r>
            <a:endParaRPr lang="zh-CN" altLang="en-US"/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乡村文化建设能够促进村民之间的交流与合作，增进彼此之间的了解和信任。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乡村文化活动可以激发村民的参与热情，增强乡村的归属感和认同感。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乡村文化传承可以保持乡村的独特性和特色，吸引外来游客和投资，提升乡村的知名度和影响力。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乡村文化建设可以促进乡村经济的发展，提高村民的生活水平和幸福感。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430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提升乡村形象</a:t>
            </a:r>
            <a:endParaRPr lang="zh-CN" altLang="en-US"/>
          </a:p>
        </p:txBody>
      </p:sp>
      <p:sp>
        <p:nvSpPr>
          <p:cNvPr id="104943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乡村文化建设有助于提升乡村整体形象，吸引外来游客和投资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乡村文化活动可以增强乡村凝聚力和归属感，提高村民的文化自信心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乡村文化建设有助于打造乡村品牌，提升乡村的知名度和影响力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乡村文化传承和保护可以展示乡村的历史底蕴和文化特色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3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当前乡村文化建设存在的问题</a:t>
            </a:r>
            <a:endParaRPr lang="zh-CN" altLang="en-US"/>
          </a:p>
        </p:txBody>
      </p:sp>
      <p:sp>
        <p:nvSpPr>
          <p:cNvPr id="1049536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第三章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文化设施不完善</a:t>
            </a:r>
            <a:endParaRPr lang="zh-CN" altLang="en-US"/>
          </a:p>
        </p:txBody>
      </p:sp>
      <p:sp>
        <p:nvSpPr>
          <p:cNvPr id="104966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文化设施与当地文化特色脱节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缺乏足够的文化活动场所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文化设施陈旧，缺乏维护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文化设施使用率不高，缺乏吸引力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75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文化活动单一</a:t>
            </a:r>
            <a:endParaRPr lang="zh-CN" altLang="en-US"/>
          </a:p>
        </p:txBody>
      </p:sp>
      <p:sp>
        <p:nvSpPr>
          <p:cNvPr id="104975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缺乏多样性：乡村文化活动形式单一，缺乏创新和吸引力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难以满足需求：现有的文化活动无法满足村民日益增长的精神文化需求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资源利用不足：乡村文化资源丰富，但未能得到充分挖掘和利用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缺乏专业指导：乡村文化活动缺乏专业人士的指导和支持，影响活动质量和效果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84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文化人才匮乏</a:t>
            </a:r>
            <a:endParaRPr lang="zh-CN" altLang="en-US"/>
          </a:p>
        </p:txBody>
      </p:sp>
      <p:sp>
        <p:nvSpPr>
          <p:cNvPr id="10498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缺乏专业文化人才，无法满足乡村文化建设的需要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5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文化人才外流严重，导致乡村文化传承和发展受到阻碍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文化人才结构单一，缺乏多方面的文化人才支持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文化人才培训和引进机制不完善，无法吸引和留住优秀文化人才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930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文化传承面临挑战</a:t>
            </a:r>
            <a:endParaRPr lang="zh-CN" altLang="en-US"/>
          </a:p>
        </p:txBody>
      </p:sp>
      <p:sp>
        <p:nvSpPr>
          <p:cNvPr id="1049932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3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传统技艺流失：许多乡村地区的传统技艺无人传承，面临失传的风险。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38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4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文化资源开发不足：乡村文化资源丰富，但缺乏有效的开发和利用，无法转化为经济价值。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44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46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文化活动缺乏创新：乡村文化活动形式单一，缺乏创新和吸引力，无法满足年轻人的需求。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50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952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文化设施不完善：乡村地区文化设施建设滞后，无法满足当地居民的基本文化需求。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0018" name="标题 3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加强乡村文化建设的措施</a:t>
            </a:r>
            <a:endParaRPr lang="zh-CN" altLang="en-US"/>
          </a:p>
        </p:txBody>
      </p:sp>
      <p:sp>
        <p:nvSpPr>
          <p:cNvPr id="1050020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第四章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完善文化设施建设</a:t>
            </a:r>
            <a:endParaRPr lang="zh-CN" altLang="en-US"/>
          </a:p>
        </p:txBody>
      </p:sp>
      <p:sp>
        <p:nvSpPr>
          <p:cNvPr id="105014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建设图书馆、文化活动中心等公共文化设施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提升乡村文化广场、农家书屋等设施的使用率和管理水平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推进乡村文化礼堂、村史馆等特色文化设施的建设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鼓励社会力量参与乡村文化设施建设和运营管理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5021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丰富文化活动形式</a:t>
            </a:r>
            <a:endParaRPr lang="zh-CN" altLang="en-US"/>
          </a:p>
        </p:txBody>
      </p:sp>
      <p:sp>
        <p:nvSpPr>
          <p:cNvPr id="10502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1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2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引入外来文化元素，与当地文化融合，形成具有地方特色的文化活动。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2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2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3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举办各类文化活动，如文艺演出、展览、讲座等，提高村民参与度。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3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3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3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鼓励村民自发组织文化活动，发挥其创造力，丰富文化生活。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4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4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024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利用现代技术手段，如网络直播、线上演出等，拓宽文化活动的传播渠道。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https://d.book118.com/116131120130010041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53.45&quot;,&quot;top&quot;:&quot;78.5&quot;,&quot;width&quot;:&quot;491.25&quot;,&quot;height&quot;:&quot;349.3&quot;}"/>
  <p:tag name="KSO_WM_SLIDE_ID" val="custom2023029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1_2"/>
  <p:tag name="KSO_WM_UNIT_INDEX" val="1_1_2"/>
  <p:tag name="KSO_WM_UNIT_LAYERLEVEL" val="1_1_1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2_1"/>
  <p:tag name="KSO_WM_UNIT_INDEX" val="1_2_1"/>
  <p:tag name="KSO_WM_UNIT_LAYERLEVEL" val="1_1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3_1"/>
  <p:tag name="KSO_WM_UNIT_INDEX" val="1_3_1"/>
  <p:tag name="KSO_WM_UNIT_LAYERLEVEL" val="1_1_1"/>
  <p:tag name="KSO_WM_UNIT_SUBTYPE" val="d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5_2"/>
  <p:tag name="KSO_WM_UNIT_INDEX" val="1_5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4_1"/>
  <p:tag name="KSO_WM_UNIT_INDEX" val="1_4_1"/>
  <p:tag name="KSO_WM_UNIT_LAYERLEVEL" val="1_1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6_2"/>
  <p:tag name="KSO_WM_UNIT_INDEX" val="1_6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5_1"/>
  <p:tag name="KSO_WM_UNIT_INDEX" val="1_5_1"/>
  <p:tag name="KSO_WM_UNIT_LAYERLEVEL" val="1_1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i*1_6_1"/>
  <p:tag name="KSO_WM_UNIT_INDEX" val="1_6_1"/>
  <p:tag name="KSO_WM_UNIT_LAYERLEVEL" val="1_1_1"/>
  <p:tag name="KSO_WM_UNIT_SUBTYPE" val="d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4.1,&quot;width&quot;:712.13}"/>
  <p:tag name="KSO_WM_TAG_VERSION" val="1.0"/>
  <p:tag name="KSO_WM_TEMPLATE_CATEGORY" val="custom"/>
  <p:tag name="KSO_WM_TEMPLATE_INDEX" val="20230299"/>
  <p:tag name="KSO_WM_UNIT_COMPATIBLE" val="0"/>
  <p:tag name="KSO_WM_UNIT_DIAGRAM_ISNUMVISUAL" val="0"/>
  <p:tag name="KSO_WM_UNIT_DIAGRAM_ISREFERUNIT" val="0"/>
  <p:tag name="KSO_WM_UNIT_HIGHLIGHT" val="0"/>
  <p:tag name="KSO_WM_UNIT_ID" val="custom2023029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5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9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e*1"/>
  <p:tag name="KSO_WM_UNIT_INDEX" val="1"/>
  <p:tag name="KSO_WM_UNIT_LAYERLEVEL" val="1"/>
  <p:tag name="KSO_WM_UNIT_NOCLEAR" val="0"/>
  <p:tag name="KSO_WM_UNIT_PRESET_TEXT" val="第一章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SLIDE_CONTENT_AREA" val="{&quot;left&quot;:&quot;71.45&quot;,&quot;top&quot;:&quot;89.15&quot;,&quot;width&quot;:&quot;474.2&quot;,&quot;height&quot;:&quot;350.65&quot;}"/>
  <p:tag name="KSO_WM_SLIDE_ID" val="custom2023029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e*1"/>
  <p:tag name="KSO_WM_UNIT_INDEX" val="1"/>
  <p:tag name="KSO_WM_UNIT_LAYERLEVEL" val="1"/>
  <p:tag name="KSO_WM_UNIT_NOCLEAR" val="0"/>
  <p:tag name="KSO_WM_UNIT_PRESET_TEXT" val="第二章"/>
  <p:tag name="KSO_WM_UNIT_TYPE" val="e"/>
  <p:tag name="KSO_WM_UNIT_VALUE" val="6"/>
</p:tagLst>
</file>

<file path=ppt/tags/tag162.xml><?xml version="1.0" encoding="utf-8"?>
<p:tagLst xmlns:p="http://schemas.openxmlformats.org/presentationml/2006/main">
  <p:tag name="KSO_WM_BEAUTIFY_FLAG" val="#wm#"/>
  <p:tag name="KSO_WM_SLIDE_CONTENT_AREA" val="{&quot;left&quot;:&quot;71.45&quot;,&quot;top&quot;:&quot;89.15&quot;,&quot;width&quot;:&quot;474.2&quot;,&quot;height&quot;:&quot;350.65&quot;}"/>
  <p:tag name="KSO_WM_SLIDE_ID" val="custom2023029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e*1"/>
  <p:tag name="KSO_WM_UNIT_INDEX" val="1"/>
  <p:tag name="KSO_WM_UNIT_LAYERLEVEL" val="1"/>
  <p:tag name="KSO_WM_UNIT_NOCLEAR" val="0"/>
  <p:tag name="KSO_WM_UNIT_PRESET_TEXT" val="第三章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71.45&quot;,&quot;top&quot;:&quot;89.15&quot;,&quot;width&quot;:&quot;474.2&quot;,&quot;height&quot;:&quot;350.65&quot;}"/>
  <p:tag name="KSO_WM_SLIDE_ID" val="custom2023029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章节标题"/>
  <p:tag name="KSO_WM_UNIT_TYPE" val="a"/>
  <p:tag name="KSO_WM_UNIT_VALUE" val="10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9_7*e*1"/>
  <p:tag name="KSO_WM_UNIT_INDEX" val="1"/>
  <p:tag name="KSO_WM_UNIT_LAYERLEVEL" val="1"/>
  <p:tag name="KSO_WM_UNIT_NOCLEAR" val="0"/>
  <p:tag name="KSO_WM_UNIT_PRESET_TEXT" val="第四章"/>
  <p:tag name="KSO_WM_UNIT_TYPE" val="e"/>
  <p:tag name="KSO_WM_UNIT_VALUE" val="6"/>
</p:tagLst>
</file>

<file path=ppt/tags/tag260.xml><?xml version="1.0" encoding="utf-8"?>
<p:tagLst xmlns:p="http://schemas.openxmlformats.org/presentationml/2006/main">
  <p:tag name="KSO_WM_BEAUTIFY_FLAG" val="#wm#"/>
  <p:tag name="KSO_WM_SLIDE_CONTENT_AREA" val="{&quot;left&quot;:&quot;71.45&quot;,&quot;top&quot;:&quot;89.15&quot;,&quot;width&quot;:&quot;474.2&quot;,&quot;height&quot;:&quot;350.65&quot;}"/>
  <p:tag name="KSO_WM_SLIDE_ID" val="custom2023029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99"/>
  <p:tag name="KSO_WM_TEMPLATE_MASTER_TYPE" val="0"/>
  <p:tag name="KSO_WM_TEMPLATE_SUBCATEGORY" val="29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9">
      <a:dk1>
        <a:srgbClr val="000000"/>
      </a:dk1>
      <a:lt1>
        <a:srgbClr val="FFFFFF"/>
      </a:lt1>
      <a:dk2>
        <a:srgbClr val="321E19"/>
      </a:dk2>
      <a:lt2>
        <a:srgbClr val="FEFBF7"/>
      </a:lt2>
      <a:accent1>
        <a:srgbClr val="643D33"/>
      </a:accent1>
      <a:accent2>
        <a:srgbClr val="826157"/>
      </a:accent2>
      <a:accent3>
        <a:srgbClr val="90592E"/>
      </a:accent3>
      <a:accent4>
        <a:srgbClr val="D28426"/>
      </a:accent4>
      <a:accent5>
        <a:srgbClr val="336445"/>
      </a:accent5>
      <a:accent6>
        <a:srgbClr val="8F1F1F"/>
      </a:accent6>
      <a:hlink>
        <a:srgbClr val="0563C1"/>
      </a:hlink>
      <a:folHlink>
        <a:srgbClr val="954D72"/>
      </a:folHlink>
    </a:clrScheme>
    <a:fontScheme name="自定义 52">
      <a:majorFont>
        <a:latin typeface="汉仪古隶简"/>
        <a:ea typeface="汉仪古隶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20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汉仪古隶简</vt:lpstr>
      <vt:lpstr>MiSans Normal</vt:lpstr>
      <vt:lpstr>Wingdings</vt:lpstr>
      <vt:lpstr>微软雅黑</vt:lpstr>
      <vt:lpstr>Calibri Light</vt:lpstr>
      <vt:lpstr>宋体</vt:lpstr>
      <vt:lpstr>Office Theme</vt:lpstr>
      <vt:lpstr>加强乡村文化建设，推动乡村振兴</vt:lpstr>
      <vt:lpstr>目录</vt:lpstr>
      <vt:lpstr>单击此处
添加章节标题</vt:lpstr>
      <vt:lpstr>乡村文化建设的意义</vt:lpstr>
      <vt:lpstr>PowerPoint Presentation</vt:lpstr>
      <vt:lpstr>提高乡村居民素质</vt:lpstr>
      <vt:lpstr>促进乡村经济发展</vt:lpstr>
      <vt:lpstr>增强乡村凝聚力</vt:lpstr>
      <vt:lpstr>提升乡村形象</vt:lpstr>
      <vt:lpstr>当前乡村文化建设存在的问题</vt:lpstr>
      <vt:lpstr>PowerPoint Presentation</vt:lpstr>
      <vt:lpstr>文化设施不完善</vt:lpstr>
      <vt:lpstr>文化活动单一</vt:lpstr>
      <vt:lpstr>文化人才匮乏</vt:lpstr>
      <vt:lpstr>文化传承面临挑战</vt:lpstr>
      <vt:lpstr>加强乡村文化建设的措施</vt:lpstr>
      <vt:lpstr>PowerPoint Presentation</vt:lpstr>
      <vt:lpstr>完善文化设施建设</vt:lpstr>
      <vt:lpstr>丰富文化活动形式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2024-09-08T11:18:08.435</cp:lastPrinted>
  <dcterms:created xsi:type="dcterms:W3CDTF">2024-09-08T03:18:08Z</dcterms:created>
  <dcterms:modified xsi:type="dcterms:W3CDTF">2024-09-08T03:18:11Z</dcterms:modified>
</cp:coreProperties>
</file>