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0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7346D-CE40-43B6-9029-CC5C6C68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EDCC0-6BD2-43F0-8F4C-1EEFE3016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73D8F-06B8-4A3F-818B-62F10743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3BB82-5014-4718-BC33-BBF203991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D62CF-1016-4B20-82AA-F9116AB6B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DAA0A-B40F-4A6E-B5C3-3071BEC6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749C3-7F97-4166-B560-0824FFBE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789A5-7387-4E3F-8B89-F66C7A164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23776-37D5-486F-A9A1-FF47A27D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1999E-0222-4130-A164-0FA14EB1B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EF358-3607-4801-B02E-7D73DCDEF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6" descr="背景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-74930" y="0"/>
            <a:ext cx="12267565" cy="698754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1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2.pn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1">
          <a:gsLst>
            <a:gs pos="0">
              <a:schemeClr val="bg2"/>
            </a:gs>
            <a:gs pos="100000">
              <a:schemeClr val="bg2">
                <a:lumMod val="8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1">
              <a:rPr lang="zh-CN" altLang="en-US" smtClean="0"/>
              <a:t>2024/9/5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背景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0" y="0"/>
            <a:ext cx="12192000" cy="6944995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pitchFamily="2" charset="2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4.xml" /><Relationship Id="rId3" Type="http://schemas.openxmlformats.org/officeDocument/2006/relationships/tags" Target="../tags/tag6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1.xml" /><Relationship Id="rId11" Type="http://schemas.openxmlformats.org/officeDocument/2006/relationships/image" Target="../media/image6.png" /><Relationship Id="rId12" Type="http://schemas.openxmlformats.org/officeDocument/2006/relationships/tags" Target="../tags/tag72.xml" /><Relationship Id="rId2" Type="http://schemas.openxmlformats.org/officeDocument/2006/relationships/image" Target="../media/image3.png" /><Relationship Id="rId3" Type="http://schemas.openxmlformats.org/officeDocument/2006/relationships/tags" Target="../tags/tag66.xml" /><Relationship Id="rId4" Type="http://schemas.openxmlformats.org/officeDocument/2006/relationships/image" Target="../media/image4.png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image" Target="../media/image5.png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3.xml" /><Relationship Id="rId3" Type="http://schemas.openxmlformats.org/officeDocument/2006/relationships/image" Target="../media/image7.jpeg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image" Target="../media/image10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image" Target="../media/image10.png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5.xml" /><Relationship Id="rId3" Type="http://schemas.openxmlformats.org/officeDocument/2006/relationships/tags" Target="../tags/tag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3221405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72105" y="2573020"/>
            <a:ext cx="6447790" cy="783590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zh-CN" altLang="en-US" sz="6000">
                <a:latin typeface="楷体" panose="02010609060101010101" charset="-122"/>
                <a:ea typeface="楷体" panose="02010609060101010101" charset="-122"/>
              </a:rPr>
              <a:t>自相矛盾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教学目标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769110" y="1737360"/>
            <a:ext cx="7913370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、能正确、流利、有感情地朗读课文。</a:t>
            </a:r>
          </a:p>
          <a:p>
            <a:pPr indent="0" fontAlgn="auto">
              <a:lnSpc>
                <a:spcPct val="2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、理解文中有关词语的意思。</a:t>
            </a:r>
          </a:p>
          <a:p>
            <a:pPr indent="0" fontAlgn="auto">
              <a:lnSpc>
                <a:spcPct val="2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、结合生活经验理解这个寓言故事的寓意。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9500" y="913200"/>
            <a:ext cx="10969200" cy="705600"/>
          </a:xfrm>
        </p:spPr>
        <p:txBody>
          <a:bodyPr>
            <a:normAutofit/>
          </a:bodyPr>
          <a:lstStyle/>
          <a:p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看着下面图片，一起来猜一猜是什么寓言故事。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45490" y="2005965"/>
            <a:ext cx="2774315" cy="2463800"/>
          </a:xfrm>
          <a:prstGeom prst="rect">
            <a:avLst/>
          </a:prstGeom>
        </p:spPr>
      </p:pic>
      <p:pic>
        <p:nvPicPr>
          <p:cNvPr id="101" name="图片 100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293870" y="1920240"/>
            <a:ext cx="3541395" cy="25698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" name="文本框 101"/>
          <p:cNvSpPr txBox="1"/>
          <p:nvPr>
            <p:custDataLst>
              <p:tags r:id="rId6"/>
            </p:custDataLst>
          </p:nvPr>
        </p:nvSpPr>
        <p:spPr>
          <a:xfrm>
            <a:off x="6013450" y="550100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pic>
        <p:nvPicPr>
          <p:cNvPr id="5" name="图片 4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472170" y="1939925"/>
            <a:ext cx="2788285" cy="25298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" name="文本框 102"/>
          <p:cNvSpPr txBox="1"/>
          <p:nvPr>
            <p:custDataLst>
              <p:tags r:id="rId9"/>
            </p:custDataLst>
          </p:nvPr>
        </p:nvSpPr>
        <p:spPr>
          <a:xfrm>
            <a:off x="5847715" y="5093970"/>
            <a:ext cx="2788285" cy="25908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045845" y="4857115"/>
            <a:ext cx="2757805" cy="6438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守株待兔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4958715" y="4857115"/>
            <a:ext cx="2757805" cy="6438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揠苗助长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8871585" y="4857115"/>
            <a:ext cx="2757805" cy="6438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亡羊补牢</a:t>
            </a:r>
          </a:p>
        </p:txBody>
      </p:sp>
      <p:sp>
        <p:nvSpPr>
          <p:cNvPr id="9" name="圆角矩形 8"/>
          <p:cNvSpPr/>
          <p:nvPr>
            <p:custDataLst>
              <p:tags r:id="rId10"/>
            </p:custDataLst>
          </p:nvPr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新课导入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flipH="1">
            <a:off x="11239500" y="124206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-230505" y="1810385"/>
            <a:ext cx="7431405" cy="1638935"/>
          </a:xfrm>
        </p:spPr>
        <p:txBody>
          <a:bodyPr/>
          <a:lstStyle/>
          <a:p>
            <a:r>
              <a:rPr lang="zh-CN" altLang="zh-CN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自相矛盾</a:t>
            </a:r>
          </a:p>
        </p:txBody>
      </p:sp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388735" y="895985"/>
            <a:ext cx="5238750" cy="5507990"/>
          </a:xfrm>
          <a:prstGeom prst="ellipse">
            <a:avLst/>
          </a:prstGeom>
          <a:noFill/>
          <a:ln w="9525">
            <a:noFill/>
          </a:ln>
        </p:spPr>
      </p:pic>
      <p:sp>
        <p:nvSpPr>
          <p:cNvPr id="101" name="文本框 100"/>
          <p:cNvSpPr txBox="1"/>
          <p:nvPr>
            <p:custDataLst>
              <p:tags r:id="rId5"/>
            </p:custDataLst>
          </p:nvPr>
        </p:nvSpPr>
        <p:spPr>
          <a:xfrm>
            <a:off x="3476625" y="5792788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3" name="标题 1"/>
          <p:cNvSpPr/>
          <p:nvPr/>
        </p:nvSpPr>
        <p:spPr>
          <a:xfrm>
            <a:off x="386715" y="-119380"/>
            <a:ext cx="6814185" cy="281432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6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今天我们就再学一个寓言故事：</a:t>
            </a: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92395" y="1464310"/>
            <a:ext cx="5986780" cy="315849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4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韩非，先秦时期韩国公子，是我国先秦时期著名政治理论家，卓越的唯物主义哲学家。又称“韩非子”。代表作品《韩非子》。</a:t>
            </a:r>
          </a:p>
        </p:txBody>
      </p:sp>
      <p:pic>
        <p:nvPicPr>
          <p:cNvPr id="104" name="图片 103"/>
          <p:cNvPicPr/>
          <p:nvPr>
            <p:custDataLst>
              <p:tags r:id="rId3"/>
            </p:custDataLst>
          </p:nvPr>
        </p:nvPicPr>
        <p:blipFill>
          <a:blip r:embed="rId2"/>
          <a:srcRect r="7792" b="11076"/>
          <a:stretch>
            <a:fillRect/>
          </a:stretch>
        </p:blipFill>
        <p:spPr>
          <a:xfrm>
            <a:off x="464820" y="1315720"/>
            <a:ext cx="3696970" cy="2824480"/>
          </a:xfrm>
          <a:prstGeom prst="ellipse">
            <a:avLst/>
          </a:prstGeom>
          <a:noFill/>
          <a:ln w="9525">
            <a:noFill/>
          </a:ln>
        </p:spPr>
      </p:pic>
      <p:sp>
        <p:nvSpPr>
          <p:cNvPr id="105" name="文本框 104"/>
          <p:cNvSpPr txBox="1"/>
          <p:nvPr>
            <p:custDataLst>
              <p:tags r:id="rId4"/>
            </p:custDataLst>
          </p:nvPr>
        </p:nvSpPr>
        <p:spPr>
          <a:xfrm>
            <a:off x="1240790" y="4140200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9" name="圆角矩形 8"/>
          <p:cNvSpPr/>
          <p:nvPr>
            <p:custDataLst>
              <p:tags r:id="rId5"/>
            </p:custDataLst>
          </p:nvPr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认识作者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104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803140" y="321945"/>
            <a:ext cx="4585970" cy="50914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6" name="文本框 105"/>
          <p:cNvSpPr txBox="1"/>
          <p:nvPr>
            <p:custDataLst>
              <p:tags r:id="rId4"/>
            </p:custDataLst>
          </p:nvPr>
        </p:nvSpPr>
        <p:spPr>
          <a:xfrm>
            <a:off x="4032250" y="531177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522095" y="1434465"/>
            <a:ext cx="2367280" cy="28657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600">
                <a:latin typeface="楷体" panose="02010609060101010101" charset="-122"/>
                <a:ea typeface="楷体" panose="02010609060101010101" charset="-122"/>
              </a:rPr>
              <a:t>矛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280160" y="4467860"/>
            <a:ext cx="38817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组词：长矛  矛枪</a:t>
            </a:r>
          </a:p>
        </p:txBody>
      </p:sp>
      <p:sp>
        <p:nvSpPr>
          <p:cNvPr id="9" name="圆角矩形 8"/>
          <p:cNvSpPr/>
          <p:nvPr>
            <p:custDataLst>
              <p:tags r:id="rId5"/>
            </p:custDataLst>
          </p:nvPr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学习生字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文本框 105"/>
          <p:cNvSpPr txBox="1"/>
          <p:nvPr>
            <p:custDataLst>
              <p:tags r:id="rId2"/>
            </p:custDataLst>
          </p:nvPr>
        </p:nvSpPr>
        <p:spPr>
          <a:xfrm>
            <a:off x="4032250" y="531177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pic>
        <p:nvPicPr>
          <p:cNvPr id="3" name="图片 2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240655" y="887095"/>
            <a:ext cx="4142105" cy="4154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7" name="文本框 106"/>
          <p:cNvSpPr txBox="1"/>
          <p:nvPr>
            <p:custDataLst>
              <p:tags r:id="rId5"/>
            </p:custDataLst>
          </p:nvPr>
        </p:nvSpPr>
        <p:spPr>
          <a:xfrm>
            <a:off x="4985067" y="4355782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377950" y="4458335"/>
            <a:ext cx="35083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组词：盾牌  铁盾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377950" y="1198245"/>
            <a:ext cx="4006850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600">
                <a:latin typeface="楷体" panose="02010609060101010101" charset="-122"/>
                <a:ea typeface="楷体" panose="02010609060101010101" charset="-122"/>
              </a:rPr>
              <a:t>盾</a:t>
            </a:r>
          </a:p>
        </p:txBody>
      </p:sp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学习生字</a:t>
            </a: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楷体" panose="02010609060101010101" charset="-122"/>
                <a:ea typeface="楷体" panose="02010609060101010101" charset="-122"/>
              </a:rPr>
              <a:t>矛与盾分别有什么特点？</a:t>
            </a:r>
          </a:p>
        </p:txBody>
      </p:sp>
      <p:pic>
        <p:nvPicPr>
          <p:cNvPr id="105" name="图片 104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12570" y="1497965"/>
            <a:ext cx="4127500" cy="4133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6" name="文本框 105"/>
          <p:cNvSpPr txBox="1"/>
          <p:nvPr>
            <p:custDataLst>
              <p:tags r:id="rId4"/>
            </p:custDataLst>
          </p:nvPr>
        </p:nvSpPr>
        <p:spPr>
          <a:xfrm>
            <a:off x="4032250" y="531177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pic>
        <p:nvPicPr>
          <p:cNvPr id="107" name="图片 106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5190" y="1902460"/>
            <a:ext cx="3490595" cy="33254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8" name="文本框 107"/>
          <p:cNvSpPr txBox="1"/>
          <p:nvPr>
            <p:custDataLst>
              <p:tags r:id="rId7"/>
            </p:custDataLst>
          </p:nvPr>
        </p:nvSpPr>
        <p:spPr>
          <a:xfrm>
            <a:off x="6499225" y="5126355"/>
            <a:ext cx="5846445" cy="469900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5295" y="1163955"/>
            <a:ext cx="10968990" cy="4678680"/>
          </a:xfrm>
        </p:spPr>
        <p:txBody>
          <a:bodyPr>
            <a:normAutofit/>
          </a:bodyPr>
          <a:lstStyle/>
          <a:p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楚人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有鬻盾与矛者,誉之</a:t>
            </a:r>
            <a:r>
              <a:rPr lang="en-US" altLang="zh-CN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曰:“吾盾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之坚,物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莫能陷也。”又誉其矛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曰:“吾矛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之利,于物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无不陷也。”或曰:“以子之矛陷子之盾,何如?”其人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弗能应也。夫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不可陷之盾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与无不陷之矛，不可</a:t>
            </a:r>
            <a:r>
              <a:rPr lang="zh-CN" altLang="en-US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/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同世而立。</a:t>
            </a:r>
          </a:p>
        </p:txBody>
      </p:sp>
      <p:sp>
        <p:nvSpPr>
          <p:cNvPr id="106" name="文本框 105"/>
          <p:cNvSpPr txBox="1"/>
          <p:nvPr>
            <p:custDataLst>
              <p:tags r:id="rId2"/>
            </p:custDataLst>
          </p:nvPr>
        </p:nvSpPr>
        <p:spPr>
          <a:xfrm>
            <a:off x="4032250" y="531177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323080" y="63309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自 相 矛 盾</a:t>
            </a:r>
          </a:p>
        </p:txBody>
      </p:sp>
      <p:sp>
        <p:nvSpPr>
          <p:cNvPr id="5" name="矩形标注 4"/>
          <p:cNvSpPr/>
          <p:nvPr/>
        </p:nvSpPr>
        <p:spPr>
          <a:xfrm>
            <a:off x="8202295" y="447040"/>
            <a:ext cx="2943225" cy="1256030"/>
          </a:xfrm>
          <a:prstGeom prst="wedgeRectCallout">
            <a:avLst/>
          </a:prstGeom>
          <a:effectLst>
            <a:softEdge rad="12700"/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8263890" y="819150"/>
            <a:ext cx="2820035" cy="5207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charset="-122"/>
                <a:ea typeface="楷体" panose="02010609060101010101" charset="-122"/>
              </a:rPr>
              <a:t>根据划分节奏读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读通古文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83940" y="1087825"/>
            <a:ext cx="10969200" cy="705600"/>
          </a:xfrm>
        </p:spPr>
        <p:txBody>
          <a:bodyPr>
            <a:noAutofit/>
          </a:bodyPr>
          <a:lstStyle/>
          <a:p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en-US" altLang="zh-CN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读完课文后，你知道这篇课文讲了一个什么故事吗？</a:t>
            </a:r>
          </a:p>
        </p:txBody>
      </p:sp>
      <p:sp>
        <p:nvSpPr>
          <p:cNvPr id="106" name="文本框 105"/>
          <p:cNvSpPr txBox="1"/>
          <p:nvPr>
            <p:custDataLst>
              <p:tags r:id="rId2"/>
            </p:custDataLst>
          </p:nvPr>
        </p:nvSpPr>
        <p:spPr>
          <a:xfrm>
            <a:off x="4032250" y="531177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927985" y="2783840"/>
            <a:ext cx="63360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楚人有鬻盾与矛者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666240" y="4177665"/>
            <a:ext cx="8604250" cy="7772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楚人是怎样夸赞自己的矛与盾的？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8330" y="1451610"/>
            <a:ext cx="10414000" cy="1098550"/>
          </a:xfrm>
        </p:spPr>
        <p:txBody>
          <a:bodyPr>
            <a:noAutofit/>
          </a:bodyPr>
          <a:lstStyle/>
          <a:p>
            <a:r>
              <a:rPr lang="en-US" altLang="zh-CN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楚人有鬻盾与矛者,誉之曰:“吾盾之坚,物莫能陷也。”又誉其矛曰:“吾矛之利,于物无不陷也。”</a:t>
            </a:r>
          </a:p>
        </p:txBody>
      </p:sp>
      <p:sp>
        <p:nvSpPr>
          <p:cNvPr id="106" name="文本框 105"/>
          <p:cNvSpPr txBox="1"/>
          <p:nvPr>
            <p:custDataLst>
              <p:tags r:id="rId2"/>
            </p:custDataLst>
          </p:nvPr>
        </p:nvSpPr>
        <p:spPr>
          <a:xfrm>
            <a:off x="4032250" y="5311775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sp>
        <p:nvSpPr>
          <p:cNvPr id="5" name="同心圆 4"/>
          <p:cNvSpPr/>
          <p:nvPr/>
        </p:nvSpPr>
        <p:spPr>
          <a:xfrm>
            <a:off x="3117215" y="1034415"/>
            <a:ext cx="735965" cy="726440"/>
          </a:xfrm>
          <a:prstGeom prst="donut">
            <a:avLst>
              <a:gd name="adj" fmla="val 7428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tx1"/>
              </a:solidFill>
            </a:endParaRPr>
          </a:p>
        </p:txBody>
      </p:sp>
      <p:sp>
        <p:nvSpPr>
          <p:cNvPr id="6" name="同心圆 5"/>
          <p:cNvSpPr/>
          <p:nvPr/>
        </p:nvSpPr>
        <p:spPr>
          <a:xfrm>
            <a:off x="5172075" y="1034415"/>
            <a:ext cx="735965" cy="726440"/>
          </a:xfrm>
          <a:prstGeom prst="donut">
            <a:avLst>
              <a:gd name="adj" fmla="val 7428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同心圆 6"/>
          <p:cNvSpPr/>
          <p:nvPr/>
        </p:nvSpPr>
        <p:spPr>
          <a:xfrm>
            <a:off x="5888990" y="1050290"/>
            <a:ext cx="735965" cy="726440"/>
          </a:xfrm>
          <a:prstGeom prst="donut">
            <a:avLst>
              <a:gd name="adj" fmla="val 7428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同心圆 7"/>
          <p:cNvSpPr/>
          <p:nvPr/>
        </p:nvSpPr>
        <p:spPr>
          <a:xfrm>
            <a:off x="9712325" y="1069340"/>
            <a:ext cx="629285" cy="655955"/>
          </a:xfrm>
          <a:prstGeom prst="donut">
            <a:avLst>
              <a:gd name="adj" fmla="val 7428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同心圆 8"/>
          <p:cNvSpPr/>
          <p:nvPr/>
        </p:nvSpPr>
        <p:spPr>
          <a:xfrm>
            <a:off x="2073910" y="1637665"/>
            <a:ext cx="735965" cy="726440"/>
          </a:xfrm>
          <a:prstGeom prst="donut">
            <a:avLst>
              <a:gd name="adj" fmla="val 7428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293745" y="457835"/>
            <a:ext cx="902970" cy="7245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卖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5175885" y="457835"/>
            <a:ext cx="560705" cy="7245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人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5908040" y="495300"/>
            <a:ext cx="1729105" cy="5391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夸耀，称赞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2601595" y="2150745"/>
            <a:ext cx="902970" cy="7245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刺破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8878570" y="2423160"/>
            <a:ext cx="1223010" cy="52387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锋利</a:t>
            </a:r>
          </a:p>
        </p:txBody>
      </p:sp>
      <p:sp>
        <p:nvSpPr>
          <p:cNvPr id="16" name="同心圆 15"/>
          <p:cNvSpPr/>
          <p:nvPr/>
        </p:nvSpPr>
        <p:spPr>
          <a:xfrm>
            <a:off x="8808085" y="1637665"/>
            <a:ext cx="735965" cy="726440"/>
          </a:xfrm>
          <a:prstGeom prst="donut">
            <a:avLst>
              <a:gd name="adj" fmla="val 7428"/>
            </a:avLst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090295" y="3265170"/>
            <a:ext cx="910526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/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有一个卖盾牌和长矛的楚国人，夸耀他的盾牌说：“我的盾牌坚固，什么东西都</a:t>
            </a:r>
            <a:r>
              <a:rPr lang="en-US" altLang="zh-CN" sz="3600" b="1" err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无法刺破它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。”又夸耀他的长矛说：“我的长矛锋利，什么东西都能</a:t>
            </a:r>
            <a:r>
              <a:rPr lang="en-US" altLang="zh-CN" sz="3600" b="1" err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刺破</a:t>
            </a:r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。”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9612630" y="495300"/>
            <a:ext cx="902970" cy="7245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坚固</a:t>
            </a:r>
          </a:p>
        </p:txBody>
      </p:sp>
      <p:sp>
        <p:nvSpPr>
          <p:cNvPr id="3" name="圆角矩形 2"/>
          <p:cNvSpPr/>
          <p:nvPr>
            <p:custDataLst>
              <p:tags r:id="rId3"/>
            </p:custDataLst>
          </p:nvPr>
        </p:nvSpPr>
        <p:spPr>
          <a:xfrm>
            <a:off x="150495" y="472440"/>
            <a:ext cx="1784985" cy="470535"/>
          </a:xfrm>
          <a:prstGeom prst="roundRect">
            <a:avLst/>
          </a:prstGeom>
          <a:effectLst>
            <a:softEdge rad="63500"/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楷体" panose="02010609060101010101" charset="-122"/>
                <a:ea typeface="楷体" panose="02010609060101010101" charset="-122"/>
              </a:rPr>
              <a:t>疏通文意</a:t>
            </a:r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https://d.book118.com/116132214052010035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6.xml><?xml version="1.0" encoding="utf-8"?>
<p:tagLst xmlns:p="http://schemas.openxmlformats.org/presentationml/2006/main">
  <p:tag name="KSO_WM_UNIT_PLACING_PICTURE_USER_VIEWPORT" val="{&quot;height&quot;:3880,&quot;width&quot;:3860}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楷体</vt:lpstr>
      <vt:lpstr>宋体</vt:lpstr>
      <vt:lpstr>Office Theme</vt:lpstr>
      <vt:lpstr>自相矛盾</vt:lpstr>
      <vt:lpstr>PowerPoint Presentation</vt:lpstr>
      <vt:lpstr>  看着下面图片，一起来猜一猜是什么寓言故事。</vt:lpstr>
      <vt:lpstr>自相矛盾</vt:lpstr>
      <vt:lpstr>    韩非，先秦时期韩国公子，是我国先秦时期著名政治理论家，卓越的唯物主义哲学家。又称“韩非子”。代表作品《韩非子》。</vt:lpstr>
      <vt:lpstr>PowerPoint Presentation</vt:lpstr>
      <vt:lpstr>PowerPoint Presentation</vt:lpstr>
      <vt:lpstr>矛与盾分别有什么特点？</vt:lpstr>
      <vt:lpstr>   楚人/有鬻盾与矛者,誉之/曰:“吾盾/之坚,物/莫能陷也。”又誉其矛/曰:“吾矛/之利,于物/无不陷也。”或曰:“以子之矛陷子之盾,何如?”其人/弗能应也。夫/不可陷之盾/与无不陷之矛，不可/同世而立。</vt:lpstr>
      <vt:lpstr>    读完课文后，你知道这篇课文讲了一个什么故事吗？</vt:lpstr>
      <vt:lpstr>    楚人有鬻盾与矛者,誉之曰:“吾盾之坚,物莫能陷也。”又誉其矛曰:“吾矛之利,于物无不陷也。”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2024-09-05T00:01:52.960</cp:lastPrinted>
  <dcterms:created xsi:type="dcterms:W3CDTF">2024-09-04T16:01:52Z</dcterms:created>
  <dcterms:modified xsi:type="dcterms:W3CDTF">2024-09-04T16:01:55Z</dcterms:modified>
</cp:coreProperties>
</file>