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6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745CF-994B-453F-B62C-94C340D1A6FC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D1EE5-BDC7-420E-AAAB-81BE73294ED5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D1EE5-BDC7-420E-AAAB-81BE73294ED5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D1EE5-BDC7-420E-AAAB-81BE73294E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D1EE5-BDC7-420E-AAAB-81BE73294E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D1EE5-BDC7-420E-AAAB-81BE73294E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ED1EE5-BDC7-420E-AAAB-81BE73294E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8E534-A801-4B44-B766-F5C17E202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FB4B8-47AF-4C23-A2FC-B2AB3649D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7A3F7-52AE-4047-B282-B0D2BF7D1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123EE-F2B8-4A59-9151-BE89BCF75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20DC5E-8C47-4375-A6CB-33B5AA38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B2467-8F59-43B9-80D5-8F4F40BD9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F118B-783A-45F5-9513-4CD45C21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4E8DD-0A64-48A0-8971-BA5C2AAE2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523350-6A14-4107-96ED-5F015C25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D595E-2CE1-4090-9829-63F97DE5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255F7-6149-4AE5-BAD6-379C5640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fontAlgn="base"/>
            <a:fld id="{760FBDFE-C587-4B4C-A407-44438C67B59E}" type="datetimeFigureOut">
              <a:rPr lang="zh-CN" altLang="en-US" sz="750" strike="noStrike" noProof="1" smtClean="0"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/>
            <a:fld id="{49AE70B2-8BF9-45C0-BB95-33D1B9D3A854}" type="slidenum">
              <a:rPr lang="zh-CN" altLang="en-US" sz="750" strike="noStrike" noProof="1" smtClean="0">
                <a:latin typeface="Arial" pitchFamily="34" charset="0"/>
                <a:ea typeface="微软雅黑" panose="020b0503020204020204" pitchFamily="34" charset="-122"/>
                <a:cs typeface="+mn-cs"/>
              </a:rPr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1.png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6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6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tags" Target="../tags/tag1.xml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png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0.xml" /><Relationship Id="rId3" Type="http://schemas.openxmlformats.org/officeDocument/2006/relationships/image" Target="../media/image7.jpeg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2" Type="http://schemas.openxmlformats.org/officeDocument/2006/relationships/image" Target="../media/image8.png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png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image" Target="../media/image9.png" /><Relationship Id="rId7" Type="http://schemas.openxmlformats.org/officeDocument/2006/relationships/tags" Target="../tags/tag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image" Target="../media/image10.png" /><Relationship Id="rId6" Type="http://schemas.openxmlformats.org/officeDocument/2006/relationships/tags" Target="../tags/tag56.xml" /><Relationship Id="rId7" Type="http://schemas.openxmlformats.org/officeDocument/2006/relationships/image" Target="../media/image11.png" /><Relationship Id="rId8" Type="http://schemas.openxmlformats.org/officeDocument/2006/relationships/tags" Target="../tags/tag5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image" Target="../media/image12.png" /><Relationship Id="rId6" Type="http://schemas.openxmlformats.org/officeDocument/2006/relationships/tags" Target="../tags/tag60.xml" /><Relationship Id="rId7" Type="http://schemas.openxmlformats.org/officeDocument/2006/relationships/image" Target="../media/image5.png" /><Relationship Id="rId8" Type="http://schemas.openxmlformats.org/officeDocument/2006/relationships/tags" Target="../tags/tag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image" Target="../media/image13.png" /><Relationship Id="rId6" Type="http://schemas.openxmlformats.org/officeDocument/2006/relationships/tags" Target="../tags/tag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3402015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0" name="图片 99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100330" y="-635"/>
            <a:ext cx="12292330" cy="685863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" name="组合 5"/>
          <p:cNvGrpSpPr/>
          <p:nvPr/>
        </p:nvGrpSpPr>
        <p:grpSpPr>
          <a:xfrm>
            <a:off x="10235783" y="3317937"/>
            <a:ext cx="282892" cy="947355"/>
            <a:chOff x="3397250" y="2792795"/>
            <a:chExt cx="282892" cy="947355"/>
          </a:xfrm>
        </p:grpSpPr>
        <p:cxnSp>
          <p:nvCxnSpPr>
            <p:cNvPr id="9" name="直接连接符 8"/>
            <p:cNvCxnSpPr/>
            <p:nvPr/>
          </p:nvCxnSpPr>
          <p:spPr>
            <a:xfrm flipH="1">
              <a:off x="3397250" y="2792795"/>
              <a:ext cx="0" cy="947355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/>
          </p:nvCxnSpPr>
          <p:spPr>
            <a:xfrm flipH="1">
              <a:off x="3542268" y="2792795"/>
              <a:ext cx="0" cy="947355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直接连接符 10"/>
            <p:cNvCxnSpPr/>
            <p:nvPr/>
          </p:nvCxnSpPr>
          <p:spPr>
            <a:xfrm flipH="1">
              <a:off x="3680142" y="2792795"/>
              <a:ext cx="0" cy="947355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文本框 23"/>
          <p:cNvSpPr txBox="1"/>
          <p:nvPr/>
        </p:nvSpPr>
        <p:spPr>
          <a:xfrm>
            <a:off x="6496260" y="3492330"/>
            <a:ext cx="4380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汉仪小隶书简" panose="02010609000101010101" pitchFamily="49" charset="-122"/>
                <a:ea typeface="汉仪小隶书简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康熙字典體" pitchFamily="2" charset="-120"/>
              <a:ea typeface="康熙字典體" pitchFamily="2" charset="-12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2355215" y="1959610"/>
            <a:ext cx="8352790" cy="2214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汉仪小隶书简" panose="02010609000101010101" pitchFamily="49" charset="-122"/>
                <a:ea typeface="汉仪小隶书简" panose="0201060900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</a:rPr>
              <a:t>大雁归来</a:t>
            </a:r>
            <a:endParaRPr lang="zh-CN" altLang="en-US" sz="13800" b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汉仪君黑-75简" panose="00020600040101010101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325100" y="119380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4690745" y="4091305"/>
            <a:ext cx="2573020" cy="645160"/>
          </a:xfrm>
          <a:prstGeom prst="rect">
            <a:avLst/>
          </a:prstGeom>
          <a:solidFill>
            <a:schemeClr val="bg1">
              <a:alpha val="30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</a:rPr>
              <a:t>利奥波德</a:t>
            </a:r>
            <a:endParaRPr lang="zh-CN" altLang="en-US" sz="3600" b="1">
              <a:solidFill>
                <a:schemeClr val="bg1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100"/>
          <p:cNvPicPr/>
          <p:nvPr>
            <p:custDataLst>
              <p:tags r:id="rId3"/>
            </p:custDataLst>
          </p:nvPr>
        </p:nvPicPr>
        <p:blipFill>
          <a:blip r:embed="rId2"/>
          <a:srcRect r="44807"/>
          <a:stretch>
            <a:fillRect/>
          </a:stretch>
        </p:blipFill>
        <p:spPr>
          <a:xfrm>
            <a:off x="918210" y="1580515"/>
            <a:ext cx="3995420" cy="2895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TextBox 148"/>
          <p:cNvSpPr txBox="1"/>
          <p:nvPr>
            <p:custDataLst>
              <p:tags r:id="rId4"/>
            </p:custDataLst>
          </p:nvPr>
        </p:nvSpPr>
        <p:spPr>
          <a:xfrm>
            <a:off x="5272405" y="1356360"/>
            <a:ext cx="6276340" cy="64579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还记得我们学过的关于大雁的诗词吗？</a:t>
            </a:r>
            <a:endParaRPr lang="zh-CN" sz="28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4" name="TextBox 148"/>
          <p:cNvSpPr txBox="1"/>
          <p:nvPr/>
        </p:nvSpPr>
        <p:spPr>
          <a:xfrm>
            <a:off x="5752465" y="2234565"/>
            <a:ext cx="5634355" cy="64579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征蓬出汉塞，归</a:t>
            </a:r>
            <a:r>
              <a:rPr lang="zh-CN" sz="28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雁</a:t>
            </a: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入胡天。</a:t>
            </a:r>
            <a:endParaRPr lang="zh-CN" sz="2800" b="1" kern="0">
              <a:solidFill>
                <a:schemeClr val="accent2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5" name="TextBox 148"/>
          <p:cNvSpPr txBox="1"/>
          <p:nvPr/>
        </p:nvSpPr>
        <p:spPr>
          <a:xfrm>
            <a:off x="5752465" y="2997200"/>
            <a:ext cx="4354830" cy="64579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乡书何处达，归</a:t>
            </a:r>
            <a:r>
              <a:rPr lang="zh-CN" sz="28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雁</a:t>
            </a: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洛阳边。</a:t>
            </a:r>
            <a:endParaRPr lang="zh-CN" sz="2800" b="1" kern="0">
              <a:solidFill>
                <a:schemeClr val="accent2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6" name="TextBox 148"/>
          <p:cNvSpPr txBox="1"/>
          <p:nvPr>
            <p:custDataLst>
              <p:tags r:id="rId5"/>
            </p:custDataLst>
          </p:nvPr>
        </p:nvSpPr>
        <p:spPr>
          <a:xfrm>
            <a:off x="5752465" y="3759835"/>
            <a:ext cx="4354830" cy="129222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长风万里送秋</a:t>
            </a:r>
            <a:r>
              <a:rPr lang="zh-CN" sz="28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雁</a:t>
            </a: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，</a:t>
            </a:r>
            <a:endParaRPr lang="zh-CN" sz="2800" b="1" kern="0">
              <a:solidFill>
                <a:schemeClr val="accent2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defTabSz="1219200">
              <a:lnSpc>
                <a:spcPct val="150000"/>
              </a:lnSpc>
              <a:defRPr/>
            </a:pPr>
            <a:r>
              <a:rPr lang="zh-CN" sz="2800" b="1" kern="0"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对此可以酣高楼。</a:t>
            </a:r>
            <a:endParaRPr lang="zh-CN" sz="2800" b="1" kern="0">
              <a:solidFill>
                <a:schemeClr val="accent2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7" name="TextBox 148"/>
          <p:cNvSpPr txBox="1"/>
          <p:nvPr/>
        </p:nvSpPr>
        <p:spPr>
          <a:xfrm>
            <a:off x="1121410" y="5264785"/>
            <a:ext cx="10265410" cy="129222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今天我们就一起来学习一篇充满爱意的说明文，走进文章去了解一下大雁吧。</a:t>
            </a:r>
            <a:endParaRPr lang="zh-CN" sz="28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7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6"/>
          <p:cNvSpPr txBox="1"/>
          <p:nvPr/>
        </p:nvSpPr>
        <p:spPr>
          <a:xfrm>
            <a:off x="4780470" y="874953"/>
            <a:ext cx="2311022" cy="70675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学习目标</a:t>
            </a:r>
            <a:endParaRPr lang="zh-CN" altLang="en-US" sz="40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0" name="TextBox 148"/>
          <p:cNvSpPr txBox="1"/>
          <p:nvPr/>
        </p:nvSpPr>
        <p:spPr>
          <a:xfrm>
            <a:off x="1443355" y="1959610"/>
            <a:ext cx="9305290" cy="193865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en-US" alt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1</a:t>
            </a:r>
            <a:r>
              <a:rPr lang="zh-CN" altLang="en-US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、朗读课文，了解大雁的生活习性。</a:t>
            </a:r>
            <a:endParaRPr lang="en-US" altLang="zh-CN" sz="28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defTabSz="1219200">
              <a:lnSpc>
                <a:spcPct val="150000"/>
              </a:lnSpc>
              <a:defRPr/>
            </a:pPr>
            <a:r>
              <a:rPr lang="en-US" alt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2</a:t>
            </a:r>
            <a:r>
              <a:rPr lang="zh-CN" altLang="en-US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</a:t>
            </a:r>
            <a:r>
              <a:rPr 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品读课文，理解文章主题</a:t>
            </a:r>
            <a:r>
              <a:rPr lang="zh-CN" altLang="en-US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。</a:t>
            </a:r>
            <a:endParaRPr lang="en-US" altLang="zh-CN" sz="28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defTabSz="1219200">
              <a:lnSpc>
                <a:spcPct val="150000"/>
              </a:lnSpc>
              <a:defRPr/>
            </a:pPr>
            <a:r>
              <a:rPr lang="en-US" alt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</a:t>
            </a:r>
            <a:r>
              <a:rPr lang="zh-CN" altLang="en-US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、了解作者，体会作者的写作情怀</a:t>
            </a:r>
            <a:r>
              <a:rPr lang="en-US" altLang="zh-CN" sz="28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。</a:t>
            </a:r>
            <a:endParaRPr lang="en-US" altLang="zh-CN" sz="28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46" name="图片 45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897" y="5265213"/>
            <a:ext cx="1706394" cy="1279796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2" name="直接连接符 1"/>
          <p:cNvCxnSpPr/>
          <p:nvPr>
            <p:custDataLst>
              <p:tags r:id="rId5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6"/>
          <p:cNvSpPr txBox="1"/>
          <p:nvPr/>
        </p:nvSpPr>
        <p:spPr>
          <a:xfrm>
            <a:off x="1456055" y="838200"/>
            <a:ext cx="30251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>
                <a:latin typeface="Arial" pitchFamily="34" charset="0"/>
                <a:ea typeface="汉仪君黑-75简" panose="00020600040101010101" charset="-122"/>
              </a:rPr>
              <a:t>作者简介</a:t>
            </a:r>
            <a:endParaRPr lang="en-US" altLang="zh-CN" sz="3200" b="1"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10" name="TextBox 148"/>
          <p:cNvSpPr txBox="1"/>
          <p:nvPr/>
        </p:nvSpPr>
        <p:spPr>
          <a:xfrm>
            <a:off x="5073650" y="1600835"/>
            <a:ext cx="6021705" cy="4431665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en-US" altLang="zh-CN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   </a:t>
            </a:r>
            <a:r>
              <a:rPr lang="en-US" altLang="zh-CN" sz="24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利奥波德</a:t>
            </a:r>
            <a:r>
              <a:rPr lang="en-US" altLang="zh-CN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（1887—1948），</a:t>
            </a:r>
            <a:r>
              <a:rPr lang="en-US" altLang="zh-CN" sz="24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美国</a:t>
            </a:r>
            <a:r>
              <a:rPr lang="en-US" altLang="zh-CN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著名的</a:t>
            </a:r>
            <a:r>
              <a:rPr lang="en-US" altLang="zh-CN" sz="24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伦理学家、科学家和环境保护主义者</a:t>
            </a:r>
            <a:r>
              <a:rPr lang="en-US" altLang="zh-CN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。一生共出版了三本书和发表了大约500篇文章，大部分是有关科学和技术的题材。代表作</a:t>
            </a:r>
            <a:r>
              <a:rPr lang="en-US" altLang="zh-CN" sz="2400" b="1" kern="0">
                <a:solidFill>
                  <a:srgbClr val="FF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《沙乡年鉴》</a:t>
            </a:r>
            <a:r>
              <a:rPr lang="en-US" altLang="zh-CN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是一本关于人和土地的生态及伦理观的书，是一本自然随笔和哲学论文集，是他一生观察、经历和思考的结晶，对美国的环境保护影响很大。</a:t>
            </a:r>
            <a:endParaRPr lang="en-US" altLang="zh-CN" sz="24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2" name="TextBox 76"/>
          <p:cNvSpPr txBox="1"/>
          <p:nvPr>
            <p:custDataLst>
              <p:tags r:id="rId2"/>
            </p:custDataLst>
          </p:nvPr>
        </p:nvSpPr>
        <p:spPr>
          <a:xfrm>
            <a:off x="4213225" y="291465"/>
            <a:ext cx="376428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</a:rPr>
              <a:t>基础积累</a:t>
            </a:r>
            <a:endParaRPr lang="zh-CN" altLang="en-US" sz="4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pic>
        <p:nvPicPr>
          <p:cNvPr id="102" name="图片 101"/>
          <p:cNvPicPr/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49020" y="1737360"/>
            <a:ext cx="3626485" cy="415861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9" name="直接连接符 8"/>
          <p:cNvCxnSpPr/>
          <p:nvPr>
            <p:custDataLst>
              <p:tags r:id="rId5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>
            <p:custDataLst>
              <p:tags r:id="rId6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6"/>
          <p:cNvSpPr txBox="1"/>
          <p:nvPr/>
        </p:nvSpPr>
        <p:spPr>
          <a:xfrm>
            <a:off x="854075" y="946150"/>
            <a:ext cx="34074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err="1">
                <a:solidFill>
                  <a:schemeClr val="tx1"/>
                </a:solidFill>
                <a:latin typeface="Arial" pitchFamily="34" charset="0"/>
                <a:ea typeface="汉仪君黑-55W" panose="00020600040101010101" charset="-122"/>
              </a:rPr>
              <a:t>读准字音</a:t>
            </a:r>
            <a:endParaRPr lang="en-US" altLang="zh-CN" sz="3200" b="1" err="1">
              <a:solidFill>
                <a:schemeClr val="tx1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3565" name="Text Box 3"/>
          <p:cNvSpPr txBox="1">
            <a:spLocks noChangeArrowheads="1"/>
          </p:cNvSpPr>
          <p:nvPr/>
        </p:nvSpPr>
        <p:spPr bwMode="auto">
          <a:xfrm>
            <a:off x="1113790" y="1511300"/>
            <a:ext cx="10213201" cy="50158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雾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霭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（ </a:t>
            </a:r>
            <a:r>
              <a:rPr lang="zh-CN" altLang="en-US" sz="28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  <a:sym typeface="宋体" panose="02010600030101010101" pitchFamily="2" charset="-122"/>
              </a:rPr>
              <a:t>  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  ）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缄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默（    ）迁徙（    ）赌注（    ）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沼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泽（    ） 瞄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准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（    ）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狩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猎（    ）盘旋（    ）喧嚷（    ） 邀请（    ）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凋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零（    ）枯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燥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（    ）稀疏（    ） 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弥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漫（    ） 环颈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雉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（    ）</a:t>
            </a:r>
            <a:endParaRPr lang="en-US" altLang="zh-CN" sz="3200" b="1">
              <a:ea typeface="汉仪君黑-55W" panose="00020600040101010101" charset="-122"/>
              <a:cs typeface="宋体" panose="02010600030101010101" pitchFamily="2" charset="-122"/>
            </a:endParaRPr>
          </a:p>
          <a:p>
            <a:pPr>
              <a:lnSpc>
                <a:spcPct val="200000"/>
              </a:lnSpc>
            </a:pPr>
            <a:r>
              <a:rPr lang="en-US" altLang="zh-CN" sz="3200" b="1">
                <a:ea typeface="汉仪君黑-55W" panose="00020600040101010101" charset="-122"/>
                <a:cs typeface="宋体" panose="02010600030101010101" pitchFamily="2" charset="-122"/>
              </a:rPr>
              <a:t> 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香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蒲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（    ） 沙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锥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鸟（    ）半</a:t>
            </a:r>
            <a:r>
              <a:rPr lang="zh-CN" altLang="en-US" sz="32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</a:rPr>
              <a:t>蹼鹬</a:t>
            </a:r>
            <a:r>
              <a:rPr lang="zh-CN" altLang="en-US" sz="3200" b="1">
                <a:ea typeface="汉仪君黑-55W" panose="00020600040101010101" charset="-122"/>
                <a:cs typeface="宋体" panose="02010600030101010101" pitchFamily="2" charset="-122"/>
              </a:rPr>
              <a:t>（    ）</a:t>
            </a:r>
            <a:endParaRPr lang="zh-CN" altLang="en-US" sz="3200" b="1">
              <a:ea typeface="汉仪君黑-55W" panose="00020600040101010101" charset="-122"/>
              <a:cs typeface="宋体" panose="02010600030101010101" pitchFamily="2" charset="-122"/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365693" y="2784633"/>
            <a:ext cx="1143000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zhǎo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5770651" y="5827711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zhuī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2648539" y="5840414"/>
            <a:ext cx="995363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pú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7477760" y="2873058"/>
            <a:ext cx="1092200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shòu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15" name="Text Box 13"/>
          <p:cNvSpPr txBox="1">
            <a:spLocks noChangeArrowheads="1"/>
          </p:cNvSpPr>
          <p:nvPr/>
        </p:nvSpPr>
        <p:spPr bwMode="auto">
          <a:xfrm>
            <a:off x="7547808" y="3871372"/>
            <a:ext cx="913765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diāo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29" name="Text Box 12"/>
          <p:cNvSpPr txBox="1">
            <a:spLocks noChangeArrowheads="1"/>
          </p:cNvSpPr>
          <p:nvPr/>
        </p:nvSpPr>
        <p:spPr bwMode="auto">
          <a:xfrm>
            <a:off x="8569643" y="5827712"/>
            <a:ext cx="1130935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pǔ yù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31" name="Text Box 11"/>
          <p:cNvSpPr txBox="1">
            <a:spLocks noChangeArrowheads="1"/>
          </p:cNvSpPr>
          <p:nvPr/>
        </p:nvSpPr>
        <p:spPr bwMode="auto">
          <a:xfrm>
            <a:off x="8311039" y="4871767"/>
            <a:ext cx="752475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zhì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21" name="Text Box 13"/>
          <p:cNvSpPr txBox="1">
            <a:spLocks noChangeArrowheads="1"/>
          </p:cNvSpPr>
          <p:nvPr/>
        </p:nvSpPr>
        <p:spPr bwMode="auto">
          <a:xfrm>
            <a:off x="5108199" y="1833880"/>
            <a:ext cx="795655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jiān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22" name="Text Box 12"/>
          <p:cNvSpPr txBox="1">
            <a:spLocks noChangeArrowheads="1"/>
          </p:cNvSpPr>
          <p:nvPr/>
        </p:nvSpPr>
        <p:spPr bwMode="auto">
          <a:xfrm>
            <a:off x="5368925" y="4886372"/>
            <a:ext cx="638175" cy="52197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zh-CN" altLang="en-US" sz="2800" b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ｍ</a:t>
            </a: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cs typeface="宋体" panose="02010600030101010101" pitchFamily="2" charset="-122"/>
                <a:sym typeface="+mn-ea"/>
              </a:rPr>
              <a:t>í</a:t>
            </a:r>
            <a:endParaRPr lang="zh-CN" altLang="en-US" sz="2800" b="1">
              <a:solidFill>
                <a:srgbClr val="FF0000"/>
              </a:solidFill>
              <a:ea typeface="汉仪君黑-55W" panose="00020600040101010101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23" name="Text Box 4"/>
          <p:cNvSpPr txBox="1">
            <a:spLocks noChangeArrowheads="1"/>
          </p:cNvSpPr>
          <p:nvPr/>
        </p:nvSpPr>
        <p:spPr bwMode="auto">
          <a:xfrm>
            <a:off x="2820670" y="1927225"/>
            <a:ext cx="1143000" cy="58356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US" altLang="zh-CN" sz="32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ǎi</a:t>
            </a:r>
            <a:endParaRPr lang="en-US" altLang="zh-CN" sz="32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4" name="TextBox 76"/>
          <p:cNvSpPr txBox="1"/>
          <p:nvPr>
            <p:custDataLst>
              <p:tags r:id="rId2"/>
            </p:custDataLst>
          </p:nvPr>
        </p:nvSpPr>
        <p:spPr>
          <a:xfrm>
            <a:off x="4046220" y="325755"/>
            <a:ext cx="376428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chemeClr val="accent2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itchFamily="34" charset="0"/>
                <a:ea typeface="汉仪君黑-75简" panose="00020600040101010101" charset="-122"/>
              </a:rPr>
              <a:t>基础积累</a:t>
            </a:r>
            <a:endParaRPr lang="zh-CN" altLang="en-US" sz="4400" b="1">
              <a:solidFill>
                <a:schemeClr val="accent2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17" name="Text Box 5"/>
          <p:cNvSpPr txBox="1">
            <a:spLocks noChangeArrowheads="1"/>
          </p:cNvSpPr>
          <p:nvPr/>
        </p:nvSpPr>
        <p:spPr bwMode="auto">
          <a:xfrm>
            <a:off x="7868483" y="1898595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xǐ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18" name="Text Box 5"/>
          <p:cNvSpPr txBox="1">
            <a:spLocks noChangeArrowheads="1"/>
          </p:cNvSpPr>
          <p:nvPr/>
        </p:nvSpPr>
        <p:spPr bwMode="auto">
          <a:xfrm>
            <a:off x="10089481" y="1871019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zhù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19" name="Text Box 5"/>
          <p:cNvSpPr txBox="1">
            <a:spLocks noChangeArrowheads="1"/>
          </p:cNvSpPr>
          <p:nvPr/>
        </p:nvSpPr>
        <p:spPr bwMode="auto">
          <a:xfrm>
            <a:off x="5107781" y="2859754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zhǔn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10089515" y="2917190"/>
            <a:ext cx="1198880" cy="1411605"/>
            <a:chOff x="16288" y="4594"/>
            <a:chExt cx="1888" cy="2223"/>
          </a:xfrm>
        </p:grpSpPr>
        <p:sp>
          <p:nvSpPr>
            <p:cNvPr id="2" name="矩形 1"/>
            <p:cNvSpPr/>
            <p:nvPr/>
          </p:nvSpPr>
          <p:spPr>
            <a:xfrm>
              <a:off x="16288" y="5995"/>
              <a:ext cx="1888" cy="822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buFontTx/>
                <a:buNone/>
                <a:defRPr/>
              </a:pPr>
              <a:r>
                <a:rPr lang="en-US" altLang="zh-CN" sz="2800" b="1" err="1">
                  <a:solidFill>
                    <a:srgbClr val="FF0000"/>
                  </a:solidFill>
                  <a:ea typeface="汉仪君黑-55W" panose="00020600040101010101" charset="-122"/>
                  <a:sym typeface="+mn-ea"/>
                </a:rPr>
                <a:t>zào</a:t>
              </a:r>
              <a:endPara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endParaRPr>
            </a:p>
          </p:txBody>
        </p:sp>
        <p:sp>
          <p:nvSpPr>
            <p:cNvPr id="20" name="Text Box 5"/>
            <p:cNvSpPr txBox="1">
              <a:spLocks noChangeArrowheads="1"/>
            </p:cNvSpPr>
            <p:nvPr/>
          </p:nvSpPr>
          <p:spPr bwMode="auto">
            <a:xfrm>
              <a:off x="16290" y="4594"/>
              <a:ext cx="1703" cy="822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2800" b="1" err="1">
                  <a:solidFill>
                    <a:srgbClr val="FF0000"/>
                  </a:solidFill>
                  <a:ea typeface="汉仪君黑-55W" panose="00020600040101010101" charset="-122"/>
                  <a:sym typeface="+mn-ea"/>
                </a:rPr>
                <a:t>xuán</a:t>
              </a:r>
              <a:endPara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endParaRPr>
            </a:p>
          </p:txBody>
        </p:sp>
      </p:grpSp>
      <p:sp>
        <p:nvSpPr>
          <p:cNvPr id="23" name="Text Box 5"/>
          <p:cNvSpPr txBox="1">
            <a:spLocks noChangeArrowheads="1"/>
          </p:cNvSpPr>
          <p:nvPr/>
        </p:nvSpPr>
        <p:spPr bwMode="auto">
          <a:xfrm>
            <a:off x="2427559" y="3886996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xuān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24" name="Text Box 5"/>
          <p:cNvSpPr txBox="1">
            <a:spLocks noChangeArrowheads="1"/>
          </p:cNvSpPr>
          <p:nvPr/>
        </p:nvSpPr>
        <p:spPr bwMode="auto">
          <a:xfrm>
            <a:off x="5378926" y="3887841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yāo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sp>
        <p:nvSpPr>
          <p:cNvPr id="25" name="Text Box 5"/>
          <p:cNvSpPr txBox="1">
            <a:spLocks noChangeArrowheads="1"/>
          </p:cNvSpPr>
          <p:nvPr/>
        </p:nvSpPr>
        <p:spPr bwMode="auto">
          <a:xfrm>
            <a:off x="2427288" y="4785290"/>
            <a:ext cx="1081088" cy="52197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800" b="1" err="1">
                <a:solidFill>
                  <a:srgbClr val="FF0000"/>
                </a:solidFill>
                <a:ea typeface="汉仪君黑-55W" panose="00020600040101010101" charset="-122"/>
                <a:sym typeface="+mn-ea"/>
              </a:rPr>
              <a:t>shū</a:t>
            </a:r>
            <a:endParaRPr lang="en-US" altLang="zh-CN" sz="2800" b="1" err="1">
              <a:solidFill>
                <a:srgbClr val="FF0000"/>
              </a:solidFill>
              <a:ea typeface="汉仪君黑-55W" panose="00020600040101010101" charset="-122"/>
              <a:sym typeface="+mn-ea"/>
            </a:endParaRPr>
          </a:p>
        </p:txBody>
      </p:sp>
      <p:cxnSp>
        <p:nvCxnSpPr>
          <p:cNvPr id="9" name="直接连接符 8"/>
          <p:cNvCxnSpPr/>
          <p:nvPr>
            <p:custDataLst>
              <p:tags r:id="rId3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4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6"/>
          <p:cNvSpPr txBox="1"/>
          <p:nvPr/>
        </p:nvSpPr>
        <p:spPr>
          <a:xfrm>
            <a:off x="753745" y="1283970"/>
            <a:ext cx="1029017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latin typeface="Arial" pitchFamily="34" charset="0"/>
                <a:ea typeface="汉仪君黑-55W" panose="00020600040101010101" charset="-122"/>
              </a:rPr>
              <a:t>1</a:t>
            </a:r>
            <a:r>
              <a:rPr lang="zh-CN" altLang="en-US" sz="3200" b="1">
                <a:latin typeface="Arial" pitchFamily="34" charset="0"/>
                <a:ea typeface="汉仪君黑-55W" panose="00020600040101010101" charset="-122"/>
              </a:rPr>
              <a:t>、请同学们快速浏览全文，勾画相关语句，说一说：大雁有哪些特点？</a:t>
            </a:r>
            <a:endParaRPr lang="zh-CN" altLang="en-US" sz="3200" b="1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" name="TextBox 76"/>
          <p:cNvSpPr txBox="1"/>
          <p:nvPr>
            <p:custDataLst>
              <p:tags r:id="rId2"/>
            </p:custDataLst>
          </p:nvPr>
        </p:nvSpPr>
        <p:spPr>
          <a:xfrm>
            <a:off x="4213225" y="291465"/>
            <a:ext cx="376428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latin typeface="Arial" pitchFamily="34" charset="0"/>
                <a:ea typeface="汉仪君黑-55W" panose="00020600040101010101" charset="-122"/>
              </a:rPr>
              <a:t>初读感知</a:t>
            </a:r>
            <a:endParaRPr lang="zh-CN" altLang="en-US" sz="4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cxnSp>
        <p:nvCxnSpPr>
          <p:cNvPr id="9" name="直接连接符 8"/>
          <p:cNvCxnSpPr/>
          <p:nvPr>
            <p:custDataLst>
              <p:tags r:id="rId3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>
            <p:custDataLst>
              <p:tags r:id="rId4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1304290" y="2783840"/>
            <a:ext cx="2573020" cy="645160"/>
          </a:xfrm>
          <a:prstGeom prst="rect">
            <a:avLst/>
          </a:prstGeom>
          <a:solidFill>
            <a:schemeClr val="accent2">
              <a:alpha val="2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报春的使者</a:t>
            </a:r>
            <a:endParaRPr lang="zh-CN" altLang="en-US" sz="3600" b="1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4434840" y="2783840"/>
            <a:ext cx="2573020" cy="645160"/>
          </a:xfrm>
          <a:prstGeom prst="rect">
            <a:avLst/>
          </a:prstGeom>
          <a:solidFill>
            <a:schemeClr val="accent2">
              <a:alpha val="2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秋飞春回</a:t>
            </a:r>
            <a:endParaRPr lang="zh-CN" altLang="en-US" sz="3600" b="1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7565390" y="2783840"/>
            <a:ext cx="2573020" cy="645160"/>
          </a:xfrm>
          <a:prstGeom prst="rect">
            <a:avLst/>
          </a:prstGeom>
          <a:solidFill>
            <a:schemeClr val="accent2">
              <a:alpha val="2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具有灵性</a:t>
            </a:r>
            <a:endParaRPr lang="zh-CN" altLang="en-US" sz="3600" b="1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1304290" y="3761105"/>
            <a:ext cx="2573020" cy="645160"/>
          </a:xfrm>
          <a:prstGeom prst="rect">
            <a:avLst/>
          </a:prstGeom>
          <a:solidFill>
            <a:schemeClr val="accent2">
              <a:alpha val="2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擅长远飞</a:t>
            </a:r>
            <a:endParaRPr lang="zh-CN" altLang="en-US" sz="3600" b="1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8"/>
            </p:custDataLst>
          </p:nvPr>
        </p:nvSpPr>
        <p:spPr>
          <a:xfrm>
            <a:off x="4434840" y="3852545"/>
            <a:ext cx="2573020" cy="645160"/>
          </a:xfrm>
          <a:prstGeom prst="rect">
            <a:avLst/>
          </a:prstGeom>
          <a:solidFill>
            <a:schemeClr val="accent2">
              <a:alpha val="2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叫声响亮</a:t>
            </a:r>
            <a:endParaRPr lang="zh-CN" altLang="en-US" sz="3600" b="1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7565390" y="3852545"/>
            <a:ext cx="2573020" cy="645160"/>
          </a:xfrm>
          <a:prstGeom prst="rect">
            <a:avLst/>
          </a:prstGeom>
          <a:solidFill>
            <a:schemeClr val="accent2">
              <a:alpha val="25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</a:rPr>
              <a:t>喜欢群居</a:t>
            </a:r>
            <a:endParaRPr lang="zh-CN" altLang="en-US" sz="3600" b="1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304290" y="4636135"/>
            <a:ext cx="348551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ea typeface="汉仪君黑-55W" panose="00020600040101010101" charset="-122"/>
                <a:cs typeface="Arial" pitchFamily="34" charset="0"/>
              </a:rPr>
              <a:t>……</a:t>
            </a:r>
            <a:endParaRPr lang="zh-CN" altLang="en-US" sz="4400">
              <a:solidFill>
                <a:schemeClr val="accent2">
                  <a:lumMod val="75000"/>
                </a:schemeClr>
              </a:solidFill>
              <a:latin typeface="Arial" pitchFamily="34" charset="0"/>
              <a:ea typeface="汉仪君黑-55W" panose="00020600040101010101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/>
        </p:nvGraphicFramePr>
        <p:xfrm>
          <a:off x="1945640" y="2195195"/>
          <a:ext cx="8532495" cy="4012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22655"/>
                <a:gridCol w="1921510"/>
                <a:gridCol w="1280795"/>
                <a:gridCol w="1280160"/>
                <a:gridCol w="283210"/>
                <a:gridCol w="948055"/>
                <a:gridCol w="1896110"/>
              </a:tblGrid>
              <a:tr h="812165">
                <a:tc gridSpan="7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3600">
                          <a:solidFill>
                            <a:schemeClr val="tx1"/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大雁归来</a:t>
                      </a:r>
                      <a:endParaRPr lang="zh-CN" altLang="en-US" sz="3600">
                        <a:solidFill>
                          <a:schemeClr val="tx1"/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64008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观察者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观察对象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观察地点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飞行距离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飞行特点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归来保障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迁徙特点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栖息地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喜欢的食物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叫声特点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>
                          <a:solidFill>
                            <a:schemeClr val="accent2">
                              <a:lumMod val="50000"/>
                            </a:schemeClr>
                          </a:solidFill>
                          <a:latin typeface="Arial" pitchFamily="34" charset="0"/>
                          <a:ea typeface="汉仪君黑-55W" panose="00020600040101010101" charset="-122"/>
                        </a:rPr>
                        <a:t>性格特点</a:t>
                      </a: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Arial" pitchFamily="34" charset="0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>
                        <a:solidFill>
                          <a:schemeClr val="accent2">
                            <a:lumMod val="50000"/>
                          </a:schemeClr>
                        </a:solidFill>
                        <a:latin typeface="黑体" panose="02010609060101010101" charset="-122"/>
                        <a:ea typeface="汉仪君黑-55W" panose="00020600040101010101" charset="-122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  <a:alpha val="55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3127375" y="3070860"/>
            <a:ext cx="17856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</a:rPr>
              <a:t>利奥波德</a:t>
            </a:r>
            <a:endParaRPr lang="zh-CN" altLang="en-US" sz="2400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096000" y="3070860"/>
            <a:ext cx="17856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</a:rPr>
              <a:t>大雁</a:t>
            </a:r>
            <a:endParaRPr lang="zh-CN" altLang="en-US" sz="2400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8808720" y="3070860"/>
            <a:ext cx="17856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</a:rPr>
              <a:t>多沙农场</a:t>
            </a:r>
            <a:endParaRPr lang="zh-CN" altLang="en-US" sz="2400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3234055" y="3719830"/>
            <a:ext cx="178562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200</a:t>
            </a:r>
            <a:r>
              <a:rPr lang="zh-CN" altLang="en-US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英里</a:t>
            </a:r>
            <a:endParaRPr lang="zh-CN" altLang="en-US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7479030" y="3733800"/>
            <a:ext cx="27457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飞行路线笔直</a:t>
            </a:r>
            <a:endParaRPr lang="zh-CN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3127375" y="4368800"/>
            <a:ext cx="27457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禁猎期</a:t>
            </a:r>
            <a:endParaRPr lang="zh-CN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8"/>
            </p:custDataLst>
          </p:nvPr>
        </p:nvSpPr>
        <p:spPr>
          <a:xfrm>
            <a:off x="7479030" y="4340860"/>
            <a:ext cx="27457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11</a:t>
            </a:r>
            <a:r>
              <a:rPr lang="zh-CN" altLang="en-US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月飞往南方，</a:t>
            </a:r>
            <a:r>
              <a:rPr lang="en-US" altLang="zh-CN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3</a:t>
            </a:r>
            <a:r>
              <a:rPr lang="zh-CN" altLang="en-US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月归来，以</a:t>
            </a:r>
            <a:r>
              <a:rPr lang="en-US" altLang="zh-CN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6</a:t>
            </a:r>
            <a:r>
              <a:rPr lang="zh-CN" altLang="en-US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或</a:t>
            </a:r>
            <a:r>
              <a:rPr lang="en-US" altLang="zh-CN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6</a:t>
            </a:r>
            <a:r>
              <a:rPr lang="zh-CN" altLang="en-US" sz="16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的倍数组队</a:t>
            </a:r>
            <a:endParaRPr lang="zh-CN" altLang="en-US" sz="16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9"/>
            </p:custDataLst>
          </p:nvPr>
        </p:nvSpPr>
        <p:spPr>
          <a:xfrm>
            <a:off x="2905760" y="5062220"/>
            <a:ext cx="34347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池塘、水边、沙滩等</a:t>
            </a:r>
            <a:endParaRPr lang="zh-CN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10"/>
            </p:custDataLst>
          </p:nvPr>
        </p:nvSpPr>
        <p:spPr>
          <a:xfrm>
            <a:off x="7638415" y="5071110"/>
            <a:ext cx="34347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玉米</a:t>
            </a:r>
            <a:endParaRPr lang="zh-CN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11"/>
            </p:custDataLst>
          </p:nvPr>
        </p:nvSpPr>
        <p:spPr>
          <a:xfrm>
            <a:off x="2905760" y="5715000"/>
            <a:ext cx="34347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鸣叫频繁、声调忧郁</a:t>
            </a:r>
            <a:endParaRPr lang="zh-CN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7479030" y="5584190"/>
            <a:ext cx="343471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</a:rPr>
              <a:t>热情、活泼、团结</a:t>
            </a:r>
            <a:endParaRPr lang="zh-CN" sz="240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2" name="TextBox 76"/>
          <p:cNvSpPr txBox="1"/>
          <p:nvPr>
            <p:custDataLst>
              <p:tags r:id="rId13"/>
            </p:custDataLst>
          </p:nvPr>
        </p:nvSpPr>
        <p:spPr>
          <a:xfrm>
            <a:off x="782955" y="1036320"/>
            <a:ext cx="1029017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3200" b="1">
                <a:latin typeface="Arial" pitchFamily="34" charset="0"/>
                <a:ea typeface="汉仪君黑-55W" panose="00020600040101010101" charset="-122"/>
              </a:rPr>
              <a:t>2</a:t>
            </a:r>
            <a:r>
              <a:rPr lang="zh-CN" altLang="en-US" sz="3200" b="1">
                <a:latin typeface="Arial" pitchFamily="34" charset="0"/>
                <a:ea typeface="汉仪君黑-55W" panose="00020600040101010101" charset="-122"/>
              </a:rPr>
              <a:t>、同学们找得都很棒，我们根据大家的回答，一起来补充填写表格吧。</a:t>
            </a:r>
            <a:endParaRPr lang="zh-CN" altLang="en-US" sz="3200" b="1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5" name="TextBox 76"/>
          <p:cNvSpPr txBox="1"/>
          <p:nvPr>
            <p:custDataLst>
              <p:tags r:id="rId14"/>
            </p:custDataLst>
          </p:nvPr>
        </p:nvSpPr>
        <p:spPr>
          <a:xfrm>
            <a:off x="4213225" y="291465"/>
            <a:ext cx="376428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latin typeface="Arial" pitchFamily="34" charset="0"/>
                <a:ea typeface="汉仪君黑-75简" panose="00020600040101010101" charset="-122"/>
              </a:rPr>
              <a:t>初读感知</a:t>
            </a:r>
            <a:endParaRPr lang="zh-CN" altLang="en-US" sz="4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15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16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4" grpId="0"/>
      <p:bldP spid="15" grpId="0"/>
      <p:bldP spid="16" grpId="0"/>
      <p:bldP spid="17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48"/>
          <p:cNvSpPr txBox="1"/>
          <p:nvPr/>
        </p:nvSpPr>
        <p:spPr>
          <a:xfrm>
            <a:off x="721360" y="1160780"/>
            <a:ext cx="10464800" cy="1477010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en-US" altLang="zh-CN" sz="3200" b="1">
                <a:latin typeface="Arial" pitchFamily="34" charset="0"/>
                <a:ea typeface="汉仪君黑-55W" panose="00020600040101010101" charset="-122"/>
                <a:sym typeface="+mn-lt"/>
              </a:rPr>
              <a:t>1</a:t>
            </a:r>
            <a:r>
              <a:rPr lang="zh-CN" altLang="en-US" sz="3200" b="1">
                <a:latin typeface="Arial" pitchFamily="34" charset="0"/>
                <a:ea typeface="汉仪君黑-55W" panose="00020600040101010101" charset="-122"/>
                <a:sym typeface="+mn-lt"/>
              </a:rPr>
              <a:t>、如果让你选择做作者笔下的大雁，你想成为哪一种大雁？请在文中找找理由。</a:t>
            </a:r>
            <a:endParaRPr lang="zh-CN" altLang="en-US" sz="3200" b="1">
              <a:latin typeface="Arial" pitchFamily="34" charset="0"/>
              <a:ea typeface="汉仪君黑-55W" panose="00020600040101010101" charset="-122"/>
              <a:sym typeface="+mn-lt"/>
            </a:endParaRPr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08" t="21431" r="10665" b="12394"/>
          <a:stretch>
            <a:fillRect/>
          </a:stretch>
        </p:blipFill>
        <p:spPr>
          <a:xfrm>
            <a:off x="-97639" y="4247369"/>
            <a:ext cx="1814206" cy="2610623"/>
          </a:xfrm>
          <a:prstGeom prst="rect">
            <a:avLst/>
          </a:prstGeom>
        </p:spPr>
      </p:pic>
      <p:sp>
        <p:nvSpPr>
          <p:cNvPr id="5" name="TextBox 76"/>
          <p:cNvSpPr txBox="1"/>
          <p:nvPr>
            <p:custDataLst>
              <p:tags r:id="rId4"/>
            </p:custDataLst>
          </p:nvPr>
        </p:nvSpPr>
        <p:spPr>
          <a:xfrm>
            <a:off x="4213225" y="291465"/>
            <a:ext cx="376428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latin typeface="Arial" pitchFamily="34" charset="0"/>
                <a:ea typeface="汉仪君黑-75简" panose="00020600040101010101" charset="-122"/>
              </a:rPr>
              <a:t>小组讨论</a:t>
            </a:r>
            <a:endParaRPr lang="zh-CN" altLang="en-US" sz="4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5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6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3" name="文本框 2"/>
          <p:cNvSpPr txBox="1"/>
          <p:nvPr/>
        </p:nvSpPr>
        <p:spPr>
          <a:xfrm>
            <a:off x="1261745" y="2970530"/>
            <a:ext cx="2633980" cy="645160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defRPr/>
            </a:pPr>
            <a:r>
              <a:rPr lang="zh-CN" sz="2400" b="1" kern="0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  <a:cs typeface="+mn-ea"/>
                <a:sym typeface="+mn-lt"/>
              </a:rPr>
              <a:t>报春的大雁</a:t>
            </a:r>
            <a:endParaRPr lang="zh-CN" sz="2400" b="1" kern="0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4443095" y="2970530"/>
            <a:ext cx="2633980" cy="645160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defRPr/>
            </a:pPr>
            <a:r>
              <a:rPr lang="zh-CN" sz="2400" b="1" kern="0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  <a:cs typeface="+mn-ea"/>
                <a:sym typeface="+mn-lt"/>
              </a:rPr>
              <a:t>南飞的大雁</a:t>
            </a:r>
            <a:endParaRPr lang="zh-CN" sz="2400" b="1" kern="0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  <a:cs typeface="+mn-ea"/>
              <a:sym typeface="+mn-lt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7800975" y="2970530"/>
            <a:ext cx="2633980" cy="645160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200">
              <a:lnSpc>
                <a:spcPct val="150000"/>
              </a:lnSpc>
              <a:defRPr/>
            </a:pPr>
            <a:r>
              <a:rPr lang="zh-CN" sz="2400" b="1" kern="0">
                <a:solidFill>
                  <a:srgbClr val="C00000"/>
                </a:solidFill>
                <a:latin typeface="Arial" pitchFamily="34" charset="0"/>
                <a:ea typeface="汉仪君黑-75简" panose="00020600040101010101" charset="-122"/>
                <a:cs typeface="+mn-ea"/>
                <a:sym typeface="+mn-lt"/>
              </a:rPr>
              <a:t>归来的大雁</a:t>
            </a:r>
            <a:endParaRPr lang="zh-CN" sz="2400" b="1" kern="0">
              <a:solidFill>
                <a:srgbClr val="C00000"/>
              </a:solidFill>
              <a:latin typeface="Arial" pitchFamily="34" charset="0"/>
              <a:ea typeface="汉仪君黑-75简" panose="00020600040101010101" charset="-122"/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403350" y="4001135"/>
            <a:ext cx="2400935" cy="645160"/>
          </a:xfrm>
          <a:prstGeom prst="rect">
            <a:avLst/>
          </a:prstGeom>
          <a:noFill/>
          <a:ln w="50800" cmpd="sng">
            <a:solidFill>
              <a:srgbClr val="C00000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汉仪君黑-55W" panose="00020600040101010101" charset="-122"/>
              </a:rPr>
              <a:t>报春、下定决心、执着。</a:t>
            </a:r>
            <a:endParaRPr lang="zh-CN" altLang="en-US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559935" y="4001135"/>
            <a:ext cx="2400935" cy="368300"/>
          </a:xfrm>
          <a:prstGeom prst="rect">
            <a:avLst/>
          </a:prstGeom>
          <a:noFill/>
          <a:ln w="50800" cmpd="sng">
            <a:solidFill>
              <a:srgbClr val="C00000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汉仪君黑-55W" panose="00020600040101010101" charset="-122"/>
              </a:rPr>
              <a:t>坚定不移</a:t>
            </a:r>
            <a:endParaRPr lang="zh-CN" altLang="en-US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7917815" y="4017010"/>
            <a:ext cx="2400935" cy="645160"/>
          </a:xfrm>
          <a:prstGeom prst="rect">
            <a:avLst/>
          </a:prstGeom>
          <a:noFill/>
          <a:ln w="50800" cmpd="sng">
            <a:solidFill>
              <a:srgbClr val="C00000"/>
            </a:solidFill>
            <a:prstDash val="sysDot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  <a:ea typeface="汉仪君黑-55W" panose="00020600040101010101" charset="-122"/>
              </a:rPr>
              <a:t>争辩、热闹、欢呼、愉快。</a:t>
            </a:r>
            <a:endParaRPr lang="zh-CN" altLang="en-US">
              <a:latin typeface="Arial" pitchFamily="34" charset="0"/>
              <a:ea typeface="汉仪君黑-55W" panose="00020600040101010101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861060" y="2856230"/>
            <a:ext cx="75565" cy="272161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 11"/>
          <p:cNvSpPr/>
          <p:nvPr>
            <p:custDataLst>
              <p:tags r:id="rId11"/>
            </p:custDataLst>
          </p:nvPr>
        </p:nvSpPr>
        <p:spPr>
          <a:xfrm>
            <a:off x="4251325" y="2856230"/>
            <a:ext cx="75565" cy="272161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12"/>
            </p:custDataLst>
          </p:nvPr>
        </p:nvSpPr>
        <p:spPr>
          <a:xfrm>
            <a:off x="7452995" y="2856230"/>
            <a:ext cx="75565" cy="272161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3"/>
            </p:custDataLst>
          </p:nvPr>
        </p:nvSpPr>
        <p:spPr>
          <a:xfrm>
            <a:off x="10707370" y="2856230"/>
            <a:ext cx="75565" cy="272161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TextBox 148"/>
          <p:cNvSpPr txBox="1"/>
          <p:nvPr/>
        </p:nvSpPr>
        <p:spPr>
          <a:xfrm>
            <a:off x="721360" y="1160780"/>
            <a:ext cx="10464800" cy="1477010"/>
          </a:xfrm>
          <a:prstGeom prst="rect">
            <a:avLst/>
          </a:prstGeom>
          <a:noFill/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en-US" altLang="zh-CN" sz="3200" b="1">
                <a:latin typeface="Arial" pitchFamily="34" charset="0"/>
                <a:ea typeface="汉仪君黑-55W" panose="00020600040101010101" charset="-122"/>
                <a:sym typeface="+mn-lt"/>
              </a:rPr>
              <a:t>2</a:t>
            </a:r>
            <a:r>
              <a:rPr lang="zh-CN" altLang="en-US" sz="3200" b="1">
                <a:latin typeface="Arial" pitchFamily="34" charset="0"/>
                <a:ea typeface="汉仪君黑-55W" panose="00020600040101010101" charset="-122"/>
                <a:sym typeface="+mn-lt"/>
              </a:rPr>
              <a:t>、作者对大雁进行观察细致入微，我们从作者观察的角度去看看，每个角度饱含作者怎样的感情？</a:t>
            </a:r>
            <a:endParaRPr lang="zh-CN" altLang="en-US" sz="3200" b="1">
              <a:latin typeface="Arial" pitchFamily="34" charset="0"/>
              <a:ea typeface="汉仪君黑-55W" panose="00020600040101010101" charset="-122"/>
              <a:sym typeface="+mn-lt"/>
            </a:endParaRPr>
          </a:p>
        </p:txBody>
      </p:sp>
      <p:pic>
        <p:nvPicPr>
          <p:cNvPr id="17" name="图片 16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08" t="21431" r="10665" b="12394"/>
          <a:stretch>
            <a:fillRect/>
          </a:stretch>
        </p:blipFill>
        <p:spPr>
          <a:xfrm>
            <a:off x="-97639" y="4247369"/>
            <a:ext cx="1814206" cy="2610623"/>
          </a:xfrm>
          <a:prstGeom prst="rect">
            <a:avLst/>
          </a:prstGeom>
        </p:spPr>
      </p:pic>
      <p:cxnSp>
        <p:nvCxnSpPr>
          <p:cNvPr id="13" name="直接连接符 12"/>
          <p:cNvCxnSpPr/>
          <p:nvPr>
            <p:custDataLst>
              <p:tags r:id="rId4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5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2" name="图片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4230" y="3142615"/>
            <a:ext cx="6134100" cy="81915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725545" y="4247515"/>
            <a:ext cx="7584440" cy="1198880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en-US" altLang="zh-CN" sz="2400" b="1" kern="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 </a:t>
            </a:r>
            <a:r>
              <a:rPr lang="zh-CN" altLang="en-US" sz="2400" b="1" kern="0">
                <a:solidFill>
                  <a:srgbClr val="C00000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对大雁的报春感到欣喜，把春雁的数目看作农场春天富足的标准。</a:t>
            </a:r>
            <a:endParaRPr lang="zh-CN" altLang="en-US" sz="2400" b="1" kern="0">
              <a:solidFill>
                <a:srgbClr val="C00000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6" name="TextBox 76"/>
          <p:cNvSpPr txBox="1"/>
          <p:nvPr>
            <p:custDataLst>
              <p:tags r:id="rId7"/>
            </p:custDataLst>
          </p:nvPr>
        </p:nvSpPr>
        <p:spPr>
          <a:xfrm>
            <a:off x="4213225" y="291465"/>
            <a:ext cx="3764280" cy="7683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/>
                </a:solidFill>
                <a:latin typeface="Arial" pitchFamily="34" charset="0"/>
                <a:ea typeface="汉仪君黑-75简" panose="00020600040101010101" charset="-122"/>
              </a:rPr>
              <a:t>小组讨论</a:t>
            </a:r>
            <a:endParaRPr lang="zh-CN" altLang="en-US" sz="4400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/>
              </a:solidFill>
              <a:latin typeface="Arial" pitchFamily="34" charset="0"/>
              <a:ea typeface="汉仪君黑-75简" panose="0002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/>
          <p:cNvCxnSpPr/>
          <p:nvPr>
            <p:custDataLst>
              <p:tags r:id="rId3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4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26160" y="720725"/>
            <a:ext cx="6115050" cy="23622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7579995" y="1351280"/>
            <a:ext cx="4088765" cy="829945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对大雁的迁徙飞翔由衷地钦敬。</a:t>
            </a:r>
            <a:endParaRPr lang="zh-CN" altLang="en-US" sz="24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202690" y="3827780"/>
            <a:ext cx="5762625" cy="203835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7579995" y="4112895"/>
            <a:ext cx="4310380" cy="1753235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altLang="en-US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喜欢倾听大雁集会时的各种鸣叫，认为那是它们乐此不疲的辩论。</a:t>
            </a:r>
            <a:endParaRPr lang="zh-CN" altLang="en-US" sz="24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/>
          <p:cNvCxnSpPr/>
          <p:nvPr>
            <p:custDataLst>
              <p:tags r:id="rId3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4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237990" y="1226185"/>
            <a:ext cx="7102475" cy="1873885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1384935" y="1930400"/>
            <a:ext cx="2525395" cy="1198880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altLang="en-US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对孤单的大雁感到哀怜。</a:t>
            </a:r>
            <a:endParaRPr lang="zh-CN" altLang="en-US" sz="24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101" name="图片 100"/>
          <p:cNvPicPr/>
          <p:nvPr>
            <p:custDataLst>
              <p:tags r:id="rId8"/>
            </p:custDataLst>
          </p:nvPr>
        </p:nvPicPr>
        <p:blipFill>
          <a:blip r:embed="rId7"/>
          <a:srcRect r="-272"/>
          <a:stretch>
            <a:fillRect/>
          </a:stretch>
        </p:blipFill>
        <p:spPr>
          <a:xfrm>
            <a:off x="4732020" y="3503295"/>
            <a:ext cx="6113780" cy="226758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3" name="直接连接符 12"/>
          <p:cNvCxnSpPr/>
          <p:nvPr>
            <p:custDataLst>
              <p:tags r:id="rId3"/>
            </p:custDataLst>
          </p:nvPr>
        </p:nvCxnSpPr>
        <p:spPr>
          <a:xfrm>
            <a:off x="0" y="6611620"/>
            <a:ext cx="12203430" cy="2540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>
            <p:custDataLst>
              <p:tags r:id="rId4"/>
            </p:custDataLst>
          </p:nvPr>
        </p:nvCxnSpPr>
        <p:spPr>
          <a:xfrm flipV="1">
            <a:off x="-24130" y="134620"/>
            <a:ext cx="12179300" cy="55880"/>
          </a:xfrm>
          <a:prstGeom prst="line">
            <a:avLst/>
          </a:prstGeom>
          <a:ln w="127000" cmpd="tri">
            <a:solidFill>
              <a:schemeClr val="accent2">
                <a:alpha val="59000"/>
              </a:schemeClr>
            </a:solidFill>
            <a:prstDash val="sysDash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4" name="TextBox 148"/>
          <p:cNvSpPr txBox="1"/>
          <p:nvPr/>
        </p:nvSpPr>
        <p:spPr>
          <a:xfrm>
            <a:off x="7439660" y="2573655"/>
            <a:ext cx="3933190" cy="1107440"/>
          </a:xfrm>
          <a:prstGeom prst="rect">
            <a:avLst/>
          </a:prstGeom>
          <a:solidFill>
            <a:schemeClr val="accent2">
              <a:lumMod val="40000"/>
              <a:lumOff val="60000"/>
              <a:alpha val="40000"/>
            </a:schemeClr>
          </a:solidFill>
        </p:spPr>
        <p:txBody>
          <a:bodyPr wrap="square" lIns="162544" tIns="0" rIns="162544" bIns="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lnSpc>
                <a:spcPct val="150000"/>
              </a:lnSpc>
              <a:defRPr/>
            </a:pPr>
            <a:r>
              <a:rPr lang="zh-CN" altLang="en-US" sz="2400" b="1" kern="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赞叹大雁具有人类所不及的联合观念。</a:t>
            </a:r>
            <a:endParaRPr lang="zh-CN" altLang="en-US" sz="2400" b="1" kern="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106805" y="771525"/>
            <a:ext cx="6086475" cy="531495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https://d.book118.com/116134020151010102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微软雅黑</vt:lpstr>
      <vt:lpstr>汉仪小隶书简</vt:lpstr>
      <vt:lpstr>康熙字典體</vt:lpstr>
      <vt:lpstr>汉仪君黑-75简</vt:lpstr>
      <vt:lpstr>汉仪君黑-55W</vt:lpstr>
      <vt:lpstr>等线 Light</vt:lpstr>
      <vt:lpstr>等线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2024-09-27T13:53:42.569</cp:lastPrinted>
  <dcterms:created xsi:type="dcterms:W3CDTF">2024-09-27T05:53:42Z</dcterms:created>
  <dcterms:modified xsi:type="dcterms:W3CDTF">2024-09-27T05:53:44Z</dcterms:modified>
</cp:coreProperties>
</file>