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79D3B9-FDA6-4455-B78A-C651689793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40B201-CA18-4D1D-9A3A-4AFA8F372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A70527-FF6A-4CDA-BAE0-47B222326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375717-65D6-4295-99D2-80DB783E15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1B0B09-A393-4516-AC2B-92FB7F8EF2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427214-0C59-4725-9C1E-B1631B2D46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E2DD76-9800-458A-91EC-90E6CA5539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9BA528-D170-4523-8C19-4F849A1F6B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DFEC18-6F0E-48A4-8B6C-D2586A8760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B654BE-3C5D-4A1D-B85D-69C1879AB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F96B8A-3960-4AB9-A7E2-87B4806D53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15213415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教师职业道德范畴(教师良心、教师公正)</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汇报人：AA</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2024-01-21</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教师良心</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教师公正</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教师良心与教师公正的关系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教师职业道德范畴的意义与价值</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教师职业道德范畴的建设与展望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399" b="17399"/>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应对教育领域的挑战</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随着社会的快速发展，教育领域面临着诸多挑战，如教育资源不均衡、学生个体差异大、教育评价方式单一等。这些挑战要求教师具备更高的职业道德素养，以更好地应对各种复杂情况。</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强调教师职业道德的重要性</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教育是社会发展的重要基石，而教师则是教育事业的中坚力量。教师的职业道德水平直接关系到学生的成长和教育质量，因此，强调教师职业道德的重要性是提升整体教育水平的关键环节。</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教师良心是指教师在从事教育教学工作时，内心深处对于职业道德规范的认同和遵守。它体现了教师对于教育事业的热爱和责任心，表现为对学生的关爱、对教育教学的投入、对学术研究的严谨等方面。</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教师公正是指教师在教育教学过程中，能够公正地对待每一个学生，不偏袒、不歧视，遵循公平、公正的原则。它要求教师尊重学生的个体差异和多样性，关注学生的全面发展，确保每个学生都能够获得平等的教育机会和资源。</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教师良心</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教师公正</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范畴概述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教师良心</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教师良心是教师个人在自己的教育实践中，对社会向教师提出的一系列道德要求的自觉意识，是教师个人对学生、教师集体和社会自觉履行其职责的道德责任感以及对自己教育行为进行道德控制和道德评价的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教师良心的定义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教师良心是社会和教师群体公认并被教师个人认同的、教师个人在教育实践中具有的社会责任感的自觉意识和情感体验。它既是教师职业道德的重要范畴，又是教师道德觉悟的综合表现，还是教师自觉履行教师职业道德义务的重要保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教师良心的内涵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234" b="25234"/>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1172" b="21172"/>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在教育工作之前，教师良心表现为对教育事业的热爱和忠诚，对教育工作的执着和投入，以及对学生的关爱和尊重。</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在教育工作进行过程中，教师良心表现为认真负责、严谨治学、团结协作、为人师表等。</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在教育工作之后，教师良心表现为对自己的教育行为和教育效果的深刻反思和自我评价，以及对教育事业和学生的持续关注和投入。</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表现形式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518" r="1851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通过师德教育，使教师深刻认识到自己肩负的社会责任和使命，增强教师的职业荣誉感和责任感。</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加强师德教育</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通过专业培训、学术交流等方式，提高教师的专业素养和教育能力，使教师能够更好地履行自己的职责。</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提高教师的专业素养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通过宣传、表彰等方式，营造尊师重教的社会氛围，提高教师的社会地位和声誉，增强教师的职业认同感和归属感。</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营造尊师重教的社会氛围</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教师应该注重自我修养和自我提升，不断反思自己的教育行为和教育效果，追求更高的教育境界和更好的教育效果。</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加强自我修养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培养与提升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教师公正</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2035" b="12035"/>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58540"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83777" y="217655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58540" y="3999951"/>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58540" y="4086065"/>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40980" y="2682407"/>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教师公正是指教师在教育职业活动中，公平合理地对待和评价全体合作者的行为。</a:t>
            </a:r>
            <a:endParaRPr lang="en-US" sz="1100"/>
          </a:p>
        </p:txBody>
      </p:sp>
      <p:sp>
        <p:nvSpPr>
          <p:cNvPr id="9" name="AutoShape 9"/>
          <p:cNvSpPr/>
          <p:nvPr/>
        </p:nvSpPr>
        <p:spPr>
          <a:xfrm>
            <a:off x="6640980" y="4622606"/>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它的内涵包括：坚持真理、秉公办事、奖罚分明。</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2068049" y="2057190"/>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教师公正的实质是教师的善良之心和关爱之情，其表现形式主要有</a:t>
            </a:r>
            <a:endParaRPr lang="en-US" sz="1100"/>
          </a:p>
        </p:txBody>
      </p:sp>
      <p:sp>
        <p:nvSpPr>
          <p:cNvPr id="3" name="AutoShape 3"/>
          <p:cNvSpPr/>
          <p:nvPr/>
        </p:nvSpPr>
        <p:spPr>
          <a:xfrm>
            <a:off x="5049668" y="2057190"/>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一视同仁，不偏不倚；</a:t>
            </a:r>
            <a:endParaRPr lang="en-US" sz="1100"/>
          </a:p>
        </p:txBody>
      </p:sp>
      <p:sp>
        <p:nvSpPr>
          <p:cNvPr id="4" name="AutoShape 4"/>
          <p:cNvSpPr/>
          <p:nvPr/>
        </p:nvSpPr>
        <p:spPr>
          <a:xfrm>
            <a:off x="8136174" y="2057190"/>
            <a:ext cx="2374189" cy="123124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实事求是，赏罚分明；</a:t>
            </a:r>
            <a:endParaRPr lang="en-US" sz="1100"/>
          </a:p>
        </p:txBody>
      </p:sp>
      <p:sp>
        <p:nvSpPr>
          <p:cNvPr id="5" name="AutoShape 5"/>
          <p:cNvSpPr/>
          <p:nvPr/>
        </p:nvSpPr>
        <p:spPr>
          <a:xfrm>
            <a:off x="4170011" y="4469957"/>
            <a:ext cx="2374189" cy="122434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长善救失、因材施教；</a:t>
            </a:r>
            <a:endParaRPr lang="en-US" sz="1100"/>
          </a:p>
        </p:txBody>
      </p:sp>
      <p:sp>
        <p:nvSpPr>
          <p:cNvPr id="6" name="AutoShape 6"/>
          <p:cNvSpPr/>
          <p:nvPr/>
        </p:nvSpPr>
        <p:spPr>
          <a:xfrm>
            <a:off x="7661695" y="4469957"/>
            <a:ext cx="2374189" cy="122434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面向全体，点面结合。</a:t>
            </a:r>
            <a:endParaRPr lang="en-US" sz="1100"/>
          </a:p>
        </p:txBody>
      </p:sp>
      <p:cxnSp>
        <p:nvCxnSpPr>
          <p:cNvPr id="7" name="Connector 7"/>
          <p:cNvCxnSpPr/>
          <p:nvPr/>
        </p:nvCxnSpPr>
        <p:spPr>
          <a:xfrm flipH="1" flipV="1">
            <a:off x="1690717" y="1754201"/>
            <a:ext cx="0" cy="1869882"/>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flipH="1">
            <a:off x="3928108" y="3956295"/>
            <a:ext cx="0" cy="1962125"/>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flipH="1" flipV="1">
            <a:off x="4871849" y="1688312"/>
            <a:ext cx="0" cy="1935770"/>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10" name="Connector 10"/>
          <p:cNvCxnSpPr/>
          <p:nvPr/>
        </p:nvCxnSpPr>
        <p:spPr>
          <a:xfrm flipH="1" flipV="1">
            <a:off x="7951618" y="1661957"/>
            <a:ext cx="0" cy="1962125"/>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7296941" y="3956295"/>
            <a:ext cx="0" cy="1896237"/>
          </a:xfrm>
          <a:prstGeom prst="line">
            <a:avLst/>
          </a:prstGeom>
          <a:ln w="9525">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764089" y="3413350"/>
            <a:ext cx="10694586" cy="783346"/>
          </a:xfrm>
          <a:prstGeom prst="rightArrow">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表现形式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实现途径</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教师公正的实现途径主要有</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建立健全的教育法律法规和制度体系，保障教师的合法权益；</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加强教育监督和管理，确保教育资源的公平分配；</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提高教师的教育素养和职业道德水平，培养教师公正的品质；</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https://d.book118.com/116152134150010044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2024-09-13T01:44:06.282</cp:lastPrinted>
  <dcterms:created xsi:type="dcterms:W3CDTF">2024-09-12T17:44:06Z</dcterms:created>
  <dcterms:modified xsi:type="dcterms:W3CDTF">2024-09-12T17:44:08Z</dcterms:modified>
</cp:coreProperties>
</file>