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9901F4-69B2-4ED7-91A8-2072213266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7505BF-1695-42A1-8D83-98167AFF57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92BB1A-5CD6-4CDB-9643-803D8D72EA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84A69B-CDF0-4FCA-A426-7AB170B5C1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BCEE06-5EAA-4271-8C56-66792400F9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5D1CAE-8389-4301-9DAF-F7B76B1D13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31ED81-3058-4C55-AC34-1D211BA0DB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FC0D36-8FC6-4606-843F-AA8026E0EB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26DED9-AC3D-4B32-86A1-7D208CBE06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312736-7603-4305-8268-B6F0CD4C2E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1F0311-F42D-4E5A-A249-AF556593E4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204023040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《融资学第四讲》ppt课件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融资学概述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融资方式与工具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融资决策与风险管理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融资市场与监管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未来融资学的发展趋势与展望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融资学概述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融资学的定义与重要性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融资学定义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融资学是研究企业或个人如何通过各种方式筹集资金，以满足其经营、投资和消费需求的学科。</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融资学的重要性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融资学对于企业而言，是实现经营目标和发展战略的关键；对于个人而言，是实现财富积累和生活质量提升的重要途径。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融资学起源于古代的货币交换和借贷活动，随着资本主义的发展和市场的扩大，逐渐形成了一门独立的学科。</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融资学的起源</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从最初的简单借贷到现代的复杂金融衍生品，融资学经历了数百年的发展历程，不断吸收其他学科的知识和研究成果，形成了今天庞大的学科体系。</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融资学的发展历程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随着科技的发展和金融创新的不断涌现，融资学将更加注重数字化、智能化和个性化，以满足市场对高效、便捷和安全的融资需求。</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融资学的未来趋势</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融资学的历史与发展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与金融学的关系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融资学是金融学的一个重要分支，金融学涵盖了融资学的理论和实践，两者相互促进、相互影响。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与会计学的关系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会计学为融资学提供了财务信息的基础，融资学则通过分析这些信息来评估企业的融资需求和风险。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与经济学的关系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经济学为融资学提供了理论基础和研究方法，融资学则通过实证研究和应用研究丰富了经济学的内容。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融资学与其他学科的关系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融资方式与工具</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通过出售公司股份获得资金，投资者成为公司股东，享有公司未来的利润和成长机会。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股权融资是公司通过出售新股票或已存在的股票获得资金的一种融资方式。这种融资方式允许公司获得长期资本，用于扩大业务、研发、市场营销和其他运营活动。投资者购买股票后成为公司的股东，享有公司未来的利润和成长机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股权融资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股权融资为公司提供长期资本，用于支持公司的长期发展战略。</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通过增加股东权益，提高公司的资本基础，增强公司的偿债能力和信用评级。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股权融资</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增加资本基础</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长期资本来源</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降低财务风险：股权融资不增加公司的负债，从而降低财务风险和债务负担。</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7967" b="7967"/>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股权融资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信息披露和监管要求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股权融资需要遵守相关的信息披露和监管要求，增加公司的合规成本。</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股价波动风险</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股权融资后，公司股价的波动可能会影响公司的市值和股东权益。</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控制权分散</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股权融资会导致现有股东的控制权被稀释，可能影响公司的经营决策和管理。</a:t>
            </a:r>
          </a:p>
        </p:txBody>
      </p:sp>
      <p:pic>
        <p:nvPicPr>
          <p:cNvPr id="10" name="Picture 10"/>
          <p:cNvPicPr>
            <a:picLocks noChangeAspect="1"/>
          </p:cNvPicPr>
          <p:nvPr/>
        </p:nvPicPr>
        <p:blipFill>
          <a:blip r:embed="rId2"/>
          <a:srcRect l="21875" r="21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股权融资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通过借款获得资金，需要按期偿还本金和利息，债务融资可以增加公司的财务杠杆。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债务融资是指公司通过借款获得资金的一种融资方式。这种融资方式通常需要与金融机构或债券投资者签订借款合同，明确规定借款金额、利率、还款期限等条款。债务融资可以用于满足公司的短期或长期资金需求，如运营资金、扩张、设备采购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债务融资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债务融资可以根据公司的具体需求和财务状况灵活安排借款期限和利率。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灵活性高</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债务融资可以增加公司的财务杠杆，提高股东权益回报率。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财务杠杆作用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债务融资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112" b="23112"/>
          <a:stretch>
            <a:fillRect/>
          </a:stretch>
        </p:blipFill>
        <p:spPr>
          <a:xfrm>
            <a:off x="0" y="1477241"/>
            <a:ext cx="12193201" cy="4371348"/>
          </a:xfrm>
          <a:prstGeom prst="rect">
            <a:avLst/>
          </a:prstGeom>
        </p:spPr>
      </p:pic>
      <p:sp>
        <p:nvSpPr>
          <p:cNvPr id="3" name="AutoShape 3"/>
          <p:cNvSpPr/>
          <p:nvPr/>
        </p:nvSpPr>
        <p:spPr>
          <a:xfrm>
            <a:off x="7868425" y="4586931"/>
            <a:ext cx="4324775" cy="126165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65027" y="4586931"/>
            <a:ext cx="1003399" cy="1261658"/>
          </a:xfrm>
          <a:prstGeom prst="rect">
            <a:avLst/>
          </a:prstGeom>
          <a:solidFill>
            <a:srgbClr val="404040">
              <a:alpha val="100000"/>
            </a:srgb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5" name="TextBox 5"/>
          <p:cNvSpPr txBox="1"/>
          <p:nvPr/>
        </p:nvSpPr>
        <p:spPr>
          <a:xfrm>
            <a:off x="7992463" y="4527198"/>
            <a:ext cx="4076700"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350">
                <a:solidFill>
                  <a:srgbClr val="FFFEFE">
                    <a:alpha val="100000"/>
                  </a:srgbClr>
                </a:solidFill>
                <a:latin typeface="Microsoft Yahei"/>
                <a:ea typeface="Microsoft Yahei"/>
                <a:cs typeface="Microsoft Yahei"/>
              </a:rPr>
              <a:t>税收优惠：某些类型的债务融资可能享有税收优惠，降低借款成本。</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债务融资</a:t>
              </a:r>
            </a:p>
          </p:txBody>
        </p:sp>
      </p:grpSp>
      <p:sp>
        <p:nvSpPr>
          <p:cNvPr id="28" name="Freeform 28"/>
          <p:cNvSpPr/>
          <p:nvPr/>
        </p:nvSpPr>
        <p:spPr>
          <a:xfrm>
            <a:off x="7084983" y="4936017"/>
            <a:ext cx="563486" cy="56348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财务风险</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债务融资会增加公司的负债，增加财务风险和债务负担，影响公司的偿债能力和信用评级。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信息披露和监管要求</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债务融资需要遵守相关的信息披露和监管要求，增加公司的合规成本。</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利率风险</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债务融资面临市场利率波动的风险，利率上升可能导致借款成本增加，反之则减少。</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债务融资</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除了股权融资和债务融资之外的其他融资方式，包括租赁、典当、政府资助等。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除了股权融资和债务融资之外，公司还可以考虑其他多种融资方式以满足其资金需求。这些方式包括但不限于租赁、典当、政府资助等。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其他融资方式</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https://d.book118.com/116204023040010034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2024-09-03T07:08:56.088</cp:lastPrinted>
  <dcterms:created xsi:type="dcterms:W3CDTF">2024-09-02T23:08:56Z</dcterms:created>
  <dcterms:modified xsi:type="dcterms:W3CDTF">2024-09-02T23:08:58Z</dcterms:modified>
</cp:coreProperties>
</file>