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16B500-613A-4671-8B38-FBE116805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640F6-FA30-443A-8719-D060EFED9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BDA809-25AE-434F-B721-77A89A2C6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BBB8C7-EC0A-4C56-BBAD-7853943D0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692EEA-FEFD-498A-BAF8-29D7E85123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C69A79-B02C-454E-9520-E421CEC4BC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C8719-35A7-4A7B-B1F5-5C2AF79766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52ECA-8F38-47F3-9C56-F57FAB2F5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A593E1-E5C4-4BAA-8371-A5C6C7D7CF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D83B7-54A4-4CDE-8B84-2B549FBBB0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DE100-DA17-4EA7-B5CE-9906FF741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25004215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专题金融风险管理的组织结构\n## 1.金融风险管理的基本概念与重要性\n### 1.1金融风险的定义与分类\n### 1.2金融风险管理的重要性\n### 1.3金融风险管理的目标与原则\n## 2.金融风险管理组织结构的设计原则\n### 2.1组织结构设计的指导思想\n### 2.2组织结构设计的具体要求\n### 2.3组织结构设计的优势与局限性\n## 3.金融风险管理组织结构的类型与选择\n### 3.1集权型组织结构\n### 3.2分权型组织结构\n### 3.3矩阵型组织结构\n### 3.4组织结构的选择与调整\n## 4.金融风险管理组织结构的实施与优化\n### 4.1组织结构实施的步骤与方法\n### 4.2组织结构运行的监控与评估\n### 4.3组织结构的优化与调整\n## 5.金融风险管理组织结构的发展趋势与挑战\n### 5.1组织结构发展的趋势\n### 5.2组织结构面临的挑战\n### 5.3面向未来的组织结构设计与优化\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6000"/>
              <a:t>专题金融风险管理的组织结构</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金融风险管理的基本概念与重要性</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descr="{&quot;isTemplate&quot;:true,&quot;type&quot;:3}"/>
        <p:cNvGrpSpPr/>
        <p:nvPr/>
      </p:nvGrpSpPr>
      <p:grpSpPr>
        <a:xfrm>
          <a:off x="0" y="0"/>
          <a:ext cx="0" cy="0"/>
        </a:xfrm>
      </p:grpSpPr>
      <p:sp>
        <p:nvSpPr>
          <p:cNvPr id="18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金融风险的定义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金融风险是指在金融市场上，由于各种不确定因素的影响，导致金融资产损失的可能性。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金融风险包括市场风险、信用风险、操作风险、流动性风险等多种类型。</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金融风险的分类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市场风险：是指金融市场价格波动导致的风险，如利率风险、汇率风险、股票价格风险等。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信用风险：是指借款人或交易对手未能履行合同义务导致的风险，如违约风险、信用评级风险等。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操作风险：是指金融机构在运营过程中由于人为因素或系统故障导致的风险，如员工操作失误、系统故障等。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流动性风险：是指金融机构无法按时获得足够资金以满足到期债务或支付其他流动性需求的风险。</a:t>
            </a:r>
            <a:endParaRPr/>
          </a:p>
        </p:txBody>
      </p:sp>
      <p:sp>
        <p:nvSpPr>
          <p:cNvPr id="1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金融风险的定义与分类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sp>
        <p:nvSpPr>
          <p:cNvPr id="19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金融风险管理的重要性</a:t>
            </a:r>
            <a:endParaRPr lang="en-US" altLang="zh-CN" sz="2800" b="1">
              <a:latin typeface="+mj-ea"/>
              <a:ea typeface="+mj-ea"/>
            </a:endParaRPr>
          </a:p>
        </p:txBody>
      </p:sp>
      <p:grpSp>
        <p:nvGrpSpPr>
          <p:cNvPr id="19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93" name=""/>
            <p:cNvGrpSpPr/>
            <p:nvPr/>
          </p:nvGrpSpPr>
          <p:grpSpPr>
            <a:xfrm>
              <a:off x="660399" y="2074672"/>
              <a:ext cx="5100082" cy="4536540"/>
              <a:chOff x="660399" y="2074672"/>
              <a:chExt cx="5100082" cy="4536540"/>
            </a:xfrm>
          </p:grpSpPr>
          <p:sp>
            <p:nvSpPr>
              <p:cNvPr id="19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金融风险管理对金融机构的重要性</a:t>
                </a:r>
                <a:endParaRPr lang="en-US" altLang="zh-CN" sz="2000" b="1">
                  <a:latin typeface="Microsoft YaHei" panose="020b0503020204020204" pitchFamily="34" charset="-122"/>
                  <a:ea typeface="Microsoft YaHei" panose="020b0503020204020204" pitchFamily="34" charset="-122"/>
                </a:endParaRPr>
              </a:p>
            </p:txBody>
          </p:sp>
          <p:sp>
            <p:nvSpPr>
              <p:cNvPr id="19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金融风险管理是金融机构稳健经营的基础，有助于降低金融资产损失，保障金融机构的可持续发展。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金融风险管理有助于提高金融机构的信誉，增强投资者对金融机构的信心，吸引更多资金。</a:t>
                </a:r>
                <a:endParaRPr/>
              </a:p>
            </p:txBody>
          </p:sp>
          <p:pic>
            <p:nvPicPr>
              <p:cNvPr id="19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8" name=""/>
            <p:cNvGrpSpPr/>
            <p:nvPr/>
          </p:nvGrpSpPr>
          <p:grpSpPr>
            <a:xfrm>
              <a:off x="6431519" y="2074672"/>
              <a:ext cx="5100082" cy="4536540"/>
              <a:chOff x="660399" y="2074672"/>
              <a:chExt cx="5100082" cy="4536540"/>
            </a:xfrm>
          </p:grpSpPr>
          <p:sp>
            <p:nvSpPr>
              <p:cNvPr id="19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金融风险管理对金融市场的稳定性</a:t>
                </a:r>
                <a:endParaRPr lang="en-US" altLang="zh-CN" sz="2000" b="1">
                  <a:latin typeface="Microsoft YaHei" panose="020b0503020204020204" pitchFamily="34" charset="-122"/>
                  <a:ea typeface="Microsoft YaHei" panose="020b0503020204020204" pitchFamily="34" charset="-122"/>
                </a:endParaRPr>
              </a:p>
            </p:txBody>
          </p:sp>
          <p:sp>
            <p:nvSpPr>
              <p:cNvPr id="20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金融风险管理有助于及时发现和应对金融风险，防止金融风险扩散，维护金融市场的稳定。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金融风险管理有助于优化金融资源配置，提高金融市场的运行效率，促进实体经济发展。</a:t>
                </a:r>
                <a:endParaRPr/>
              </a:p>
            </p:txBody>
          </p:sp>
          <p:pic>
            <p:nvPicPr>
              <p:cNvPr id="20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grpSp>
        <p:nvGrpSpPr>
          <p:cNvPr id="20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05" name="Group 686"/>
            <p:cNvGrpSpPr/>
            <p:nvPr/>
          </p:nvGrpSpPr>
          <p:grpSpPr>
            <a:xfrm>
              <a:off x="1075314" y="1520189"/>
              <a:ext cx="9868911" cy="2072418"/>
              <a:chOff x="1075314" y="1520189"/>
              <a:chExt cx="9868911" cy="2072418"/>
            </a:xfrm>
          </p:grpSpPr>
          <p:sp>
            <p:nvSpPr>
              <p:cNvPr id="20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降低金融资产的损失：通过风险管理，降低金融资产在面临不确定性因素时的损失。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保障金融机构的稳健经营：通过风险管理，确保金融机构在面临风险时能够稳健经营，避免破产或重组。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维护金融市场的稳定：通过风险管理，防止金融风险扩散，维护金融市场的稳定。</a:t>
                </a:r>
                <a:endParaRPr/>
              </a:p>
            </p:txBody>
          </p:sp>
          <p:sp>
            <p:nvSpPr>
              <p:cNvPr id="20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金融风险管理的目标</a:t>
                </a:r>
                <a:endParaRPr/>
              </a:p>
            </p:txBody>
          </p:sp>
          <p:sp>
            <p:nvSpPr>
              <p:cNvPr id="20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0" name="Group 691"/>
            <p:cNvGrpSpPr/>
            <p:nvPr/>
          </p:nvGrpSpPr>
          <p:grpSpPr>
            <a:xfrm>
              <a:off x="1075314" y="3881882"/>
              <a:ext cx="9868911" cy="2072418"/>
              <a:chOff x="1075314" y="3881882"/>
              <a:chExt cx="9868911" cy="2072418"/>
            </a:xfrm>
          </p:grpSpPr>
          <p:sp>
            <p:nvSpPr>
              <p:cNvPr id="21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风险识别原则：金融机构应充分了解面临的各种风险，对风险进行准确识别和分类。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风险度量原则：金融机构应采用科学的方法对风险进行度量，为风险管理提供依据。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风险控制原则：金融机构应根据风险度量结果，采取相应的风险控制措施，降低风险损失。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风险监控原则：金融机构应建立风险监控机制，对风险进行持续监控，及时发现和应对风险。</a:t>
                </a:r>
                <a:endParaRPr/>
              </a:p>
            </p:txBody>
          </p:sp>
          <p:sp>
            <p:nvSpPr>
              <p:cNvPr id="21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金融风险管理的原则</a:t>
                </a:r>
                <a:endParaRPr/>
              </a:p>
            </p:txBody>
          </p:sp>
          <p:sp>
            <p:nvSpPr>
              <p:cNvPr id="21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金融风险管理的目标与原则</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2}"/>
        <p:cNvGrpSpPr/>
        <p:nvPr/>
      </p:nvGrpSpPr>
      <p:grpSpPr>
        <a:xfrm>
          <a:off x="0" y="0"/>
          <a:ext cx="0" cy="0"/>
        </a:xfrm>
      </p:grpSpPr>
      <p:sp>
        <p:nvSpPr>
          <p:cNvPr id="217"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金融风险管理组织结构的设计原则</a:t>
            </a:r>
            <a:endParaRPr/>
          </a:p>
        </p:txBody>
      </p:sp>
      <p:sp>
        <p:nvSpPr>
          <p:cNvPr id="21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9" name="" descr="{&quot;isTemplate&quot;:true,&quot;type&quot;:3}"/>
        <p:cNvGrpSpPr/>
        <p:nvPr/>
      </p:nvGrpSpPr>
      <p:grpSpPr>
        <a:xfrm>
          <a:off x="0" y="0"/>
          <a:ext cx="0" cy="0"/>
        </a:xfrm>
      </p:grpSpPr>
      <p:pic>
        <p:nvPicPr>
          <p:cNvPr id="220"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21"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22" name="Group 365"/>
            <p:cNvGrpSpPr/>
            <p:nvPr/>
          </p:nvGrpSpPr>
          <p:grpSpPr>
            <a:xfrm>
              <a:off x="763829" y="1509487"/>
              <a:ext cx="4625399" cy="1544525"/>
              <a:chOff x="763829" y="1509487"/>
              <a:chExt cx="4625399" cy="1544525"/>
            </a:xfrm>
          </p:grpSpPr>
          <p:sp>
            <p:nvSpPr>
              <p:cNvPr id="223"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金融风险管理组织结构的设计应围绕风险控制这一核心任务，确保风险管理的高效实施。</a:t>
                </a:r>
                <a:endParaRPr/>
              </a:p>
            </p:txBody>
          </p:sp>
          <p:sp>
            <p:nvSpPr>
              <p:cNvPr id="225"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以风险控制为核心</a:t>
                </a:r>
                <a:endParaRPr/>
              </a:p>
            </p:txBody>
          </p:sp>
        </p:grpSp>
        <p:grpSp>
          <p:nvGrpSpPr>
            <p:cNvPr id="226" name="Group 369"/>
            <p:cNvGrpSpPr/>
            <p:nvPr/>
          </p:nvGrpSpPr>
          <p:grpSpPr>
            <a:xfrm>
              <a:off x="763829" y="3118831"/>
              <a:ext cx="4625399" cy="1544525"/>
              <a:chOff x="763829" y="3118831"/>
              <a:chExt cx="4625399" cy="1544525"/>
            </a:xfrm>
          </p:grpSpPr>
          <p:sp>
            <p:nvSpPr>
              <p:cNvPr id="227"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金融风险管理组织结构应能够适应金融市场的变化，具有较强的灵活性和适应性。</a:t>
                </a:r>
                <a:endParaRPr/>
              </a:p>
            </p:txBody>
          </p:sp>
          <p:sp>
            <p:nvSpPr>
              <p:cNvPr id="228"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适应金融市场变化</a:t>
                </a:r>
                <a:endParaRPr/>
              </a:p>
            </p:txBody>
          </p:sp>
          <p:sp>
            <p:nvSpPr>
              <p:cNvPr id="229"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0" name="Group 373"/>
            <p:cNvGrpSpPr/>
            <p:nvPr/>
          </p:nvGrpSpPr>
          <p:grpSpPr>
            <a:xfrm>
              <a:off x="763829" y="4755268"/>
              <a:ext cx="4625399" cy="1544526"/>
              <a:chOff x="763829" y="4755268"/>
              <a:chExt cx="4625399" cy="1544526"/>
            </a:xfrm>
          </p:grpSpPr>
          <p:sp>
            <p:nvSpPr>
              <p:cNvPr id="231"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金融风险管理组织结构应有助于促进金融机构稳健经营，降低金融资产损失。</a:t>
                </a:r>
                <a:endParaRPr/>
              </a:p>
            </p:txBody>
          </p:sp>
          <p:sp>
            <p:nvSpPr>
              <p:cNvPr id="232"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促进金融机构稳健经营</a:t>
                </a:r>
                <a:endParaRPr/>
              </a:p>
            </p:txBody>
          </p:sp>
          <p:sp>
            <p:nvSpPr>
              <p:cNvPr id="233"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组织结构设计的指导思想</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5" name="" descr="{&quot;isTemplate&quot;:true,&quot;type&quot;:3}"/>
        <p:cNvGrpSpPr/>
        <p:nvPr/>
      </p:nvGrpSpPr>
      <p:grpSpPr>
        <a:xfrm>
          <a:off x="0" y="0"/>
          <a:ext cx="0" cy="0"/>
        </a:xfrm>
      </p:grpSpPr>
      <p:grpSp>
        <p:nvGrpSpPr>
          <p:cNvPr id="23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7" name="Group 9"/>
            <p:cNvGrpSpPr/>
            <p:nvPr/>
          </p:nvGrpSpPr>
          <p:grpSpPr>
            <a:xfrm>
              <a:off x="5982796" y="1521950"/>
              <a:ext cx="5687135" cy="1523479"/>
              <a:chOff x="5982796" y="1521950"/>
              <a:chExt cx="5687135" cy="1523479"/>
            </a:xfrm>
          </p:grpSpPr>
          <p:sp>
            <p:nvSpPr>
              <p:cNvPr id="23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明确风险管理职责</a:t>
                </a:r>
                <a:endParaRPr/>
              </a:p>
            </p:txBody>
          </p:sp>
          <p:sp>
            <p:nvSpPr>
              <p:cNvPr id="23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金融风险管理组织结构应明确各部门的风险管理职责，确保风险管理工作的有效实施。</a:t>
                </a:r>
                <a:endParaRPr/>
              </a:p>
            </p:txBody>
          </p:sp>
        </p:grpSp>
        <p:grpSp>
          <p:nvGrpSpPr>
            <p:cNvPr id="240" name="Group 2"/>
            <p:cNvGrpSpPr/>
            <p:nvPr/>
          </p:nvGrpSpPr>
          <p:grpSpPr>
            <a:xfrm>
              <a:off x="5982796" y="3170591"/>
              <a:ext cx="5783287" cy="1523479"/>
              <a:chOff x="5982796" y="3170591"/>
              <a:chExt cx="5783287" cy="1523479"/>
            </a:xfrm>
          </p:grpSpPr>
          <p:sp>
            <p:nvSpPr>
              <p:cNvPr id="24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合理划分风险管理部门</a:t>
                </a:r>
                <a:endParaRPr/>
              </a:p>
            </p:txBody>
          </p:sp>
          <p:sp>
            <p:nvSpPr>
              <p:cNvPr id="24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金融风险管理组织结构应根据风险类型和特点，合理划分风险管理部门，提高风险管理的针对性和专业性。</a:t>
                </a:r>
                <a:endParaRPr/>
              </a:p>
            </p:txBody>
          </p:sp>
        </p:grpSp>
        <p:grpSp>
          <p:nvGrpSpPr>
            <p:cNvPr id="243" name="Group 5"/>
            <p:cNvGrpSpPr/>
            <p:nvPr/>
          </p:nvGrpSpPr>
          <p:grpSpPr>
            <a:xfrm>
              <a:off x="5982796" y="4823246"/>
              <a:ext cx="5783287" cy="1523479"/>
              <a:chOff x="5982796" y="4823246"/>
              <a:chExt cx="5783287" cy="1523479"/>
            </a:xfrm>
          </p:grpSpPr>
          <p:sp>
            <p:nvSpPr>
              <p:cNvPr id="24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加强风险监控与报告</a:t>
                </a:r>
                <a:endParaRPr/>
              </a:p>
            </p:txBody>
          </p:sp>
          <p:sp>
            <p:nvSpPr>
              <p:cNvPr id="24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金融风险管理组织结构应加强风险监控与报告，确保风险信息的及时传递和共享。</a:t>
                </a:r>
                <a:endParaRPr/>
              </a:p>
            </p:txBody>
          </p:sp>
        </p:grpSp>
      </p:grpSp>
      <p:pic>
        <p:nvPicPr>
          <p:cNvPr id="24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组织结构设计的具体要求</a:t>
            </a:r>
            <a:endParaRPr lang="en-US" altLang="zh-CN" sz="2800" b="1">
              <a:latin typeface="+mj-ea"/>
              <a:ea typeface="+mj-ea"/>
            </a:endParaRPr>
          </a:p>
        </p:txBody>
      </p:sp>
      <p:sp>
        <p:nvSpPr>
          <p:cNvPr id="24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pic>
        <p:nvPicPr>
          <p:cNvPr id="25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4" name="Group 598"/>
            <p:cNvGrpSpPr/>
            <p:nvPr/>
          </p:nvGrpSpPr>
          <p:grpSpPr>
            <a:xfrm>
              <a:off x="763829" y="1414808"/>
              <a:ext cx="6972294" cy="2337649"/>
              <a:chOff x="763829" y="1414808"/>
              <a:chExt cx="6972294" cy="2337649"/>
            </a:xfrm>
          </p:grpSpPr>
          <p:sp>
            <p:nvSpPr>
              <p:cNvPr id="25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优势</a:t>
                </a:r>
                <a:endParaRPr/>
              </a:p>
            </p:txBody>
          </p:sp>
          <p:sp>
            <p:nvSpPr>
              <p:cNvPr id="25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提高风险管理效率：明确的组织结构有助于提高风险管理工作的效率，确保风险管理的快速响应。</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降低金融风险损失：合理的风险管理组织结构有助于降低金融资产损失，保障金融机构的稳健经营。</a:t>
                </a:r>
                <a:endParaRPr/>
              </a:p>
            </p:txBody>
          </p:sp>
          <p:sp>
            <p:nvSpPr>
              <p:cNvPr id="25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1" name="Group 591"/>
            <p:cNvGrpSpPr/>
            <p:nvPr/>
          </p:nvGrpSpPr>
          <p:grpSpPr>
            <a:xfrm>
              <a:off x="689593" y="3949139"/>
              <a:ext cx="7078256" cy="2128975"/>
              <a:chOff x="689593" y="3949139"/>
              <a:chExt cx="7078256" cy="2128975"/>
            </a:xfrm>
          </p:grpSpPr>
          <p:sp>
            <p:nvSpPr>
              <p:cNvPr id="26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局限性</a:t>
                </a:r>
                <a:endParaRPr/>
              </a:p>
            </p:txBody>
          </p:sp>
          <p:sp>
            <p:nvSpPr>
              <p:cNvPr id="26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组织结构调整成本：组织结构的设计和调整可能带来一定的成本，如人力、物力等。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组织结构适应性：组织结构可能难以适应金融市场的一些快速变化，需要不断调整和优化。</a:t>
                </a:r>
                <a:endParaRPr/>
              </a:p>
            </p:txBody>
          </p:sp>
          <p:sp>
            <p:nvSpPr>
              <p:cNvPr id="26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组织结构设计的优势与局限性</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金融风险管理组织结构的类型与选择</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特点</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风险管理部门集中管理各类风险，具有较强的权威性。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风险管理部门与业务部门相互独立，有助于风险监控和独立性。</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适用场景</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金融市场规模较小，业务种类较少的金融机构。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金融风险管理要求较高的金融机构。</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集权型组织结构</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https://d.book118.com/116225004215010055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专题金融风险管理的组织结构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2024-09-23T13:30:15.287</cp:lastPrinted>
  <dcterms:created xsi:type="dcterms:W3CDTF">2024-09-23T05:30:15Z</dcterms:created>
  <dcterms:modified xsi:type="dcterms:W3CDTF">2024-09-23T05:30:17Z</dcterms:modified>
</cp:coreProperties>
</file>