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4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54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69B43-CD60-4D1D-8CF2-8FDCFA97D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38F80-192B-4D5D-86D1-D3E0E1D25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BF4B3-84FC-418A-AC1C-C2B5591C1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AD3BF-A140-4F00-9BC9-F16B408F8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995F09-0AE3-43B1-8851-78EEDC444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D8CDEA-529B-4AD3-8DC9-EA6FB8FFC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EA440E-6D45-4306-BE97-8260ED1CD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1DCBE-9C8C-4888-BFCD-4D97875C0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860A6-0E92-4116-B253-2B593FAD1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E41C9-C2F0-4A78-A4CA-B5E9E193A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F492A-AF62-4EFE-B6B6-22DEF79FD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432" r:id="rId2"/>
    <p:sldLayoutId id="2147484433" r:id="rId3"/>
    <p:sldLayoutId id="2147484434" r:id="rId4"/>
    <p:sldLayoutId id="2147484435" r:id="rId5"/>
    <p:sldLayoutId id="2147484436" r:id="rId6"/>
    <p:sldLayoutId id="2147484437" r:id="rId7"/>
    <p:sldLayoutId id="2147484438" r:id="rId8"/>
    <p:sldLayoutId id="2147484439" r:id="rId9"/>
    <p:sldLayoutId id="2147484440" r:id="rId10"/>
    <p:sldLayoutId id="214748444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18" Type="http://schemas.openxmlformats.org/officeDocument/2006/relationships/tags" Target="../tags/tag134.xml" /><Relationship Id="rId19" Type="http://schemas.openxmlformats.org/officeDocument/2006/relationships/tags" Target="../tags/tag135.xml" /><Relationship Id="rId2" Type="http://schemas.openxmlformats.org/officeDocument/2006/relationships/tags" Target="../tags/tag118.xml" /><Relationship Id="rId20" Type="http://schemas.openxmlformats.org/officeDocument/2006/relationships/tags" Target="../tags/tag136.xml" /><Relationship Id="rId21" Type="http://schemas.openxmlformats.org/officeDocument/2006/relationships/tags" Target="../tags/tag137.xml" /><Relationship Id="rId22" Type="http://schemas.openxmlformats.org/officeDocument/2006/relationships/tags" Target="../tags/tag138.xml" /><Relationship Id="rId23" Type="http://schemas.openxmlformats.org/officeDocument/2006/relationships/tags" Target="../tags/tag139.xml" /><Relationship Id="rId24" Type="http://schemas.openxmlformats.org/officeDocument/2006/relationships/tags" Target="../tags/tag140.xml" /><Relationship Id="rId25" Type="http://schemas.openxmlformats.org/officeDocument/2006/relationships/tags" Target="../tags/tag141.xml" /><Relationship Id="rId26" Type="http://schemas.openxmlformats.org/officeDocument/2006/relationships/tags" Target="../tags/tag142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26" Type="http://schemas.openxmlformats.org/officeDocument/2006/relationships/tags" Target="../tags/tag222.xml" /><Relationship Id="rId27" Type="http://schemas.openxmlformats.org/officeDocument/2006/relationships/tags" Target="../tags/tag223.xml" /><Relationship Id="rId28" Type="http://schemas.openxmlformats.org/officeDocument/2006/relationships/tags" Target="../tags/tag224.xml" /><Relationship Id="rId29" Type="http://schemas.openxmlformats.org/officeDocument/2006/relationships/tags" Target="../tags/tag225.xml" /><Relationship Id="rId3" Type="http://schemas.openxmlformats.org/officeDocument/2006/relationships/tags" Target="../tags/tag199.xml" /><Relationship Id="rId30" Type="http://schemas.openxmlformats.org/officeDocument/2006/relationships/tags" Target="../tags/tag226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4221000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防诈骗安全培训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 CLICK TO UNLIMITED POSSIBILITES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843771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84391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17"/>
          <p:cNvCxnSpPr/>
          <p:nvPr>
            <p:custDataLst>
              <p:tags r:id="rId5"/>
            </p:custDataLst>
          </p:nvPr>
        </p:nvCxnSpPr>
        <p:spPr>
          <a:xfrm flipH="1">
            <a:off x="577570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3655722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365569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识别投资诈骗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27"/>
          <p:cNvCxnSpPr/>
          <p:nvPr>
            <p:custDataLst>
              <p:tags r:id="rId8"/>
            </p:custDataLst>
          </p:nvPr>
        </p:nvCxnSpPr>
        <p:spPr>
          <a:xfrm flipH="1">
            <a:off x="3389521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6467673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646747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防诈骗安全培训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2"/>
          <p:cNvCxnSpPr/>
          <p:nvPr>
            <p:custDataLst>
              <p:tags r:id="rId11"/>
            </p:custDataLst>
          </p:nvPr>
        </p:nvCxnSpPr>
        <p:spPr>
          <a:xfrm flipH="1">
            <a:off x="6201472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9279625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9279890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保护个人信息安全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38"/>
          <p:cNvCxnSpPr/>
          <p:nvPr>
            <p:custDataLst>
              <p:tags r:id="rId14"/>
            </p:custDataLst>
          </p:nvPr>
        </p:nvCxnSpPr>
        <p:spPr>
          <a:xfrm flipH="1">
            <a:off x="9013424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2249747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224980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增强金融知识储备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43"/>
          <p:cNvCxnSpPr/>
          <p:nvPr>
            <p:custDataLst>
              <p:tags r:id="rId17"/>
            </p:custDataLst>
          </p:nvPr>
        </p:nvCxnSpPr>
        <p:spPr>
          <a:xfrm flipH="1">
            <a:off x="1983546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5061698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506158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及时报警求助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66"/>
          <p:cNvCxnSpPr/>
          <p:nvPr>
            <p:custDataLst>
              <p:tags r:id="rId20"/>
            </p:custDataLst>
          </p:nvPr>
        </p:nvCxnSpPr>
        <p:spPr>
          <a:xfrm flipH="1">
            <a:off x="4795497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序号"/>
          <p:cNvSpPr txBox="1"/>
          <p:nvPr>
            <p:custDataLst>
              <p:tags r:id="rId21"/>
            </p:custDataLst>
          </p:nvPr>
        </p:nvSpPr>
        <p:spPr>
          <a:xfrm>
            <a:off x="7873650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Seven.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22"/>
            </p:custDataLst>
          </p:nvPr>
        </p:nvSpPr>
        <p:spPr>
          <a:xfrm>
            <a:off x="787336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总结与展望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5" name="直接连接符 71"/>
          <p:cNvCxnSpPr/>
          <p:nvPr>
            <p:custDataLst>
              <p:tags r:id="rId23"/>
            </p:custDataLst>
          </p:nvPr>
        </p:nvCxnSpPr>
        <p:spPr>
          <a:xfrm flipH="1">
            <a:off x="7607449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识别投资诈骗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投资诈骗常见类型</a:t>
            </a:r>
            <a:endParaRPr lang="zh-CN" altLang="en-US"/>
          </a:p>
        </p:txBody>
      </p:sp>
      <p:sp>
        <p:nvSpPr>
          <p:cNvPr id="104897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虚假项目诈骗：虚构投资项目，承诺高额回报，吸引投资者参与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8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虚假平台诈骗：搭建虚假投资平台，以高收益为诱饵，骗取投资者资金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8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虚假监管诈骗：冒充监管机构或金融机构，发布虚假监管信息，骗取投资者信任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8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内部消息诈骗：声称掌握内部消息，推荐股票或期货等投资产品，诱导投资者购买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8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虚假交易诈骗：通过虚假交易手段，骗取投资者资金，如虚假交易、虚假结算等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投资诈骗常用手段</a:t>
            </a:r>
            <a:endParaRPr lang="zh-CN" altLang="en-US"/>
          </a:p>
        </p:txBody>
      </p:sp>
      <p:sp>
        <p:nvSpPr>
          <p:cNvPr id="104906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虚构投资项目：虚假宣传，夸大收益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伪造资质：假冒专家，骗取信任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高额回报承诺：利用贪婪心理，设下陷阱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操纵市场价格：虚假交易，非法牟利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投资诈骗易受骗人群</a:t>
            </a:r>
            <a:endParaRPr lang="zh-CN" altLang="en-US"/>
          </a:p>
        </p:txBody>
      </p:sp>
      <p:sp>
        <p:nvSpPr>
          <p:cNvPr id="10491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缺乏投资知识的人群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追求高收益的人群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盲目跟风的人群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缺乏风险意识的人群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投资诈骗防范要点</a:t>
            </a:r>
            <a:endParaRPr lang="zh-CN" altLang="en-US"/>
          </a:p>
        </p:txBody>
      </p:sp>
      <p:sp>
        <p:nvSpPr>
          <p:cNvPr id="104918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警惕高回报承诺：不要轻易相信过高的投资回报率，这往往是诈骗的信号。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核实信息：在投资前，务必对投资项目、公司或个人进行详细的调查和核实，确保其合法性和真实性。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不要贪心：避免被过高的收益诱惑，保持理性投资的心态。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及时求助：如发现可能存在诈骗行为，应立即向相关部门求助，以减少损失。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4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防诈骗安全培训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了解诈骗常用手段</a:t>
            </a:r>
            <a:endParaRPr lang="zh-CN" altLang="en-US"/>
          </a:p>
        </p:txBody>
      </p:sp>
      <p:sp>
        <p:nvSpPr>
          <p:cNvPr id="104931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电话诈骗：通过电话冒充熟人、公检法等身份进行诈骗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网络诈骗：通过社交平台、电子邮件等途径进行诈骗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短信诈骗：通过短信发送虚假信息进行诈骗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钓鱼网站：通过伪装成正规网站进行诈骗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提高防诈骗意识</a:t>
            </a:r>
            <a:endParaRPr lang="zh-CN" altLang="en-US"/>
          </a:p>
        </p:txBody>
      </p:sp>
      <p:sp>
        <p:nvSpPr>
          <p:cNvPr id="10493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了解常见的诈骗手段和方式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识别诈骗信息的特征和技巧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增强个人信息保护意识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学会正确应对和处理诈骗事件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学习防诈骗技巧</a:t>
            </a:r>
            <a:endParaRPr lang="zh-CN" altLang="en-US"/>
          </a:p>
        </p:txBody>
      </p:sp>
      <p:sp>
        <p:nvSpPr>
          <p:cNvPr id="104942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提高警惕，不轻信陌生人和信息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了解诈骗手段和方式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保护个人信息，不随意泄露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学习识别和应对诈骗的方法和技巧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掌握应对方法</a:t>
            </a:r>
            <a:endParaRPr lang="zh-CN" altLang="en-US"/>
          </a:p>
        </p:txBody>
      </p:sp>
      <p:sp>
        <p:nvSpPr>
          <p:cNvPr id="104948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保持警惕，不轻信陌生人的信息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及时报警并寻求帮助，不要犹豫不决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学习识别常见的诈骗手段和技巧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保护个人信息，不随意透露给陌生人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6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保护个人信息安全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不随意泄露个人信息</a:t>
            </a:r>
            <a:endParaRPr lang="zh-CN" altLang="en-US"/>
          </a:p>
        </p:txBody>
      </p:sp>
      <p:sp>
        <p:nvSpPr>
          <p:cNvPr id="10496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4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保护个人信息安全的重要性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避免在公共场合透露个人信息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5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谨慎处理垃圾邮件和陌生信息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5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加强密码保护和定期更换密码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定期更换密码</a:t>
            </a:r>
            <a:endParaRPr lang="zh-CN" altLang="en-US"/>
          </a:p>
        </p:txBody>
      </p:sp>
      <p:sp>
        <p:nvSpPr>
          <p:cNvPr id="10497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定期更换密码可以降低个人信息泄露的风险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长期使用同一密码可能导致密码被猜测或破解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定期更换密码有助于提高账户安全性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更换密码时建议使用随机数字和字母组合，避免使用个人信息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https://d.book118.com/116242210003010103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7_1"/>
  <p:tag name="KSO_WM_UNIT_INDEX" val="1_7_1"/>
  <p:tag name="KSO_WM_UNIT_LAYERLEVEL" val="1_1_1"/>
  <p:tag name="KSO_WM_UNIT_PRESET_TEXT" val="Part Seven.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7_2"/>
  <p:tag name="KSO_WM_UNIT_INDEX" val="1_7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汉仪书宋二简</vt:lpstr>
      <vt:lpstr>MiSans Normal</vt:lpstr>
      <vt:lpstr>Wingdings</vt:lpstr>
      <vt:lpstr>宋体</vt:lpstr>
      <vt:lpstr>微软雅黑</vt:lpstr>
      <vt:lpstr>Office Theme</vt:lpstr>
      <vt:lpstr>防诈骗安全培训</vt:lpstr>
      <vt:lpstr>目录</vt:lpstr>
      <vt:lpstr>添加章节标题</vt:lpstr>
      <vt:lpstr>识别投资诈骗</vt:lpstr>
      <vt:lpstr>PowerPoint Presentation</vt:lpstr>
      <vt:lpstr>投资诈骗常见类型</vt:lpstr>
      <vt:lpstr>投资诈骗常用手段</vt:lpstr>
      <vt:lpstr>投资诈骗易受骗人群</vt:lpstr>
      <vt:lpstr>投资诈骗防范要点</vt:lpstr>
      <vt:lpstr>防诈骗安全培训</vt:lpstr>
      <vt:lpstr>PowerPoint Presentation</vt:lpstr>
      <vt:lpstr>了解诈骗常用手段</vt:lpstr>
      <vt:lpstr>提高防诈骗意识</vt:lpstr>
      <vt:lpstr>学习防诈骗技巧</vt:lpstr>
      <vt:lpstr>掌握应对方法</vt:lpstr>
      <vt:lpstr>保护个人信息安全</vt:lpstr>
      <vt:lpstr>PowerPoint Presentation</vt:lpstr>
      <vt:lpstr>不随意泄露个人信息</vt:lpstr>
      <vt:lpstr>定期更换密码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2024-09-28T01:50:40.353</cp:lastPrinted>
  <dcterms:created xsi:type="dcterms:W3CDTF">2024-09-27T17:50:40Z</dcterms:created>
  <dcterms:modified xsi:type="dcterms:W3CDTF">2024-09-27T17:50:42Z</dcterms:modified>
</cp:coreProperties>
</file>